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7726F-6605-497F-BAAB-AF1035FB9CC5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AFCB-9815-4960-BD6C-CD5462DDF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52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688E7CB-FCBE-415C-B208-539F59B64404}" type="slidenum">
              <a:rPr lang="en-GB" altLang="tr-TR"/>
              <a:pPr/>
              <a:t>4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982494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BEFE78EC-EA3C-4E77-A9E5-ED11959FA6F1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9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67560072-9064-4E71-8D7E-2BA88C4F3C59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09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DAEDD132-203B-4916-9759-1D38F63EB88F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98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BCC09DBD-B9BD-4C2C-B073-063B9A6B886F}" type="slidenum">
              <a:rPr lang="en-US" altLang="zh-TW">
                <a:solidFill>
                  <a:prstClr val="black"/>
                </a:solidFill>
              </a:rPr>
              <a:pPr eaLnBrk="1" hangingPunct="1"/>
              <a:t>23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6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8463" y="695325"/>
            <a:ext cx="6061075" cy="340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4351338"/>
            <a:ext cx="503555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fr-FR" altLang="tr-TR"/>
          </a:p>
        </p:txBody>
      </p:sp>
    </p:spTree>
    <p:extLst>
      <p:ext uri="{BB962C8B-B14F-4D97-AF65-F5344CB8AC3E}">
        <p14:creationId xmlns:p14="http://schemas.microsoft.com/office/powerpoint/2010/main" val="332949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F8F2FEF-9201-455A-A680-C36F1BEC0F30}" type="slidenum">
              <a:rPr lang="en-GB" altLang="tr-TR"/>
              <a:pPr/>
              <a:t>5</a:t>
            </a:fld>
            <a:endParaRPr lang="en-GB" altLang="tr-T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mtClean="0"/>
              <a:t>Küresel bir halk sağlığı sorunu olarak karşımıza çıkar</a:t>
            </a:r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90676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9D3AABFA-40CD-4095-8487-86E7E6FFDFDF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5709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Nazal mukoza soluk mavimsi veya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konkalar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ödemlidir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0710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新細明體" pitchFamily="18" charset="-12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4B8CB9CE-EB9A-4A54-87A9-06C48AA94CA0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3540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ACF88369-19D6-4F37-92C0-87CC46C19B47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5994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3914BEB-20EA-4920-B99C-C9B72F9E892A}" type="slidenum">
              <a:rPr lang="en-US" altLang="zh-TW" smtClean="0"/>
              <a:pPr eaLnBrk="1" hangingPunct="1"/>
              <a:t>16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1778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9F39BDC-0610-4436-8B40-764D347BBD90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508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EEF4D-B078-4BE6-B57F-A59A3272A42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061075" cy="34099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51338"/>
            <a:ext cx="503555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3" tIns="44448" rIns="90483" bIns="44448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745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92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6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14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6FE44-9E80-4163-BB18-B5838309471F}" type="slidenum">
              <a:rPr lang="en-GB" altLang="tr-TR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07387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9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94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5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26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18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56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03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6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56D0-9612-4E7B-BD85-00A50CBB5B6F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DF6B-831D-40BC-B423-8BCA72210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4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bucke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3" y="3284984"/>
            <a:ext cx="8072511" cy="2133600"/>
          </a:xfrm>
        </p:spPr>
        <p:txBody>
          <a:bodyPr/>
          <a:lstStyle/>
          <a:p>
            <a:pPr eaLnBrk="1" hangingPunct="1"/>
            <a:r>
              <a:rPr lang="tr-TR" altLang="tr-TR" dirty="0" err="1">
                <a:solidFill>
                  <a:srgbClr val="002060"/>
                </a:solidFill>
              </a:rPr>
              <a:t>Allergic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  <a:r>
              <a:rPr lang="tr-TR" altLang="tr-TR" dirty="0" err="1">
                <a:solidFill>
                  <a:srgbClr val="002060"/>
                </a:solidFill>
              </a:rPr>
              <a:t>Rhinitis</a:t>
            </a:r>
            <a:r>
              <a:rPr lang="tr-TR" altLang="tr-TR" dirty="0">
                <a:solidFill>
                  <a:srgbClr val="002060"/>
                </a:solidFill>
              </a:rPr>
              <a:t> in </a:t>
            </a:r>
            <a:r>
              <a:rPr lang="tr-TR" altLang="tr-TR" dirty="0" err="1">
                <a:solidFill>
                  <a:srgbClr val="002060"/>
                </a:solidFill>
              </a:rPr>
              <a:t>Children</a:t>
            </a:r>
            <a:endParaRPr lang="tr-TR" altLang="tr-TR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3"/>
            <a:ext cx="25209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51584" y="573325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kern="0" dirty="0" err="1">
                <a:solidFill>
                  <a:srgbClr val="FF0000"/>
                </a:solidFill>
              </a:rPr>
              <a:t>Doç</a:t>
            </a:r>
            <a:r>
              <a:rPr lang="tr-TR" sz="2400" kern="0" dirty="0">
                <a:solidFill>
                  <a:srgbClr val="FF0000"/>
                </a:solidFill>
              </a:rPr>
              <a:t> </a:t>
            </a:r>
            <a:r>
              <a:rPr lang="tr-TR" sz="2400" kern="0" dirty="0" err="1">
                <a:solidFill>
                  <a:srgbClr val="FF0000"/>
                </a:solidFill>
              </a:rPr>
              <a:t>Dr</a:t>
            </a:r>
            <a:r>
              <a:rPr lang="tr-TR" sz="2400" kern="0" dirty="0">
                <a:solidFill>
                  <a:srgbClr val="FF0000"/>
                </a:solidFill>
              </a:rPr>
              <a:t> </a:t>
            </a:r>
            <a:r>
              <a:rPr lang="tr-TR" sz="2400" kern="0" dirty="0" err="1">
                <a:solidFill>
                  <a:srgbClr val="FF0000"/>
                </a:solidFill>
              </a:rPr>
              <a:t>H.Tekin</a:t>
            </a:r>
            <a:r>
              <a:rPr lang="tr-TR" sz="2400" kern="0" dirty="0">
                <a:solidFill>
                  <a:srgbClr val="FF0000"/>
                </a:solidFill>
              </a:rPr>
              <a:t> Nacaroğlu</a:t>
            </a:r>
          </a:p>
          <a:p>
            <a:r>
              <a:rPr lang="tr-TR" sz="2400" kern="0" dirty="0">
                <a:solidFill>
                  <a:srgbClr val="FF0000"/>
                </a:solidFill>
              </a:rPr>
              <a:t>Çocuk İmmünolojisi ve </a:t>
            </a:r>
            <a:r>
              <a:rPr lang="tr-TR" sz="2400" kern="0" dirty="0" err="1">
                <a:solidFill>
                  <a:srgbClr val="FF0000"/>
                </a:solidFill>
              </a:rPr>
              <a:t>Allerji</a:t>
            </a:r>
            <a:r>
              <a:rPr lang="tr-TR" sz="2400" kern="0" dirty="0">
                <a:solidFill>
                  <a:srgbClr val="FF0000"/>
                </a:solidFill>
              </a:rPr>
              <a:t> Hastalıkları</a:t>
            </a:r>
          </a:p>
        </p:txBody>
      </p:sp>
    </p:spTree>
    <p:extLst>
      <p:ext uri="{BB962C8B-B14F-4D97-AF65-F5344CB8AC3E}">
        <p14:creationId xmlns:p14="http://schemas.microsoft.com/office/powerpoint/2010/main" val="42919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 err="1">
                <a:solidFill>
                  <a:srgbClr val="002060"/>
                </a:solidFill>
              </a:rPr>
              <a:t>Allergic</a:t>
            </a:r>
            <a:r>
              <a:rPr lang="tr-TR" altLang="tr-TR" sz="3600" b="1" dirty="0">
                <a:solidFill>
                  <a:srgbClr val="002060"/>
                </a:solidFill>
              </a:rPr>
              <a:t> </a:t>
            </a:r>
            <a:r>
              <a:rPr lang="tr-TR" altLang="tr-TR" sz="3600" b="1" dirty="0" err="1">
                <a:solidFill>
                  <a:srgbClr val="002060"/>
                </a:solidFill>
              </a:rPr>
              <a:t>Rhinitis</a:t>
            </a:r>
            <a:r>
              <a:rPr lang="tr-TR" altLang="tr-TR" sz="3600" b="1" dirty="0">
                <a:solidFill>
                  <a:srgbClr val="002060"/>
                </a:solidFill>
              </a:rPr>
              <a:t> </a:t>
            </a:r>
            <a:r>
              <a:rPr lang="tr-TR" altLang="tr-TR" sz="3600" b="1" dirty="0">
                <a:solidFill>
                  <a:srgbClr val="002060"/>
                </a:solidFill>
              </a:rPr>
              <a:t>–</a:t>
            </a:r>
            <a:r>
              <a:rPr lang="tr-TR" altLang="tr-TR" sz="3600" b="1" dirty="0" err="1">
                <a:solidFill>
                  <a:srgbClr val="002060"/>
                </a:solidFill>
              </a:rPr>
              <a:t>Physical</a:t>
            </a:r>
            <a:r>
              <a:rPr lang="tr-TR" altLang="tr-TR" sz="3600" b="1" dirty="0">
                <a:solidFill>
                  <a:srgbClr val="002060"/>
                </a:solidFill>
              </a:rPr>
              <a:t> </a:t>
            </a:r>
            <a:r>
              <a:rPr lang="tr-TR" altLang="tr-TR" sz="3600" b="1" dirty="0" err="1">
                <a:solidFill>
                  <a:srgbClr val="002060"/>
                </a:solidFill>
              </a:rPr>
              <a:t>examination</a:t>
            </a:r>
            <a:endParaRPr lang="tr-TR" altLang="tr-TR" sz="3600" dirty="0">
              <a:solidFill>
                <a:srgbClr val="002060"/>
              </a:solidFill>
            </a:endParaRPr>
          </a:p>
        </p:txBody>
      </p:sp>
      <p:sp>
        <p:nvSpPr>
          <p:cNvPr id="3481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altLang="tr-TR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700214"/>
            <a:ext cx="2667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57162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4365626"/>
            <a:ext cx="20161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221163"/>
            <a:ext cx="2016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3860801"/>
            <a:ext cx="15843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tr-TR" dirty="0" smtClean="0"/>
          </a:p>
          <a:p>
            <a:pPr marL="0" indent="0">
              <a:buNone/>
              <a:defRPr/>
            </a:pPr>
            <a:endParaRPr lang="tr-TR" dirty="0"/>
          </a:p>
          <a:p>
            <a:pPr marL="0" indent="0">
              <a:buNone/>
              <a:defRPr/>
            </a:pPr>
            <a:endParaRPr lang="tr-TR" dirty="0" smtClean="0"/>
          </a:p>
          <a:p>
            <a:pPr marL="0" indent="0">
              <a:buNone/>
              <a:defRPr/>
            </a:pPr>
            <a:endParaRPr lang="tr-TR" dirty="0"/>
          </a:p>
          <a:p>
            <a:pPr marL="0" indent="0">
              <a:buNone/>
              <a:defRPr/>
            </a:pPr>
            <a:endParaRPr lang="tr-TR" dirty="0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060848"/>
            <a:ext cx="4176018" cy="305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Physical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examination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74826" y="1600201"/>
            <a:ext cx="4392613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dirty="0" err="1" smtClean="0"/>
              <a:t>Cobblestone</a:t>
            </a:r>
            <a:r>
              <a:rPr lang="tr-TR" dirty="0" smtClean="0"/>
              <a:t> </a:t>
            </a:r>
            <a:r>
              <a:rPr lang="tr-TR" dirty="0" err="1" smtClean="0"/>
              <a:t>view</a:t>
            </a:r>
            <a:endParaRPr lang="tr-TR" dirty="0" smtClean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err="1"/>
              <a:t>Serous</a:t>
            </a:r>
            <a:r>
              <a:rPr lang="tr-TR" dirty="0"/>
              <a:t> </a:t>
            </a:r>
            <a:r>
              <a:rPr lang="tr-TR" dirty="0" err="1"/>
              <a:t>Otitis</a:t>
            </a:r>
            <a:r>
              <a:rPr lang="tr-TR" dirty="0"/>
              <a:t> Media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71626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429126"/>
            <a:ext cx="21431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Physical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examination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445251" y="2789190"/>
            <a:ext cx="3240087" cy="2479205"/>
          </a:xfrm>
          <a:solidFill>
            <a:srgbClr val="D9E6FF"/>
          </a:solidFill>
          <a:ln w="50800">
            <a:solidFill>
              <a:srgbClr val="618FFD"/>
            </a:solidFill>
            <a:miter lim="800000"/>
            <a:headEnd/>
            <a:tailEnd/>
          </a:ln>
        </p:spPr>
        <p:txBody>
          <a:bodyPr vert="horz" lIns="65088" tIns="25400" rIns="65088" bIns="25400" rtlCol="0">
            <a:spAutoFit/>
          </a:bodyPr>
          <a:lstStyle/>
          <a:p>
            <a:pPr marL="249238" indent="-249238" algn="ctr" defTabSz="157163">
              <a:lnSpc>
                <a:spcPct val="88000"/>
              </a:lnSpc>
              <a:spcBef>
                <a:spcPct val="17000"/>
              </a:spcBef>
              <a:buNone/>
            </a:pPr>
            <a:r>
              <a:rPr lang="en-US" altLang="zh-TW" sz="3300" b="1" dirty="0">
                <a:solidFill>
                  <a:schemeClr val="bg2"/>
                </a:solidFill>
              </a:rPr>
              <a:t>Moderate-severe</a:t>
            </a:r>
          </a:p>
          <a:p>
            <a:pPr marL="249238" indent="-249238" algn="ctr" defTabSz="157163">
              <a:lnSpc>
                <a:spcPct val="88000"/>
              </a:lnSpc>
              <a:spcBef>
                <a:spcPct val="17000"/>
              </a:spcBef>
              <a:buNone/>
            </a:pPr>
            <a:r>
              <a:rPr lang="en-US" altLang="zh-TW" sz="2100" b="1" i="1" dirty="0">
                <a:solidFill>
                  <a:srgbClr val="FC0128"/>
                </a:solidFill>
              </a:rPr>
              <a:t>one or more items</a:t>
            </a:r>
          </a:p>
          <a:p>
            <a:pPr marL="249238" indent="-249238" defTabSz="157163">
              <a:lnSpc>
                <a:spcPct val="88000"/>
              </a:lnSpc>
              <a:spcBef>
                <a:spcPct val="17000"/>
              </a:spcBef>
              <a:buNone/>
            </a:pPr>
            <a:r>
              <a:rPr lang="en-US" altLang="zh-TW" sz="2100" b="1" dirty="0">
                <a:solidFill>
                  <a:srgbClr val="333333"/>
                </a:solidFill>
              </a:rPr>
              <a:t>. abnormal sleep</a:t>
            </a:r>
          </a:p>
          <a:p>
            <a:pPr marL="249238" indent="-249238" defTabSz="157163">
              <a:lnSpc>
                <a:spcPct val="88000"/>
              </a:lnSpc>
              <a:spcBef>
                <a:spcPct val="17000"/>
              </a:spcBef>
              <a:buNone/>
            </a:pPr>
            <a:r>
              <a:rPr lang="en-US" altLang="zh-TW" sz="2100" b="1" dirty="0">
                <a:solidFill>
                  <a:srgbClr val="333333"/>
                </a:solidFill>
              </a:rPr>
              <a:t>. impairment of daily activities, sport, leisure</a:t>
            </a:r>
          </a:p>
          <a:p>
            <a:pPr marL="249238" indent="-249238" defTabSz="157163">
              <a:lnSpc>
                <a:spcPct val="88000"/>
              </a:lnSpc>
              <a:spcBef>
                <a:spcPct val="17000"/>
              </a:spcBef>
              <a:buNone/>
            </a:pPr>
            <a:r>
              <a:rPr lang="en-US" altLang="zh-TW" sz="2100" b="1" dirty="0">
                <a:solidFill>
                  <a:srgbClr val="333333"/>
                </a:solidFill>
              </a:rPr>
              <a:t>. abnormal work and school</a:t>
            </a:r>
          </a:p>
          <a:p>
            <a:pPr marL="249238" indent="-249238" defTabSz="157163">
              <a:lnSpc>
                <a:spcPct val="88000"/>
              </a:lnSpc>
              <a:spcBef>
                <a:spcPct val="17000"/>
              </a:spcBef>
              <a:buNone/>
            </a:pPr>
            <a:r>
              <a:rPr lang="en-US" altLang="zh-TW" sz="2100" b="1" dirty="0">
                <a:solidFill>
                  <a:srgbClr val="333333"/>
                </a:solidFill>
              </a:rPr>
              <a:t>. troublesome symptoms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73775" y="596901"/>
            <a:ext cx="131512" cy="11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88" tIns="25400" rIns="65088" bIns="25400">
            <a:spAutoFit/>
          </a:bodyPr>
          <a:lstStyle/>
          <a:p>
            <a:pPr defTabSz="784225"/>
            <a:endParaRPr lang="en-US" altLang="zh-TW" sz="3700" b="1">
              <a:solidFill>
                <a:srgbClr val="000000"/>
              </a:solidFill>
            </a:endParaRPr>
          </a:p>
          <a:p>
            <a:pPr defTabSz="784225"/>
            <a:endParaRPr lang="en-US" altLang="zh-TW" sz="3700" b="1">
              <a:solidFill>
                <a:srgbClr val="000000"/>
              </a:solidFill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189664" y="398463"/>
            <a:ext cx="22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276976" y="1190625"/>
            <a:ext cx="3687763" cy="1443038"/>
          </a:xfrm>
          <a:prstGeom prst="rect">
            <a:avLst/>
          </a:prstGeom>
          <a:solidFill>
            <a:srgbClr val="D9E6FF"/>
          </a:solidFill>
          <a:ln w="50800">
            <a:solidFill>
              <a:srgbClr val="618FFD"/>
            </a:solidFill>
            <a:miter lim="800000"/>
            <a:headEnd/>
            <a:tailEnd/>
          </a:ln>
        </p:spPr>
        <p:txBody>
          <a:bodyPr lIns="65088" tIns="25400" rIns="65088" bIns="25400">
            <a:spAutoFit/>
          </a:bodyPr>
          <a:lstStyle/>
          <a:p>
            <a:pPr marL="261938" indent="-261938" algn="ctr" defTabSz="157163">
              <a:lnSpc>
                <a:spcPct val="89000"/>
              </a:lnSpc>
              <a:spcBef>
                <a:spcPct val="26000"/>
              </a:spcBef>
            </a:pPr>
            <a:r>
              <a:rPr lang="en-US" altLang="zh-TW" sz="3700" b="1">
                <a:solidFill>
                  <a:srgbClr val="808080"/>
                </a:solidFill>
              </a:rPr>
              <a:t>Persistent </a:t>
            </a:r>
          </a:p>
          <a:p>
            <a:pPr marL="261938" indent="-261938" defTabSz="157163">
              <a:lnSpc>
                <a:spcPct val="89000"/>
              </a:lnSpc>
              <a:spcBef>
                <a:spcPct val="26000"/>
              </a:spcBef>
            </a:pPr>
            <a:r>
              <a:rPr lang="en-US" altLang="zh-TW" sz="2500" b="1">
                <a:solidFill>
                  <a:srgbClr val="333333"/>
                </a:solidFill>
              </a:rPr>
              <a:t> . &gt; 4 days per week</a:t>
            </a:r>
          </a:p>
          <a:p>
            <a:pPr marL="261938" indent="-261938" defTabSz="157163">
              <a:lnSpc>
                <a:spcPct val="89000"/>
              </a:lnSpc>
              <a:spcBef>
                <a:spcPct val="26000"/>
              </a:spcBef>
            </a:pPr>
            <a:r>
              <a:rPr lang="en-US" altLang="zh-TW" sz="2500" b="1">
                <a:solidFill>
                  <a:srgbClr val="333333"/>
                </a:solidFill>
              </a:rPr>
              <a:t> . </a:t>
            </a:r>
            <a:r>
              <a:rPr lang="en-US" altLang="zh-TW" sz="2500" b="1" u="sng">
                <a:solidFill>
                  <a:srgbClr val="333333"/>
                </a:solidFill>
              </a:rPr>
              <a:t>and</a:t>
            </a:r>
            <a:r>
              <a:rPr lang="en-US" altLang="zh-TW" sz="2500" b="1">
                <a:solidFill>
                  <a:srgbClr val="333333"/>
                </a:solidFill>
              </a:rPr>
              <a:t> &gt; 4 weeks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319338" y="2967039"/>
            <a:ext cx="3619500" cy="2139881"/>
          </a:xfrm>
          <a:prstGeom prst="rect">
            <a:avLst/>
          </a:prstGeom>
          <a:solidFill>
            <a:srgbClr val="D9E6FF"/>
          </a:solidFill>
          <a:ln w="50800">
            <a:solidFill>
              <a:srgbClr val="618FFD"/>
            </a:solidFill>
            <a:miter lim="800000"/>
            <a:headEnd/>
            <a:tailEnd/>
          </a:ln>
        </p:spPr>
        <p:txBody>
          <a:bodyPr lIns="65088" tIns="25400" rIns="65088" bIns="25400">
            <a:spAutoFit/>
          </a:bodyPr>
          <a:lstStyle/>
          <a:p>
            <a:pPr marL="249238" indent="-249238" algn="ctr" defTabSz="157163">
              <a:lnSpc>
                <a:spcPct val="88000"/>
              </a:lnSpc>
              <a:spcBef>
                <a:spcPct val="17000"/>
              </a:spcBef>
            </a:pPr>
            <a:r>
              <a:rPr lang="en-US" altLang="zh-TW" sz="3300" b="1">
                <a:solidFill>
                  <a:srgbClr val="808080"/>
                </a:solidFill>
              </a:rPr>
              <a:t>Mild</a:t>
            </a:r>
          </a:p>
          <a:p>
            <a:pPr marL="249238" indent="-249238" defTabSz="157163">
              <a:lnSpc>
                <a:spcPct val="88000"/>
              </a:lnSpc>
              <a:spcBef>
                <a:spcPct val="17000"/>
              </a:spcBef>
            </a:pPr>
            <a:r>
              <a:rPr lang="en-US" altLang="zh-TW" sz="2100" b="1">
                <a:solidFill>
                  <a:srgbClr val="333333"/>
                </a:solidFill>
              </a:rPr>
              <a:t> 	normal sleep</a:t>
            </a:r>
          </a:p>
          <a:p>
            <a:pPr marL="249238" indent="-249238" defTabSz="157163">
              <a:lnSpc>
                <a:spcPct val="88000"/>
              </a:lnSpc>
              <a:spcBef>
                <a:spcPct val="17000"/>
              </a:spcBef>
            </a:pPr>
            <a:r>
              <a:rPr lang="en-US" altLang="zh-TW" sz="2100" b="1">
                <a:solidFill>
                  <a:srgbClr val="333333"/>
                </a:solidFill>
              </a:rPr>
              <a:t>&amp; no impairment of daily activities, sport, leisure</a:t>
            </a:r>
          </a:p>
          <a:p>
            <a:pPr marL="249238" indent="-249238" defTabSz="157163">
              <a:lnSpc>
                <a:spcPct val="88000"/>
              </a:lnSpc>
              <a:spcBef>
                <a:spcPct val="17000"/>
              </a:spcBef>
            </a:pPr>
            <a:r>
              <a:rPr lang="en-US" altLang="zh-TW" sz="2100" b="1">
                <a:solidFill>
                  <a:srgbClr val="333333"/>
                </a:solidFill>
              </a:rPr>
              <a:t>&amp; normal work and school</a:t>
            </a:r>
          </a:p>
          <a:p>
            <a:pPr marL="249238" indent="-249238" defTabSz="157163">
              <a:lnSpc>
                <a:spcPct val="88000"/>
              </a:lnSpc>
              <a:spcBef>
                <a:spcPct val="17000"/>
              </a:spcBef>
            </a:pPr>
            <a:r>
              <a:rPr lang="en-US" altLang="zh-TW" sz="2100" b="1">
                <a:solidFill>
                  <a:srgbClr val="333333"/>
                </a:solidFill>
              </a:rPr>
              <a:t>&amp; no troublesome symptoms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2319338" y="1176338"/>
            <a:ext cx="3619500" cy="1479550"/>
          </a:xfrm>
          <a:prstGeom prst="rect">
            <a:avLst/>
          </a:prstGeom>
          <a:solidFill>
            <a:srgbClr val="D9E6FF"/>
          </a:solidFill>
          <a:ln w="50800">
            <a:solidFill>
              <a:srgbClr val="618FFD"/>
            </a:solidFill>
            <a:miter lim="800000"/>
            <a:headEnd/>
            <a:tailEnd/>
          </a:ln>
        </p:spPr>
        <p:txBody>
          <a:bodyPr lIns="65088" tIns="25400" rIns="65088" bIns="25400">
            <a:spAutoFit/>
          </a:bodyPr>
          <a:lstStyle/>
          <a:p>
            <a:pPr algn="ctr" defTabSz="157163">
              <a:lnSpc>
                <a:spcPct val="89000"/>
              </a:lnSpc>
              <a:spcBef>
                <a:spcPct val="26000"/>
              </a:spcBef>
            </a:pPr>
            <a:r>
              <a:rPr lang="en-US" altLang="zh-TW" sz="3700" b="1">
                <a:solidFill>
                  <a:srgbClr val="808080"/>
                </a:solidFill>
              </a:rPr>
              <a:t>Intermittent</a:t>
            </a:r>
            <a:r>
              <a:rPr lang="en-US" altLang="zh-TW" sz="2500" b="1">
                <a:solidFill>
                  <a:srgbClr val="808080"/>
                </a:solidFill>
              </a:rPr>
              <a:t> </a:t>
            </a:r>
          </a:p>
          <a:p>
            <a:pPr defTabSz="157163">
              <a:lnSpc>
                <a:spcPct val="89000"/>
              </a:lnSpc>
              <a:spcBef>
                <a:spcPct val="26000"/>
              </a:spcBef>
            </a:pPr>
            <a:r>
              <a:rPr lang="en-US" altLang="zh-TW" sz="2500" b="1">
                <a:solidFill>
                  <a:srgbClr val="333333"/>
                </a:solidFill>
              </a:rPr>
              <a:t>. &lt; 4 days per week</a:t>
            </a:r>
          </a:p>
          <a:p>
            <a:pPr defTabSz="157163">
              <a:lnSpc>
                <a:spcPct val="89000"/>
              </a:lnSpc>
              <a:spcBef>
                <a:spcPct val="26000"/>
              </a:spcBef>
            </a:pPr>
            <a:r>
              <a:rPr lang="en-US" altLang="zh-TW" sz="2500" b="1">
                <a:solidFill>
                  <a:srgbClr val="333333"/>
                </a:solidFill>
              </a:rPr>
              <a:t>. </a:t>
            </a:r>
            <a:r>
              <a:rPr lang="en-US" altLang="zh-TW" sz="2500" b="1" u="sng">
                <a:solidFill>
                  <a:srgbClr val="333333"/>
                </a:solidFill>
              </a:rPr>
              <a:t>or</a:t>
            </a:r>
            <a:r>
              <a:rPr lang="en-US" altLang="zh-TW" sz="2500" b="1">
                <a:solidFill>
                  <a:srgbClr val="333333"/>
                </a:solidFill>
              </a:rPr>
              <a:t> &lt; 4 weeks</a:t>
            </a:r>
          </a:p>
        </p:txBody>
      </p:sp>
      <p:pic>
        <p:nvPicPr>
          <p:cNvPr id="28680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6" y="2409825"/>
            <a:ext cx="650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2417763" y="142876"/>
            <a:ext cx="75993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/>
          <a:p>
            <a:pPr marL="392113" indent="-392113" algn="ctr" defTabSz="157163">
              <a:lnSpc>
                <a:spcPct val="90000"/>
              </a:lnSpc>
              <a:spcBef>
                <a:spcPct val="45000"/>
              </a:spcBef>
            </a:pPr>
            <a:r>
              <a:rPr lang="en-US" altLang="zh-TW" sz="3700" b="1" dirty="0">
                <a:solidFill>
                  <a:srgbClr val="002060"/>
                </a:solidFill>
              </a:rPr>
              <a:t>AR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8174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b="1" dirty="0">
                <a:solidFill>
                  <a:srgbClr val="002060"/>
                </a:solidFill>
              </a:rPr>
              <a:t>Other Causes of Rhinitis in Children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Infection</a:t>
            </a:r>
          </a:p>
          <a:p>
            <a:pPr lvl="1" eaLnBrk="1" hangingPunct="1"/>
            <a:r>
              <a:rPr lang="en-US" altLang="zh-TW"/>
              <a:t>Viral, bacterial, </a:t>
            </a:r>
          </a:p>
          <a:p>
            <a:pPr lvl="1" eaLnBrk="1" hangingPunct="1"/>
            <a:r>
              <a:rPr lang="en-US" altLang="zh-TW"/>
              <a:t>Rhinosinusitis</a:t>
            </a:r>
          </a:p>
          <a:p>
            <a:pPr eaLnBrk="1" hangingPunct="1"/>
            <a:r>
              <a:rPr lang="en-US" altLang="zh-TW"/>
              <a:t>Foreign body in the nose</a:t>
            </a:r>
          </a:p>
          <a:p>
            <a:pPr eaLnBrk="1" hangingPunct="1"/>
            <a:r>
              <a:rPr lang="en-US" altLang="zh-TW"/>
              <a:t>Rhinitis associated with physical or chemical factors</a:t>
            </a:r>
          </a:p>
          <a:p>
            <a:pPr eaLnBrk="1" hangingPunct="1"/>
            <a:r>
              <a:rPr lang="en-US" altLang="zh-TW"/>
              <a:t>Drug, food induced rhinitis</a:t>
            </a:r>
          </a:p>
          <a:p>
            <a:pPr eaLnBrk="1" hangingPunct="1"/>
            <a:r>
              <a:rPr lang="en-US" altLang="zh-TW"/>
              <a:t>NARES, aspirin sensitivity</a:t>
            </a:r>
          </a:p>
          <a:p>
            <a:pPr eaLnBrk="1" hangingPunct="1"/>
            <a:r>
              <a:rPr lang="en-US" altLang="zh-TW"/>
              <a:t>Vasomotor rhinitis</a:t>
            </a:r>
          </a:p>
        </p:txBody>
      </p:sp>
    </p:spTree>
    <p:extLst>
      <p:ext uri="{BB962C8B-B14F-4D97-AF65-F5344CB8AC3E}">
        <p14:creationId xmlns:p14="http://schemas.microsoft.com/office/powerpoint/2010/main" val="26413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2060"/>
                </a:solidFill>
              </a:rPr>
              <a:t>Diagnosis of Allergic Rhinitis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zh-TW" dirty="0"/>
              <a:t>History &amp; symptoms of recurrent or persistent rhinitis and/or associated health effects</a:t>
            </a:r>
          </a:p>
          <a:p>
            <a:pPr marL="609600" indent="-609600">
              <a:buFontTx/>
              <a:buAutoNum type="arabicPeriod"/>
            </a:pPr>
            <a:r>
              <a:rPr lang="en-US" altLang="zh-TW" dirty="0"/>
              <a:t>Signs of </a:t>
            </a:r>
            <a:r>
              <a:rPr lang="en-US" altLang="zh-TW" dirty="0" err="1"/>
              <a:t>atopy</a:t>
            </a:r>
            <a:r>
              <a:rPr lang="en-US" altLang="zh-TW" dirty="0"/>
              <a:t> and recurrent or persistent rhinitis</a:t>
            </a:r>
          </a:p>
          <a:p>
            <a:pPr marL="609600" indent="-609600">
              <a:buFontTx/>
              <a:buAutoNum type="arabicPeriod"/>
            </a:pPr>
            <a:r>
              <a:rPr lang="en-US" altLang="zh-TW" dirty="0"/>
              <a:t>Demonstration of </a:t>
            </a:r>
            <a:r>
              <a:rPr lang="en-US" altLang="zh-TW" dirty="0" err="1"/>
              <a:t>IgE</a:t>
            </a:r>
            <a:r>
              <a:rPr lang="en-US" altLang="zh-TW" dirty="0"/>
              <a:t> allergy</a:t>
            </a:r>
          </a:p>
          <a:p>
            <a:pPr marL="609600" indent="-609600">
              <a:buFontTx/>
              <a:buAutoNum type="arabicPeriod"/>
            </a:pPr>
            <a:r>
              <a:rPr lang="en-US" altLang="zh-TW" dirty="0"/>
              <a:t>Exclusion of other causes of rhinitis</a:t>
            </a:r>
          </a:p>
        </p:txBody>
      </p:sp>
    </p:spTree>
    <p:extLst>
      <p:ext uri="{BB962C8B-B14F-4D97-AF65-F5344CB8AC3E}">
        <p14:creationId xmlns:p14="http://schemas.microsoft.com/office/powerpoint/2010/main" val="23940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>
                <a:solidFill>
                  <a:srgbClr val="002060"/>
                </a:solidFill>
              </a:rPr>
              <a:t>Demonstration of </a:t>
            </a:r>
            <a:r>
              <a:rPr lang="en-US" altLang="zh-TW" sz="4000" dirty="0" err="1">
                <a:solidFill>
                  <a:srgbClr val="002060"/>
                </a:solidFill>
              </a:rPr>
              <a:t>IgE</a:t>
            </a:r>
            <a:r>
              <a:rPr lang="en-US" altLang="zh-TW" sz="4000" dirty="0">
                <a:solidFill>
                  <a:srgbClr val="002060"/>
                </a:solidFill>
              </a:rPr>
              <a:t> allergy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714625"/>
            <a:ext cx="8229600" cy="3411538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524001" y="25299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512" name="Picture 9" descr="Photo Sharing and Video Hosting at 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564904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Figure 4. Diagnosis of IgE-mediated allerg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129235"/>
            <a:ext cx="36385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66939" y="2132013"/>
            <a:ext cx="3641725" cy="411480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Immunoassay</a:t>
            </a:r>
          </a:p>
          <a:p>
            <a:pPr eaLnBrk="1" hangingPunct="1">
              <a:lnSpc>
                <a:spcPct val="90000"/>
              </a:lnSpc>
            </a:pPr>
            <a:r>
              <a:rPr lang="tr-TR" altLang="zh-TW" sz="2400" dirty="0">
                <a:cs typeface="Times New Roman" pitchFamily="18" charset="0"/>
              </a:rPr>
              <a:t>Not </a:t>
            </a:r>
            <a:r>
              <a:rPr lang="tr-TR" altLang="zh-TW" sz="2400" dirty="0" err="1">
                <a:cs typeface="Times New Roman" pitchFamily="18" charset="0"/>
              </a:rPr>
              <a:t>influenced</a:t>
            </a:r>
            <a:r>
              <a:rPr lang="tr-TR" altLang="zh-TW" sz="2400" dirty="0">
                <a:cs typeface="Times New Roman" pitchFamily="18" charset="0"/>
              </a:rPr>
              <a:t> </a:t>
            </a:r>
            <a:r>
              <a:rPr lang="tr-TR" altLang="zh-TW" sz="2400" dirty="0" err="1">
                <a:cs typeface="Times New Roman" pitchFamily="18" charset="0"/>
              </a:rPr>
              <a:t>by</a:t>
            </a:r>
            <a:r>
              <a:rPr lang="tr-TR" altLang="zh-TW" sz="2400" dirty="0">
                <a:cs typeface="Times New Roman" pitchFamily="18" charset="0"/>
              </a:rPr>
              <a:t> </a:t>
            </a:r>
            <a:r>
              <a:rPr lang="tr-TR" altLang="zh-TW" sz="2400" dirty="0" err="1">
                <a:cs typeface="Times New Roman" pitchFamily="18" charset="0"/>
              </a:rPr>
              <a:t>medication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tr-TR" altLang="zh-TW" sz="2400" dirty="0"/>
              <a:t>Not </a:t>
            </a:r>
            <a:r>
              <a:rPr lang="tr-TR" altLang="zh-TW" sz="2400" dirty="0" err="1"/>
              <a:t>influenced</a:t>
            </a:r>
            <a:r>
              <a:rPr lang="tr-TR" altLang="zh-TW" sz="2400" dirty="0"/>
              <a:t> </a:t>
            </a:r>
            <a:r>
              <a:rPr lang="tr-TR" altLang="zh-TW" sz="2400" dirty="0" err="1"/>
              <a:t>by</a:t>
            </a:r>
            <a:r>
              <a:rPr lang="tr-TR" altLang="zh-TW" sz="2400" dirty="0"/>
              <a:t> skin </a:t>
            </a:r>
            <a:r>
              <a:rPr lang="tr-TR" altLang="zh-TW" sz="2400" dirty="0" err="1"/>
              <a:t>disease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tr-TR" altLang="zh-TW" sz="2400" dirty="0" err="1">
                <a:cs typeface="Times New Roman" pitchFamily="18" charset="0"/>
              </a:rPr>
              <a:t>Does</a:t>
            </a:r>
            <a:r>
              <a:rPr lang="tr-TR" altLang="zh-TW" sz="2400" dirty="0">
                <a:cs typeface="Times New Roman" pitchFamily="18" charset="0"/>
              </a:rPr>
              <a:t> not </a:t>
            </a:r>
            <a:r>
              <a:rPr lang="tr-TR" altLang="zh-TW" sz="2400" dirty="0" err="1">
                <a:cs typeface="Times New Roman" pitchFamily="18" charset="0"/>
              </a:rPr>
              <a:t>require</a:t>
            </a:r>
            <a:r>
              <a:rPr lang="tr-TR" altLang="zh-TW" sz="2400" dirty="0">
                <a:cs typeface="Times New Roman" pitchFamily="18" charset="0"/>
              </a:rPr>
              <a:t> </a:t>
            </a:r>
            <a:r>
              <a:rPr lang="tr-TR" altLang="zh-TW" sz="2400" dirty="0" err="1">
                <a:cs typeface="Times New Roman" pitchFamily="18" charset="0"/>
              </a:rPr>
              <a:t>expertise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zh-TW" sz="2400" dirty="0" err="1">
                <a:cs typeface="Times New Roman" pitchFamily="18" charset="0"/>
              </a:rPr>
              <a:t>Quality</a:t>
            </a:r>
            <a:r>
              <a:rPr lang="tr-TR" altLang="zh-TW" sz="2400" dirty="0">
                <a:cs typeface="Times New Roman" pitchFamily="18" charset="0"/>
              </a:rPr>
              <a:t> </a:t>
            </a:r>
            <a:r>
              <a:rPr lang="tr-TR" altLang="zh-TW" sz="2400" dirty="0" err="1">
                <a:cs typeface="Times New Roman" pitchFamily="18" charset="0"/>
              </a:rPr>
              <a:t>control</a:t>
            </a:r>
            <a:r>
              <a:rPr lang="tr-TR" altLang="zh-TW" sz="2400" dirty="0">
                <a:cs typeface="Times New Roman" pitchFamily="18" charset="0"/>
              </a:rPr>
              <a:t> </a:t>
            </a:r>
            <a:r>
              <a:rPr lang="tr-TR" altLang="zh-TW" sz="2400" dirty="0" err="1">
                <a:cs typeface="Times New Roman" pitchFamily="18" charset="0"/>
              </a:rPr>
              <a:t>possible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zh-TW" sz="2400" dirty="0" err="1">
                <a:cs typeface="Times New Roman" pitchFamily="18" charset="0"/>
              </a:rPr>
              <a:t>Expensive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91945" y="2204864"/>
            <a:ext cx="3095625" cy="41148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zh-TW" b="1" dirty="0" smtClean="0">
                <a:solidFill>
                  <a:srgbClr val="002060"/>
                </a:solidFill>
              </a:rPr>
              <a:t>Skin test</a:t>
            </a:r>
            <a:endParaRPr lang="en-US" sz="2400" b="1" dirty="0">
              <a:solidFill>
                <a:srgbClr val="002060"/>
              </a:solidFill>
            </a:endParaRPr>
          </a:p>
          <a:p>
            <a:pPr eaLnBrk="1" hangingPunct="1"/>
            <a:r>
              <a:rPr lang="tr-TR" altLang="zh-TW" sz="2400" dirty="0" err="1"/>
              <a:t>Higher</a:t>
            </a:r>
            <a:r>
              <a:rPr lang="tr-TR" altLang="zh-TW" sz="2400" dirty="0"/>
              <a:t> </a:t>
            </a:r>
            <a:r>
              <a:rPr lang="tr-TR" altLang="zh-TW" sz="2400" dirty="0" err="1"/>
              <a:t>sensitivity</a:t>
            </a:r>
            <a:endParaRPr lang="en-US" sz="2400" dirty="0"/>
          </a:p>
          <a:p>
            <a:pPr eaLnBrk="1" hangingPunct="1"/>
            <a:r>
              <a:rPr lang="tr-TR" altLang="zh-TW" sz="2400" dirty="0" err="1">
                <a:cs typeface="Times New Roman" pitchFamily="18" charset="0"/>
              </a:rPr>
              <a:t>Immediate</a:t>
            </a:r>
            <a:r>
              <a:rPr lang="tr-TR" altLang="zh-TW" sz="2400" dirty="0">
                <a:cs typeface="Times New Roman" pitchFamily="18" charset="0"/>
              </a:rPr>
              <a:t> </a:t>
            </a:r>
            <a:r>
              <a:rPr lang="tr-TR" altLang="zh-TW" sz="2400" dirty="0" err="1">
                <a:cs typeface="Times New Roman" pitchFamily="18" charset="0"/>
              </a:rPr>
              <a:t>results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tr-TR" altLang="zh-TW" sz="2400" dirty="0" err="1">
                <a:cs typeface="Times New Roman" pitchFamily="18" charset="0"/>
              </a:rPr>
              <a:t>Requires</a:t>
            </a:r>
            <a:r>
              <a:rPr lang="tr-TR" altLang="zh-TW" sz="2400" dirty="0">
                <a:cs typeface="Times New Roman" pitchFamily="18" charset="0"/>
              </a:rPr>
              <a:t> </a:t>
            </a:r>
            <a:r>
              <a:rPr lang="tr-TR" altLang="zh-TW" sz="2400" dirty="0" err="1">
                <a:cs typeface="Times New Roman" pitchFamily="18" charset="0"/>
              </a:rPr>
              <a:t>expertise</a:t>
            </a:r>
            <a:endParaRPr lang="tr-TR" altLang="zh-TW" sz="2400" dirty="0">
              <a:cs typeface="Times New Roman" pitchFamily="18" charset="0"/>
            </a:endParaRPr>
          </a:p>
          <a:p>
            <a:pPr eaLnBrk="1" hangingPunct="1"/>
            <a:r>
              <a:rPr lang="tr-TR" altLang="zh-TW" sz="2400" dirty="0" err="1">
                <a:cs typeface="Times New Roman" pitchFamily="18" charset="0"/>
              </a:rPr>
              <a:t>Cheaper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06564" y="209551"/>
            <a:ext cx="8658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tr-TR" altLang="zh-TW" sz="4000" b="1" dirty="0" err="1">
                <a:solidFill>
                  <a:srgbClr val="002060"/>
                </a:solidFill>
                <a:latin typeface="Garamond" pitchFamily="18" charset="0"/>
              </a:rPr>
              <a:t>Immunoassay</a:t>
            </a:r>
            <a:r>
              <a:rPr kumimoji="0" lang="tr-TR" altLang="zh-TW" sz="40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kumimoji="0" lang="tr-TR" altLang="zh-TW" sz="4000" b="1" dirty="0" err="1">
                <a:solidFill>
                  <a:srgbClr val="002060"/>
                </a:solidFill>
                <a:latin typeface="Garamond" pitchFamily="18" charset="0"/>
              </a:rPr>
              <a:t>vs</a:t>
            </a:r>
            <a:r>
              <a:rPr kumimoji="0" lang="tr-TR" altLang="zh-TW" sz="4000" b="1" dirty="0">
                <a:solidFill>
                  <a:srgbClr val="002060"/>
                </a:solidFill>
                <a:latin typeface="Garamond" pitchFamily="18" charset="0"/>
              </a:rPr>
              <a:t> Skin Test </a:t>
            </a:r>
            <a:r>
              <a:rPr kumimoji="0" lang="tr-TR" altLang="zh-TW" sz="4000" b="1" dirty="0" err="1">
                <a:solidFill>
                  <a:srgbClr val="002060"/>
                </a:solidFill>
                <a:latin typeface="Garamond" pitchFamily="18" charset="0"/>
              </a:rPr>
              <a:t>for</a:t>
            </a:r>
            <a:r>
              <a:rPr kumimoji="0" lang="tr-TR" altLang="zh-TW" sz="40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kumimoji="0" lang="tr-TR" altLang="zh-TW" sz="4000" b="1" dirty="0" err="1">
                <a:solidFill>
                  <a:srgbClr val="002060"/>
                </a:solidFill>
                <a:latin typeface="Garamond" pitchFamily="18" charset="0"/>
              </a:rPr>
              <a:t>Diagnosis</a:t>
            </a:r>
            <a:r>
              <a:rPr kumimoji="0" lang="tr-TR" altLang="zh-TW" sz="4000" b="1" dirty="0">
                <a:solidFill>
                  <a:srgbClr val="002060"/>
                </a:solidFill>
                <a:latin typeface="Garamond" pitchFamily="18" charset="0"/>
              </a:rPr>
              <a:t> of </a:t>
            </a:r>
            <a:r>
              <a:rPr kumimoji="0" lang="tr-TR" altLang="zh-TW" sz="4000" b="1" dirty="0" err="1">
                <a:solidFill>
                  <a:srgbClr val="002060"/>
                </a:solidFill>
                <a:latin typeface="Garamond" pitchFamily="18" charset="0"/>
              </a:rPr>
              <a:t>Allergy</a:t>
            </a:r>
            <a:endParaRPr kumimoji="0" lang="en-US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2564904"/>
            <a:ext cx="1783741" cy="286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8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5441951" y="2590800"/>
            <a:ext cx="1190625" cy="2230438"/>
          </a:xfrm>
          <a:prstGeom prst="ellipse">
            <a:avLst/>
          </a:prstGeom>
          <a:noFill/>
          <a:ln w="15875">
            <a:solidFill>
              <a:srgbClr val="FFFF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987925" y="1735139"/>
            <a:ext cx="2097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/>
          <a:p>
            <a:pPr algn="ctr" defTabSz="784225" eaLnBrk="0" hangingPunct="0">
              <a:lnSpc>
                <a:spcPct val="105000"/>
              </a:lnSpc>
            </a:pPr>
            <a:r>
              <a:rPr lang="en-US" sz="1600" b="1" dirty="0">
                <a:latin typeface="Arial" pitchFamily="34" charset="0"/>
              </a:rPr>
              <a:t>Allergen avoidance</a:t>
            </a:r>
          </a:p>
          <a:p>
            <a:pPr algn="ctr" defTabSz="784225" eaLnBrk="0" hangingPunct="0">
              <a:lnSpc>
                <a:spcPct val="105000"/>
              </a:lnSpc>
            </a:pPr>
            <a:r>
              <a:rPr lang="en-US" sz="1200" i="1" dirty="0">
                <a:latin typeface="Arial" pitchFamily="34" charset="0"/>
              </a:rPr>
              <a:t>indicated when possible</a:t>
            </a:r>
            <a:r>
              <a:rPr lang="en-US" sz="2500" b="1" i="1" dirty="0">
                <a:latin typeface="Arial" pitchFamily="34" charset="0"/>
              </a:rPr>
              <a:t> 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324743" y="3333751"/>
            <a:ext cx="1862690" cy="64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88" tIns="25400" rIns="65088" bIns="25400">
            <a:spAutoFit/>
          </a:bodyPr>
          <a:lstStyle/>
          <a:p>
            <a:pPr algn="ctr" defTabSz="784225" eaLnBrk="0" hangingPunct="0">
              <a:lnSpc>
                <a:spcPct val="65000"/>
              </a:lnSpc>
            </a:pPr>
            <a:r>
              <a:rPr lang="en-US" sz="1600" b="1">
                <a:latin typeface="Arial" pitchFamily="34" charset="0"/>
              </a:rPr>
              <a:t>Pharmacotherapy</a:t>
            </a:r>
          </a:p>
          <a:p>
            <a:pPr algn="ctr" defTabSz="784225" eaLnBrk="0" hangingPunct="0">
              <a:lnSpc>
                <a:spcPct val="65000"/>
              </a:lnSpc>
            </a:pPr>
            <a:endParaRPr lang="en-US" sz="1200">
              <a:latin typeface="Arial" pitchFamily="34" charset="0"/>
            </a:endParaRPr>
          </a:p>
          <a:p>
            <a:pPr algn="ctr" defTabSz="784225" eaLnBrk="0" hangingPunct="0">
              <a:lnSpc>
                <a:spcPct val="55000"/>
              </a:lnSpc>
            </a:pPr>
            <a:r>
              <a:rPr lang="en-US" sz="1200" i="1">
                <a:latin typeface="Arial" pitchFamily="34" charset="0"/>
              </a:rPr>
              <a:t>Safety, effectiveness</a:t>
            </a:r>
          </a:p>
          <a:p>
            <a:pPr algn="ctr" defTabSz="784225" eaLnBrk="0" hangingPunct="0">
              <a:lnSpc>
                <a:spcPct val="55000"/>
              </a:lnSpc>
            </a:pPr>
            <a:r>
              <a:rPr lang="en-US" sz="1200" i="1">
                <a:latin typeface="Arial" pitchFamily="34" charset="0"/>
              </a:rPr>
              <a:t>easy to be administered</a:t>
            </a:r>
            <a:r>
              <a:rPr lang="en-US" sz="2500" b="1" i="1">
                <a:latin typeface="Arial" pitchFamily="34" charset="0"/>
              </a:rPr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030624" y="5106989"/>
            <a:ext cx="2003755" cy="60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88" tIns="25400" rIns="65088" bIns="25400">
            <a:spAutoFit/>
          </a:bodyPr>
          <a:lstStyle/>
          <a:p>
            <a:pPr algn="ctr" defTabSz="784225" eaLnBrk="0" hangingPunct="0">
              <a:lnSpc>
                <a:spcPct val="55000"/>
              </a:lnSpc>
            </a:pPr>
            <a:r>
              <a:rPr lang="en-US" sz="1600" b="1" dirty="0">
                <a:latin typeface="Arial" pitchFamily="34" charset="0"/>
              </a:rPr>
              <a:t>Patient's education</a:t>
            </a:r>
          </a:p>
          <a:p>
            <a:pPr algn="ctr" defTabSz="784225" eaLnBrk="0" hangingPunct="0">
              <a:lnSpc>
                <a:spcPct val="55000"/>
              </a:lnSpc>
            </a:pPr>
            <a:endParaRPr lang="en-US" sz="2400" dirty="0">
              <a:latin typeface="Arial" pitchFamily="34" charset="0"/>
            </a:endParaRPr>
          </a:p>
          <a:p>
            <a:pPr algn="ctr" defTabSz="784225" eaLnBrk="0" hangingPunct="0">
              <a:lnSpc>
                <a:spcPct val="55000"/>
              </a:lnSpc>
            </a:pPr>
            <a:r>
              <a:rPr lang="en-US" sz="1200" i="1" dirty="0">
                <a:latin typeface="Arial" pitchFamily="34" charset="0"/>
              </a:rPr>
              <a:t>always indicated</a:t>
            </a:r>
            <a:r>
              <a:rPr lang="en-US" sz="2500" b="1" i="1" dirty="0">
                <a:latin typeface="Arial" pitchFamily="34" charset="0"/>
              </a:rPr>
              <a:t> 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77962" y="3479800"/>
            <a:ext cx="1088441" cy="46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88" tIns="25400" rIns="65088" bIns="25400">
            <a:spAutoFit/>
          </a:bodyPr>
          <a:lstStyle/>
          <a:p>
            <a:pPr algn="ctr" defTabSz="784225" eaLnBrk="0" hangingPunct="0">
              <a:lnSpc>
                <a:spcPct val="85000"/>
              </a:lnSpc>
            </a:pPr>
            <a:r>
              <a:rPr lang="en-US" sz="3200">
                <a:latin typeface="Arial" pitchFamily="34" charset="0"/>
              </a:rPr>
              <a:t>costs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4819651" y="1562100"/>
            <a:ext cx="2378075" cy="10287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4819651" y="4821238"/>
            <a:ext cx="2378075" cy="10287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2949576" y="3162300"/>
            <a:ext cx="2606675" cy="1144588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575426" y="3333751"/>
            <a:ext cx="25495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/>
          <a:p>
            <a:pPr algn="ctr" defTabSz="784225" eaLnBrk="0" hangingPunct="0">
              <a:lnSpc>
                <a:spcPct val="65000"/>
              </a:lnSpc>
            </a:pPr>
            <a:r>
              <a:rPr lang="en-US" sz="1600" b="1" dirty="0">
                <a:latin typeface="Arial" pitchFamily="34" charset="0"/>
              </a:rPr>
              <a:t>Immunotherapy</a:t>
            </a:r>
          </a:p>
          <a:p>
            <a:pPr algn="ctr" defTabSz="784225" eaLnBrk="0" hangingPunct="0">
              <a:lnSpc>
                <a:spcPct val="65000"/>
              </a:lnSpc>
            </a:pPr>
            <a:endParaRPr lang="en-US" sz="1600" b="1" dirty="0">
              <a:latin typeface="Arial" pitchFamily="34" charset="0"/>
            </a:endParaRPr>
          </a:p>
          <a:p>
            <a:pPr algn="ctr" defTabSz="784225" eaLnBrk="0" hangingPunct="0">
              <a:lnSpc>
                <a:spcPct val="85000"/>
              </a:lnSpc>
            </a:pPr>
            <a:r>
              <a:rPr lang="en-US" sz="1200" i="1" dirty="0">
                <a:latin typeface="Arial" pitchFamily="34" charset="0"/>
              </a:rPr>
              <a:t>Specialist Rx, may alter the natural course of the disease</a:t>
            </a:r>
            <a:endParaRPr lang="en-US" sz="1200" dirty="0">
              <a:latin typeface="Arial" pitchFamily="34" charset="0"/>
            </a:endParaRPr>
          </a:p>
          <a:p>
            <a:pPr algn="ctr" defTabSz="784225" eaLnBrk="0" hangingPunct="0">
              <a:lnSpc>
                <a:spcPct val="65000"/>
              </a:lnSpc>
            </a:pPr>
            <a:endParaRPr lang="en-US" sz="1200" b="1" i="1" dirty="0">
              <a:latin typeface="Arial" pitchFamily="34" charset="0"/>
            </a:endParaRP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6518276" y="3162300"/>
            <a:ext cx="2606675" cy="1144588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130000"/>
              </a:lnSpc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ARIA workshop: Therapeutic options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4240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tr-TR" altLang="zh-TW" b="1" dirty="0" err="1" smtClean="0">
                <a:solidFill>
                  <a:srgbClr val="002060"/>
                </a:solidFill>
              </a:rPr>
              <a:t>Environmental</a:t>
            </a:r>
            <a:r>
              <a:rPr lang="tr-TR" altLang="zh-TW" b="1" dirty="0" smtClean="0">
                <a:solidFill>
                  <a:srgbClr val="002060"/>
                </a:solidFill>
              </a:rPr>
              <a:t> Control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3901" y="2268538"/>
            <a:ext cx="3497263" cy="2514600"/>
          </a:xfrm>
          <a:noFill/>
        </p:spPr>
        <p:txBody>
          <a:bodyPr/>
          <a:lstStyle/>
          <a:p>
            <a:pPr eaLnBrk="1" hangingPunct="1"/>
            <a:r>
              <a:rPr lang="tr-TR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House </a:t>
            </a:r>
            <a:r>
              <a:rPr lang="tr-TR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tr-TR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mites</a:t>
            </a:r>
            <a:endParaRPr lang="tr-TR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Pets</a:t>
            </a:r>
            <a:endParaRPr lang="tr-TR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Cockroaches</a:t>
            </a:r>
            <a:endParaRPr lang="tr-TR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Molds</a:t>
            </a:r>
            <a:endParaRPr lang="tr-TR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Pollen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811464" y="1801814"/>
            <a:ext cx="200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sz="2400" b="1" dirty="0"/>
              <a:t>1.  Allergens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827338" y="4802189"/>
            <a:ext cx="395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sz="2400" b="1" dirty="0"/>
              <a:t>2.  Pollutants and Irritants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1844824"/>
            <a:ext cx="3231431" cy="30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2060"/>
                </a:solidFill>
              </a:rPr>
              <a:t>Objectives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719264"/>
            <a:ext cx="7643192" cy="36539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/>
              <a:t>Allergic</a:t>
            </a:r>
            <a:r>
              <a:rPr lang="tr-TR" dirty="0"/>
              <a:t> </a:t>
            </a:r>
            <a:r>
              <a:rPr lang="tr-TR" dirty="0" err="1"/>
              <a:t>Rhinitis</a:t>
            </a:r>
            <a:r>
              <a:rPr lang="tr-TR" dirty="0"/>
              <a:t> , </a:t>
            </a:r>
            <a:r>
              <a:rPr lang="tr-TR" dirty="0" err="1"/>
              <a:t>Atopic</a:t>
            </a:r>
            <a:r>
              <a:rPr lang="tr-TR" dirty="0"/>
              <a:t> </a:t>
            </a:r>
            <a:r>
              <a:rPr lang="tr-TR" dirty="0" err="1" smtClean="0"/>
              <a:t>Dermatitis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/>
              <a:t> </a:t>
            </a:r>
            <a:r>
              <a:rPr lang="tr-TR" dirty="0" err="1" smtClean="0"/>
              <a:t>Anaphylaxis</a:t>
            </a:r>
            <a:endParaRPr lang="tr-TR" dirty="0" smtClean="0"/>
          </a:p>
          <a:p>
            <a:r>
              <a:rPr lang="tr-TR" dirty="0" err="1" smtClean="0"/>
              <a:t>Symptoms</a:t>
            </a:r>
            <a:endParaRPr lang="tr-TR" dirty="0" smtClean="0"/>
          </a:p>
          <a:p>
            <a:r>
              <a:rPr lang="tr-TR" dirty="0" err="1" smtClean="0"/>
              <a:t>Concomitant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endParaRPr lang="tr-TR" dirty="0" smtClean="0"/>
          </a:p>
          <a:p>
            <a:r>
              <a:rPr lang="tr-TR" dirty="0" err="1" smtClean="0"/>
              <a:t>Diagnosis</a:t>
            </a:r>
            <a:endParaRPr lang="tr-TR" dirty="0" smtClean="0"/>
          </a:p>
          <a:p>
            <a:r>
              <a:rPr lang="tr-TR" dirty="0" err="1" smtClean="0"/>
              <a:t>Treatment</a:t>
            </a:r>
            <a:endParaRPr lang="tr-TR" dirty="0" smtClean="0"/>
          </a:p>
          <a:p>
            <a:r>
              <a:rPr lang="tr-TR" dirty="0" err="1" smtClean="0"/>
              <a:t>Prevent</a:t>
            </a:r>
            <a:r>
              <a:rPr lang="tr-TR" dirty="0" smtClean="0"/>
              <a:t> </a:t>
            </a:r>
            <a:r>
              <a:rPr lang="tr-TR" dirty="0" err="1" smtClean="0"/>
              <a:t>measures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0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4613"/>
            <a:ext cx="8229600" cy="1143000"/>
          </a:xfrm>
          <a:noFill/>
        </p:spPr>
        <p:txBody>
          <a:bodyPr vert="horz" lIns="93663" tIns="46038" rIns="93663" bIns="46038" rtlCol="0" anchor="ctr">
            <a:normAutofit/>
          </a:bodyPr>
          <a:lstStyle/>
          <a:p>
            <a:pPr eaLnBrk="1" hangingPunct="1"/>
            <a:r>
              <a:rPr lang="tr-TR" altLang="zh-TW" sz="3600" b="1" dirty="0">
                <a:solidFill>
                  <a:srgbClr val="002060"/>
                </a:solidFill>
              </a:rPr>
              <a:t>House </a:t>
            </a:r>
            <a:r>
              <a:rPr lang="tr-TR" altLang="zh-TW" sz="3600" b="1" dirty="0" err="1">
                <a:solidFill>
                  <a:srgbClr val="002060"/>
                </a:solidFill>
              </a:rPr>
              <a:t>dust</a:t>
            </a:r>
            <a:r>
              <a:rPr lang="tr-TR" altLang="zh-TW" sz="3600" b="1" dirty="0">
                <a:solidFill>
                  <a:srgbClr val="002060"/>
                </a:solidFill>
              </a:rPr>
              <a:t> mite </a:t>
            </a:r>
            <a:r>
              <a:rPr lang="tr-TR" altLang="zh-TW" sz="3600" b="1" dirty="0" err="1">
                <a:solidFill>
                  <a:srgbClr val="002060"/>
                </a:solidFill>
              </a:rPr>
              <a:t>allergen</a:t>
            </a:r>
            <a:r>
              <a:rPr lang="tr-TR" altLang="zh-TW" sz="3600" b="1" dirty="0">
                <a:solidFill>
                  <a:srgbClr val="002060"/>
                </a:solidFill>
              </a:rPr>
              <a:t> </a:t>
            </a:r>
            <a:r>
              <a:rPr lang="tr-TR" altLang="zh-TW" sz="3600" b="1" dirty="0" err="1">
                <a:solidFill>
                  <a:srgbClr val="002060"/>
                </a:solidFill>
              </a:rPr>
              <a:t>avoidance</a:t>
            </a:r>
            <a:r>
              <a:rPr lang="tr-TR" altLang="zh-TW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8676" y="438150"/>
            <a:ext cx="6029325" cy="5583138"/>
          </a:xfrm>
          <a:noFill/>
        </p:spPr>
        <p:txBody>
          <a:bodyPr vert="horz" lIns="93663" tIns="46038" rIns="93663" bIns="46038" rtlCol="0">
            <a:normAutofit fontScale="92500"/>
          </a:bodyPr>
          <a:lstStyle/>
          <a:p>
            <a:pPr eaLnBrk="1" hangingPunct="1">
              <a:lnSpc>
                <a:spcPct val="200000"/>
              </a:lnSpc>
              <a:buFontTx/>
              <a:buNone/>
            </a:pPr>
            <a:endParaRPr lang="zh-TW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endParaRPr lang="tr-TR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bedding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at 60°C</a:t>
            </a:r>
          </a:p>
          <a:p>
            <a:pPr lvl="1" eaLnBrk="1" hangingPunct="1">
              <a:lnSpc>
                <a:spcPct val="200000"/>
              </a:lnSpc>
            </a:pP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Encase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pillow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mattress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quilt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allergen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impermeable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endParaRPr lang="tr-TR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cleaner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HEPA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tr-TR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Dispose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feather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bedding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200000"/>
              </a:lnSpc>
            </a:pP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carpets</a:t>
            </a:r>
            <a:endParaRPr lang="tr-TR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curtains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pets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stuffed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toys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800" dirty="0" err="1">
                <a:latin typeface="Arial" panose="020B0604020202020204" pitchFamily="34" charset="0"/>
                <a:cs typeface="Arial" panose="020B0604020202020204" pitchFamily="34" charset="0"/>
              </a:rPr>
              <a:t>bedroom</a:t>
            </a:r>
            <a:endParaRPr lang="tr-TR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buClr>
                <a:srgbClr val="FFCC00"/>
              </a:buClr>
            </a:pPr>
            <a:endParaRPr lang="tr-TR" altLang="zh-TW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1" y="2152651"/>
            <a:ext cx="28289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76300"/>
          </a:xfrm>
          <a:noFill/>
        </p:spPr>
        <p:txBody>
          <a:bodyPr/>
          <a:lstStyle/>
          <a:p>
            <a:pPr eaLnBrk="1" hangingPunct="1"/>
            <a:r>
              <a:rPr lang="tr-TR" altLang="zh-TW" sz="4000" b="1" dirty="0" err="1">
                <a:solidFill>
                  <a:srgbClr val="002060"/>
                </a:solidFill>
              </a:rPr>
              <a:t>Allergen</a:t>
            </a:r>
            <a:r>
              <a:rPr lang="tr-TR" altLang="zh-TW" sz="4000" b="1" dirty="0">
                <a:solidFill>
                  <a:srgbClr val="002060"/>
                </a:solidFill>
              </a:rPr>
              <a:t> </a:t>
            </a:r>
            <a:r>
              <a:rPr lang="tr-TR" altLang="zh-TW" sz="4000" b="1" dirty="0" err="1">
                <a:solidFill>
                  <a:srgbClr val="002060"/>
                </a:solidFill>
              </a:rPr>
              <a:t>Avoidance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8150" y="823913"/>
            <a:ext cx="8775700" cy="5808662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tr-TR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Pets</a:t>
            </a:r>
            <a:endParaRPr lang="tr-TR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pets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bedrooms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carpets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mattresses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upholstery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pets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(±)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</a:pPr>
            <a:r>
              <a:rPr lang="tr-TR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Molds</a:t>
            </a:r>
            <a:endParaRPr lang="tr-TR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mold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bathrooms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tx1"/>
              </a:buClr>
            </a:pPr>
            <a:r>
              <a:rPr lang="tr-TR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Cockroaches</a:t>
            </a:r>
            <a:endParaRPr lang="tr-TR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bg1"/>
              </a:buClr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Eradicate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cockroaches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gel-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non-volatile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insecticides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bg1"/>
              </a:buClr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Eliminate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dampness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cracks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floors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ceilings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fabrics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allergen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Pollen</a:t>
            </a:r>
            <a:endParaRPr lang="tr-TR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indoors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pollen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sunglasses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air-conditioning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car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pollen</a:t>
            </a:r>
            <a:r>
              <a:rPr lang="tr-T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tr-TR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FFCC00"/>
              </a:buClr>
            </a:pPr>
            <a:endParaRPr lang="tr-TR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2340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2060"/>
                </a:solidFill>
              </a:rPr>
              <a:t>Allergic Rhinitis: Medical Treatment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752600"/>
            <a:ext cx="79248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6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26" y="493184"/>
            <a:ext cx="6747297" cy="603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aria guidelines allergic rhinitis ppt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299695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3512" y="1363665"/>
            <a:ext cx="8784976" cy="5193473"/>
          </a:xfrm>
          <a:solidFill>
            <a:schemeClr val="bg2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088" tIns="25400" rIns="65088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700" b="1" dirty="0">
                <a:latin typeface="Arial" pitchFamily="34" charset="0"/>
              </a:rPr>
              <a:t>		</a:t>
            </a:r>
            <a:r>
              <a:rPr lang="en-US" alt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sneezing	rhinorrhea	nasal	nasal	eye			</a:t>
            </a:r>
            <a:r>
              <a:rPr lang="tr-TR" alt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     					                     </a:t>
            </a:r>
            <a:r>
              <a:rPr lang="en-US" alt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obstruction</a:t>
            </a:r>
            <a:r>
              <a:rPr lang="en-US" alt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</a:t>
            </a:r>
            <a:r>
              <a:rPr lang="tr-TR" alt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itch</a:t>
            </a:r>
            <a:r>
              <a:rPr lang="tr-TR" alt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        </a:t>
            </a:r>
            <a:r>
              <a:rPr lang="en-US" alt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symptom</a:t>
            </a:r>
            <a:r>
              <a:rPr lang="en-US" altLang="tr-TR" sz="1600" b="1" dirty="0">
                <a:solidFill>
                  <a:schemeClr val="tx2"/>
                </a:solidFill>
                <a:latin typeface="Arial" pitchFamily="34" charset="0"/>
              </a:rPr>
              <a:t>s</a:t>
            </a:r>
            <a:endParaRPr lang="en-US" altLang="tr-TR" sz="1600" b="1" dirty="0">
              <a:solidFill>
                <a:srgbClr val="FC0128"/>
              </a:solidFill>
              <a:latin typeface="Arial" pitchFamily="34" charset="0"/>
            </a:endParaRP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H1-antihistamines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oral	+++	+++	0 to +	+++	++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intranasal	++	+++	+	++	0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intraocular	0	0	0	0	+++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Corticosteroids	+++	+++	++	++	+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Chromones</a:t>
            </a: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intranasal 	+	+	+	+	0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intraocular	0	0	0	0	++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Decongestants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intranasal	0	0	++	0	0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oral	0	0	+	0	0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Anti-</a:t>
            </a:r>
            <a:r>
              <a:rPr lang="en-US" altLang="tr-TR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cholinergics</a:t>
            </a: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0	+++	0	0	0</a:t>
            </a:r>
          </a:p>
          <a:p>
            <a:pPr marL="392113" indent="-392113" defTabSz="157163">
              <a:lnSpc>
                <a:spcPct val="85000"/>
              </a:lnSpc>
              <a:spcBef>
                <a:spcPct val="40000"/>
              </a:spcBef>
              <a:buNone/>
              <a:tabLst>
                <a:tab pos="2354263" algn="l"/>
                <a:tab pos="3609975" algn="l"/>
                <a:tab pos="5114925" algn="l"/>
                <a:tab pos="6684963" algn="l"/>
                <a:tab pos="7848600" algn="l"/>
              </a:tabLst>
            </a:pP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Anti-</a:t>
            </a:r>
            <a:r>
              <a:rPr lang="en-US" altLang="tr-TR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leukotrienes</a:t>
            </a:r>
            <a:r>
              <a:rPr lang="en-US" alt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	+	++	++	?	++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2516754" y="476672"/>
            <a:ext cx="8133644" cy="56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88" tIns="25400" rIns="65088" bIns="25400">
            <a:spAutoFit/>
          </a:bodyPr>
          <a:lstStyle>
            <a:lvl1pPr marL="392113" indent="-392113" defTabSz="157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81075" indent="-392113" defTabSz="157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70038" indent="-392113" defTabSz="1571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59000" indent="-393700" defTabSz="1571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6375" indent="-392113" defTabSz="1571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3575" indent="-392113" defTabSz="15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60775" indent="-392113" defTabSz="15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7975" indent="-392113" defTabSz="15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5175" indent="-392113" defTabSz="15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en-US" altLang="tr-TR" sz="3700" b="1" dirty="0">
                <a:solidFill>
                  <a:srgbClr val="002060"/>
                </a:solidFill>
                <a:latin typeface="Arial" pitchFamily="34" charset="0"/>
              </a:rPr>
              <a:t>Medications of allergic rhinitis 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703513" y="2057400"/>
            <a:ext cx="8625821" cy="44958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4030133" y="1340768"/>
            <a:ext cx="6299200" cy="5212432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165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ct val="45000"/>
              </a:spcBef>
            </a:pPr>
            <a:r>
              <a:rPr lang="en-US" altLang="tr-TR" sz="37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Medications of allergic rhinitis </a:t>
            </a:r>
            <a:br>
              <a:rPr lang="en-US" altLang="tr-TR" sz="37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tr-TR" altLang="tr-TR" dirty="0" smtClean="0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125538"/>
            <a:ext cx="7292975" cy="4983162"/>
          </a:xfrm>
          <a:noFill/>
        </p:spPr>
      </p:pic>
    </p:spTree>
    <p:extLst>
      <p:ext uri="{BB962C8B-B14F-4D97-AF65-F5344CB8AC3E}">
        <p14:creationId xmlns:p14="http://schemas.microsoft.com/office/powerpoint/2010/main" val="14534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Başlık 2"/>
          <p:cNvSpPr>
            <a:spLocks noGrp="1"/>
          </p:cNvSpPr>
          <p:nvPr>
            <p:ph type="title"/>
          </p:nvPr>
        </p:nvSpPr>
        <p:spPr>
          <a:xfrm>
            <a:off x="2595564" y="457200"/>
            <a:ext cx="6624637" cy="1543050"/>
          </a:xfrm>
        </p:spPr>
        <p:txBody>
          <a:bodyPr/>
          <a:lstStyle/>
          <a:p>
            <a:pPr eaLnBrk="1" hangingPunct="1"/>
            <a:r>
              <a:rPr lang="tr-TR" altLang="tr-TR" b="1" dirty="0" err="1">
                <a:solidFill>
                  <a:srgbClr val="002060"/>
                </a:solidFill>
              </a:rPr>
              <a:t>Allergic</a:t>
            </a:r>
            <a:r>
              <a:rPr lang="tr-TR" altLang="tr-TR" b="1" dirty="0">
                <a:solidFill>
                  <a:srgbClr val="002060"/>
                </a:solidFill>
              </a:rPr>
              <a:t> </a:t>
            </a:r>
            <a:r>
              <a:rPr lang="tr-TR" altLang="tr-TR" b="1" dirty="0" err="1">
                <a:solidFill>
                  <a:srgbClr val="002060"/>
                </a:solidFill>
              </a:rPr>
              <a:t>Rhinitis</a:t>
            </a:r>
            <a:r>
              <a:rPr lang="tr-TR" altLang="tr-TR" b="1" dirty="0">
                <a:solidFill>
                  <a:srgbClr val="002060"/>
                </a:solidFill>
              </a:rPr>
              <a:t> </a:t>
            </a:r>
            <a:endParaRPr lang="tr-TR" altLang="tr-TR" dirty="0" smtClean="0">
              <a:solidFill>
                <a:srgbClr val="002060"/>
              </a:solidFill>
            </a:endParaRPr>
          </a:p>
        </p:txBody>
      </p:sp>
      <p:sp>
        <p:nvSpPr>
          <p:cNvPr id="5123" name="İçerik Yer Tutucusu 1"/>
          <p:cNvSpPr>
            <a:spLocks noGrp="1"/>
          </p:cNvSpPr>
          <p:nvPr>
            <p:ph idx="1"/>
          </p:nvPr>
        </p:nvSpPr>
        <p:spPr>
          <a:xfrm>
            <a:off x="1847850" y="1916114"/>
            <a:ext cx="8496300" cy="208895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400" kern="50" dirty="0">
                <a:latin typeface="+mj-lt"/>
                <a:ea typeface="SimSun"/>
              </a:rPr>
              <a:t>Allergic rhinitis is clinically defined as a symptomatic disorder of the nose, induced after allergen exposure, by an </a:t>
            </a:r>
            <a:r>
              <a:rPr lang="en-US" sz="2400" kern="50" dirty="0" err="1">
                <a:latin typeface="+mj-lt"/>
                <a:ea typeface="SimSun"/>
              </a:rPr>
              <a:t>IgE</a:t>
            </a:r>
            <a:r>
              <a:rPr lang="en-US" sz="2400" kern="50" dirty="0">
                <a:latin typeface="+mj-lt"/>
                <a:ea typeface="SimSun"/>
              </a:rPr>
              <a:t> mediated inflammation of the nasal membranes.</a:t>
            </a:r>
          </a:p>
        </p:txBody>
      </p:sp>
      <p:pic>
        <p:nvPicPr>
          <p:cNvPr id="18439" name="Picture 22" descr="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913"/>
            <a:ext cx="1225480" cy="1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188913"/>
            <a:ext cx="16478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3284538"/>
            <a:ext cx="68468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472488" cy="1143000"/>
          </a:xfrm>
        </p:spPr>
        <p:txBody>
          <a:bodyPr/>
          <a:lstStyle/>
          <a:p>
            <a:pPr eaLnBrk="1" hangingPunct="1"/>
            <a:r>
              <a:rPr lang="tr-TR" altLang="tr-TR" b="1" dirty="0" err="1" smtClean="0">
                <a:solidFill>
                  <a:srgbClr val="002060"/>
                </a:solidFill>
              </a:rPr>
              <a:t>Asthma</a:t>
            </a:r>
            <a:r>
              <a:rPr lang="tr-TR" altLang="tr-TR" b="1" dirty="0" smtClean="0">
                <a:solidFill>
                  <a:srgbClr val="002060"/>
                </a:solidFill>
              </a:rPr>
              <a:t>          </a:t>
            </a:r>
            <a:r>
              <a:rPr lang="tr-TR" altLang="tr-TR" b="1" dirty="0" err="1">
                <a:solidFill>
                  <a:srgbClr val="002060"/>
                </a:solidFill>
              </a:rPr>
              <a:t>Allergic</a:t>
            </a:r>
            <a:r>
              <a:rPr lang="tr-TR" altLang="tr-TR" b="1" dirty="0">
                <a:solidFill>
                  <a:srgbClr val="002060"/>
                </a:solidFill>
              </a:rPr>
              <a:t> </a:t>
            </a:r>
            <a:r>
              <a:rPr lang="tr-TR" altLang="tr-TR" b="1" dirty="0" err="1">
                <a:solidFill>
                  <a:srgbClr val="002060"/>
                </a:solidFill>
              </a:rPr>
              <a:t>Rhinitis</a:t>
            </a:r>
            <a:r>
              <a:rPr lang="tr-TR" altLang="tr-TR" b="1" dirty="0">
                <a:solidFill>
                  <a:srgbClr val="002060"/>
                </a:solidFill>
              </a:rPr>
              <a:t> </a:t>
            </a:r>
            <a:endParaRPr lang="en-GB" altLang="tr-TR" b="1" dirty="0" smtClean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484313"/>
            <a:ext cx="4038600" cy="45259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tr-TR" altLang="tr-TR" dirty="0"/>
              <a:t>4</a:t>
            </a:r>
            <a:r>
              <a:rPr lang="en-US" altLang="tr-TR" dirty="0"/>
              <a:t>0</a:t>
            </a:r>
            <a:r>
              <a:rPr lang="en-US" altLang="tr-TR" dirty="0"/>
              <a:t>% of patients with AR have asthma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tr-TR" dirty="0"/>
              <a:t>The majority of patients with asthma have AR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tr-TR" dirty="0"/>
              <a:t>AR is a major risk factor for poor asthma control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tr-TR" dirty="0"/>
              <a:t>All patients with AR should be assessed for asthma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altLang="tr-TR" dirty="0"/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8512" y="3926877"/>
            <a:ext cx="3096790" cy="2650105"/>
          </a:xfrm>
          <a:noFill/>
        </p:spPr>
      </p:pic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4799856" y="776619"/>
            <a:ext cx="928688" cy="287337"/>
          </a:xfrm>
          <a:prstGeom prst="leftRightArrow">
            <a:avLst>
              <a:gd name="adj1" fmla="val 50000"/>
              <a:gd name="adj2" fmla="val 95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459" r="6372" b="11740"/>
          <a:stretch/>
        </p:blipFill>
        <p:spPr bwMode="auto">
          <a:xfrm>
            <a:off x="6888088" y="1361956"/>
            <a:ext cx="2880320" cy="25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b="1" dirty="0" err="1">
                <a:solidFill>
                  <a:srgbClr val="002060"/>
                </a:solidFill>
              </a:rPr>
              <a:t>Prevalence</a:t>
            </a:r>
            <a:endParaRPr lang="tr-TR" altLang="tr-TR" b="1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141538" y="2204864"/>
            <a:ext cx="8229600" cy="338407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 prevalence of AR has been reported to increase between 3% and 40% worldwide, depending on region and age, with an increase in </a:t>
            </a:r>
            <a:r>
              <a:rPr lang="en-US" dirty="0">
                <a:latin typeface="+mj-lt"/>
              </a:rPr>
              <a:t>prevalence</a:t>
            </a:r>
            <a:endParaRPr lang="tr-TR" dirty="0">
              <a:latin typeface="+mj-lt"/>
            </a:endParaRPr>
          </a:p>
          <a:p>
            <a:pPr>
              <a:defRPr/>
            </a:pPr>
            <a:r>
              <a:rPr lang="en-US" dirty="0"/>
              <a:t>In our country, </a:t>
            </a:r>
            <a:r>
              <a:rPr lang="tr-TR" dirty="0" err="1"/>
              <a:t>prevalence</a:t>
            </a:r>
            <a:r>
              <a:rPr lang="tr-TR" dirty="0"/>
              <a:t> is </a:t>
            </a:r>
            <a:r>
              <a:rPr lang="en-US" dirty="0"/>
              <a:t>2.9-39.9% </a:t>
            </a:r>
            <a:r>
              <a:rPr lang="en-US" dirty="0"/>
              <a:t>in children </a:t>
            </a:r>
            <a:endParaRPr lang="tr-TR" dirty="0"/>
          </a:p>
          <a:p>
            <a:pPr>
              <a:defRPr/>
            </a:pPr>
            <a:r>
              <a:rPr lang="tr-TR" dirty="0">
                <a:latin typeface="+mj-lt"/>
              </a:rPr>
              <a:t>Not </a:t>
            </a:r>
            <a:r>
              <a:rPr lang="tr-TR" dirty="0" err="1">
                <a:latin typeface="+mj-lt"/>
              </a:rPr>
              <a:t>mortal</a:t>
            </a:r>
            <a:r>
              <a:rPr lang="tr-TR" dirty="0">
                <a:latin typeface="+mj-lt"/>
              </a:rPr>
              <a:t> </a:t>
            </a:r>
            <a:r>
              <a:rPr lang="tr-TR" dirty="0">
                <a:latin typeface="+mj-lt"/>
              </a:rPr>
              <a:t>but </a:t>
            </a:r>
            <a:r>
              <a:rPr lang="tr-TR" dirty="0" err="1">
                <a:latin typeface="+mj-lt"/>
              </a:rPr>
              <a:t>effects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the </a:t>
            </a:r>
            <a:r>
              <a:rPr lang="en-US" dirty="0">
                <a:latin typeface="+mj-lt"/>
              </a:rPr>
              <a:t>social life of the patient, school and work performances, and the economic burden is high</a:t>
            </a:r>
            <a:r>
              <a:rPr lang="tr-TR" dirty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1588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9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b="1" dirty="0" err="1">
                <a:solidFill>
                  <a:srgbClr val="002060"/>
                </a:solidFill>
              </a:rPr>
              <a:t>Allergic</a:t>
            </a:r>
            <a:r>
              <a:rPr lang="tr-TR" altLang="tr-TR" b="1" dirty="0">
                <a:solidFill>
                  <a:srgbClr val="002060"/>
                </a:solidFill>
              </a:rPr>
              <a:t> </a:t>
            </a:r>
            <a:r>
              <a:rPr lang="tr-TR" altLang="tr-TR" b="1" dirty="0" err="1">
                <a:solidFill>
                  <a:srgbClr val="002060"/>
                </a:solidFill>
              </a:rPr>
              <a:t>Rhinitis</a:t>
            </a:r>
            <a:r>
              <a:rPr lang="tr-TR" altLang="tr-TR" b="1" dirty="0">
                <a:solidFill>
                  <a:srgbClr val="002060"/>
                </a:solidFill>
              </a:rPr>
              <a:t> </a:t>
            </a:r>
            <a:r>
              <a:rPr lang="tr-TR" altLang="tr-TR" b="1" dirty="0" smtClean="0">
                <a:solidFill>
                  <a:srgbClr val="002060"/>
                </a:solidFill>
              </a:rPr>
              <a:t>risk </a:t>
            </a:r>
            <a:r>
              <a:rPr lang="tr-TR" altLang="tr-TR" b="1" dirty="0" err="1" smtClean="0">
                <a:solidFill>
                  <a:srgbClr val="002060"/>
                </a:solidFill>
              </a:rPr>
              <a:t>factors</a:t>
            </a:r>
            <a:r>
              <a:rPr lang="tr-TR" altLang="tr-TR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27707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tr-TR" dirty="0" err="1" smtClean="0">
                <a:latin typeface="+mj-lt"/>
              </a:rPr>
              <a:t>Atopy</a:t>
            </a:r>
            <a:r>
              <a:rPr lang="tr-TR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tr-TR" dirty="0" smtClean="0">
                <a:latin typeface="+mj-lt"/>
              </a:rPr>
              <a:t>Male</a:t>
            </a:r>
          </a:p>
          <a:p>
            <a:pPr>
              <a:defRPr/>
            </a:pPr>
            <a:r>
              <a:rPr lang="tr-TR" dirty="0" err="1" smtClean="0">
                <a:latin typeface="+mj-lt"/>
              </a:rPr>
              <a:t>Birth</a:t>
            </a:r>
            <a:r>
              <a:rPr lang="tr-TR" dirty="0" smtClean="0">
                <a:latin typeface="+mj-lt"/>
              </a:rPr>
              <a:t> at polen </a:t>
            </a:r>
            <a:r>
              <a:rPr lang="tr-TR" dirty="0" err="1" smtClean="0">
                <a:latin typeface="+mj-lt"/>
              </a:rPr>
              <a:t>season</a:t>
            </a:r>
            <a:endParaRPr lang="tr-TR" dirty="0" smtClean="0">
              <a:latin typeface="+mj-lt"/>
            </a:endParaRPr>
          </a:p>
          <a:p>
            <a:pPr>
              <a:defRPr/>
            </a:pPr>
            <a:r>
              <a:rPr lang="tr-TR" dirty="0" smtClean="0">
                <a:latin typeface="+mj-lt"/>
              </a:rPr>
              <a:t>First </a:t>
            </a:r>
            <a:r>
              <a:rPr lang="tr-TR" dirty="0" err="1" smtClean="0">
                <a:latin typeface="+mj-lt"/>
              </a:rPr>
              <a:t>child</a:t>
            </a:r>
            <a:endParaRPr lang="tr-TR" dirty="0" smtClean="0">
              <a:latin typeface="+mj-lt"/>
            </a:endParaRPr>
          </a:p>
          <a:p>
            <a:pPr>
              <a:defRPr/>
            </a:pPr>
            <a:r>
              <a:rPr lang="tr-TR" dirty="0" err="1" smtClean="0">
                <a:latin typeface="+mj-lt"/>
              </a:rPr>
              <a:t>Usage</a:t>
            </a:r>
            <a:r>
              <a:rPr lang="tr-TR" dirty="0" smtClean="0">
                <a:latin typeface="+mj-lt"/>
              </a:rPr>
              <a:t> of </a:t>
            </a:r>
            <a:r>
              <a:rPr lang="tr-TR" dirty="0" err="1" smtClean="0">
                <a:latin typeface="+mj-lt"/>
              </a:rPr>
              <a:t>antibiotics</a:t>
            </a:r>
            <a:r>
              <a:rPr lang="tr-TR" dirty="0" smtClean="0">
                <a:latin typeface="+mj-lt"/>
              </a:rPr>
              <a:t> in </a:t>
            </a:r>
            <a:r>
              <a:rPr lang="tr-TR" dirty="0" err="1" smtClean="0">
                <a:latin typeface="+mj-lt"/>
              </a:rPr>
              <a:t>early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age</a:t>
            </a:r>
            <a:endParaRPr lang="tr-TR" dirty="0" smtClean="0">
              <a:latin typeface="+mj-lt"/>
            </a:endParaRPr>
          </a:p>
          <a:p>
            <a:pPr>
              <a:defRPr/>
            </a:pPr>
            <a:r>
              <a:rPr lang="tr-TR" dirty="0" err="1" smtClean="0">
                <a:latin typeface="+mj-lt"/>
              </a:rPr>
              <a:t>Maternal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smoking</a:t>
            </a:r>
            <a:endParaRPr lang="tr-TR" dirty="0" smtClean="0">
              <a:latin typeface="+mj-lt"/>
            </a:endParaRPr>
          </a:p>
          <a:p>
            <a:pPr>
              <a:defRPr/>
            </a:pPr>
            <a:r>
              <a:rPr lang="tr-TR" dirty="0" err="1" smtClean="0">
                <a:latin typeface="+mj-lt"/>
              </a:rPr>
              <a:t>Indoors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allergens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contact</a:t>
            </a:r>
            <a:endParaRPr lang="tr-TR" dirty="0" smtClean="0">
              <a:latin typeface="+mj-lt"/>
            </a:endParaRPr>
          </a:p>
          <a:p>
            <a:pPr>
              <a:defRPr/>
            </a:pPr>
            <a:r>
              <a:rPr lang="tr-TR" dirty="0" err="1" smtClean="0">
                <a:latin typeface="+mj-lt"/>
              </a:rPr>
              <a:t>Aeroallerjen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sensitization</a:t>
            </a:r>
            <a:r>
              <a:rPr lang="tr-TR" dirty="0" smtClean="0">
                <a:latin typeface="+mj-lt"/>
              </a:rPr>
              <a:t> in </a:t>
            </a:r>
            <a:r>
              <a:rPr lang="tr-TR" dirty="0" err="1" smtClean="0">
                <a:latin typeface="+mj-lt"/>
              </a:rPr>
              <a:t>child</a:t>
            </a:r>
            <a:endParaRPr lang="tr-TR" dirty="0" smtClean="0">
              <a:latin typeface="+mj-lt"/>
            </a:endParaRPr>
          </a:p>
          <a:p>
            <a:pPr>
              <a:defRPr/>
            </a:pPr>
            <a:r>
              <a:rPr lang="tr-TR" dirty="0" err="1" smtClean="0">
                <a:latin typeface="+mj-lt"/>
              </a:rPr>
              <a:t>Food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allergy</a:t>
            </a:r>
            <a:r>
              <a:rPr lang="tr-TR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6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02A6-99DD-4378-B55E-6B24EC2DFA22}" type="slidenum">
              <a:rPr lang="ar-SA"/>
              <a:pPr>
                <a:defRPr/>
              </a:pPr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6324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latin typeface="Garamond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Garamond" pitchFamily="18" charset="0"/>
              </a:rPr>
              <a:t>Allergens</a:t>
            </a:r>
            <a:br>
              <a:rPr lang="en-US" sz="3600" b="1" dirty="0">
                <a:solidFill>
                  <a:srgbClr val="002060"/>
                </a:solidFill>
                <a:latin typeface="Garamond" pitchFamily="18" charset="0"/>
              </a:rPr>
            </a:br>
            <a:endParaRPr lang="tr-TR" sz="3600" b="1" dirty="0">
              <a:solidFill>
                <a:srgbClr val="002060"/>
              </a:solidFill>
            </a:endParaRPr>
          </a:p>
        </p:txBody>
      </p:sp>
      <p:pic>
        <p:nvPicPr>
          <p:cNvPr id="15364" name="Picture 4" descr="untitled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143001"/>
            <a:ext cx="7848600" cy="5083175"/>
          </a:xfrm>
          <a:noFill/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305800" y="1143000"/>
            <a:ext cx="1752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943600" y="12954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hlinkClick r:id="rId3" action="ppaction://hlinksldjump"/>
              </a:rPr>
              <a:t>Dust mite</a:t>
            </a:r>
            <a:endParaRPr lang="en-US"/>
          </a:p>
        </p:txBody>
      </p:sp>
      <p:pic>
        <p:nvPicPr>
          <p:cNvPr id="15367" name="Picture 11" descr="m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1"/>
            <a:ext cx="28194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334000" y="2133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Fel d1</a:t>
            </a:r>
          </a:p>
        </p:txBody>
      </p:sp>
    </p:spTree>
    <p:extLst>
      <p:ext uri="{BB962C8B-B14F-4D97-AF65-F5344CB8AC3E}">
        <p14:creationId xmlns:p14="http://schemas.microsoft.com/office/powerpoint/2010/main" val="4230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dirty="0">
                <a:solidFill>
                  <a:srgbClr val="002060"/>
                </a:solidFill>
              </a:rPr>
              <a:t>Immunopathology of allergic rhinitis</a:t>
            </a:r>
            <a:r>
              <a:rPr lang="en-US" altLang="tr-TR" sz="3600" dirty="0">
                <a:solidFill>
                  <a:srgbClr val="002060"/>
                </a:solidFill>
              </a:rPr>
              <a:t>:</a:t>
            </a:r>
            <a:endParaRPr lang="tr-TR" altLang="tr-TR" sz="3600" dirty="0">
              <a:solidFill>
                <a:srgbClr val="002060"/>
              </a:solidFill>
            </a:endParaRP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Burun akıntısı</a:t>
            </a:r>
          </a:p>
          <a:p>
            <a:pPr eaLnBrk="1" hangingPunct="1"/>
            <a:r>
              <a:rPr lang="tr-TR" altLang="tr-TR" dirty="0" smtClean="0"/>
              <a:t>Burunda kaşıntı</a:t>
            </a:r>
          </a:p>
          <a:p>
            <a:pPr eaLnBrk="1" hangingPunct="1"/>
            <a:r>
              <a:rPr lang="tr-TR" altLang="tr-TR" dirty="0" smtClean="0"/>
              <a:t>Hapşırık </a:t>
            </a:r>
          </a:p>
          <a:p>
            <a:pPr eaLnBrk="1" hangingPunct="1"/>
            <a:r>
              <a:rPr lang="tr-TR" altLang="tr-TR" dirty="0" err="1" smtClean="0"/>
              <a:t>Konjesyon</a:t>
            </a:r>
            <a:r>
              <a:rPr lang="tr-TR" altLang="tr-TR" dirty="0" smtClean="0"/>
              <a:t> 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1772816"/>
            <a:ext cx="4597361" cy="359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200900" y="1600201"/>
            <a:ext cx="34671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Rhinorhoea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Nasal blockage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Postnasal drip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Itchiness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Sneezing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Associated health effects</a:t>
            </a:r>
          </a:p>
          <a:p>
            <a:pPr eaLnBrk="1" hangingPunct="1">
              <a:lnSpc>
                <a:spcPct val="90000"/>
              </a:lnSpc>
            </a:pPr>
            <a:endParaRPr lang="en-US" altLang="zh-TW"/>
          </a:p>
          <a:p>
            <a:pPr eaLnBrk="1" hangingPunct="1">
              <a:lnSpc>
                <a:spcPct val="90000"/>
              </a:lnSpc>
              <a:buFont typeface="Arial" pitchFamily="34" charset="0"/>
              <a:buChar char="‼"/>
            </a:pPr>
            <a:r>
              <a:rPr lang="en-US" altLang="zh-TW" sz="3600" b="1"/>
              <a:t>IgE mediated</a:t>
            </a:r>
          </a:p>
        </p:txBody>
      </p:sp>
      <p:pic>
        <p:nvPicPr>
          <p:cNvPr id="5123" name="Picture 4" descr="1935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34143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931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2131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398032" y="548680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b="1" dirty="0">
                <a:solidFill>
                  <a:srgbClr val="002060"/>
                </a:solidFill>
              </a:rPr>
              <a:t>Major symptoms of allergic rhinitis:  ARIA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47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Geniş ekran</PresentationFormat>
  <Paragraphs>184</Paragraphs>
  <Slides>25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Comic Sans MS</vt:lpstr>
      <vt:lpstr>Garamond</vt:lpstr>
      <vt:lpstr>新細明體</vt:lpstr>
      <vt:lpstr>新細明體</vt:lpstr>
      <vt:lpstr>Times New Roman</vt:lpstr>
      <vt:lpstr>Verdana</vt:lpstr>
      <vt:lpstr>Office Teması</vt:lpstr>
      <vt:lpstr>Allergic Rhinitis in Children</vt:lpstr>
      <vt:lpstr>Objectives</vt:lpstr>
      <vt:lpstr>Allergic Rhinitis </vt:lpstr>
      <vt:lpstr>Asthma          Allergic Rhinitis </vt:lpstr>
      <vt:lpstr>Prevalence</vt:lpstr>
      <vt:lpstr>Allergic Rhinitis risk factors </vt:lpstr>
      <vt:lpstr> Allergens </vt:lpstr>
      <vt:lpstr>Immunopathology of allergic rhinitis:</vt:lpstr>
      <vt:lpstr>PowerPoint Sunusu</vt:lpstr>
      <vt:lpstr>Allergic Rhinitis –Physical examination</vt:lpstr>
      <vt:lpstr>Physical examination</vt:lpstr>
      <vt:lpstr>Physical examination</vt:lpstr>
      <vt:lpstr>PowerPoint Sunusu</vt:lpstr>
      <vt:lpstr>Other Causes of Rhinitis in Children</vt:lpstr>
      <vt:lpstr>Diagnosis of Allergic Rhinitis</vt:lpstr>
      <vt:lpstr>Demonstration of IgE allergy</vt:lpstr>
      <vt:lpstr>PowerPoint Sunusu</vt:lpstr>
      <vt:lpstr>PowerPoint Sunusu</vt:lpstr>
      <vt:lpstr>Environmental Control</vt:lpstr>
      <vt:lpstr>House dust mite allergen avoidance </vt:lpstr>
      <vt:lpstr>Allergen Avoidance</vt:lpstr>
      <vt:lpstr>Allergic Rhinitis: Medical Treatment</vt:lpstr>
      <vt:lpstr>PowerPoint Sunusu</vt:lpstr>
      <vt:lpstr>PowerPoint Sunusu</vt:lpstr>
      <vt:lpstr>Medications of allergic rhinitis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Allergic Rhinitis in Children</dc:title>
  <dc:creator>Tekin NACAROĞLU</dc:creator>
  <cp:lastModifiedBy>Tekin NACAROĞLU</cp:lastModifiedBy>
  <cp:revision>1</cp:revision>
  <dcterms:created xsi:type="dcterms:W3CDTF">2019-04-18T06:24:46Z</dcterms:created>
  <dcterms:modified xsi:type="dcterms:W3CDTF">2019-04-18T06:24:56Z</dcterms:modified>
</cp:coreProperties>
</file>