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3" r:id="rId1"/>
  </p:sldMasterIdLst>
  <p:notesMasterIdLst>
    <p:notesMasterId r:id="rId38"/>
  </p:notesMasterIdLst>
  <p:sldIdLst>
    <p:sldId id="383" r:id="rId2"/>
    <p:sldId id="387" r:id="rId3"/>
    <p:sldId id="473" r:id="rId4"/>
    <p:sldId id="475" r:id="rId5"/>
    <p:sldId id="476" r:id="rId6"/>
    <p:sldId id="474" r:id="rId7"/>
    <p:sldId id="397" r:id="rId8"/>
    <p:sldId id="399" r:id="rId9"/>
    <p:sldId id="406" r:id="rId10"/>
    <p:sldId id="407" r:id="rId11"/>
    <p:sldId id="408" r:id="rId12"/>
    <p:sldId id="409" r:id="rId13"/>
    <p:sldId id="410" r:id="rId14"/>
    <p:sldId id="411" r:id="rId15"/>
    <p:sldId id="481" r:id="rId16"/>
    <p:sldId id="482" r:id="rId17"/>
    <p:sldId id="483" r:id="rId18"/>
    <p:sldId id="477" r:id="rId19"/>
    <p:sldId id="486" r:id="rId20"/>
    <p:sldId id="480" r:id="rId21"/>
    <p:sldId id="421" r:id="rId22"/>
    <p:sldId id="479" r:id="rId23"/>
    <p:sldId id="487" r:id="rId24"/>
    <p:sldId id="488" r:id="rId25"/>
    <p:sldId id="489" r:id="rId26"/>
    <p:sldId id="491" r:id="rId27"/>
    <p:sldId id="492" r:id="rId28"/>
    <p:sldId id="493" r:id="rId29"/>
    <p:sldId id="494" r:id="rId30"/>
    <p:sldId id="495" r:id="rId31"/>
    <p:sldId id="496" r:id="rId32"/>
    <p:sldId id="497" r:id="rId33"/>
    <p:sldId id="498" r:id="rId34"/>
    <p:sldId id="499" r:id="rId35"/>
    <p:sldId id="500" r:id="rId36"/>
    <p:sldId id="485" r:id="rId37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43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A0B75-B99E-4424-9532-82F519CF5A3B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F8B9EDD2-B5CF-4BCF-B661-F90324408FE7}">
      <dgm:prSet phldrT="[Metin]"/>
      <dgm:spPr/>
      <dgm:t>
        <a:bodyPr/>
        <a:lstStyle/>
        <a:p>
          <a:r>
            <a:rPr lang="tr-TR" dirty="0" err="1" smtClean="0"/>
            <a:t>Systemic</a:t>
          </a:r>
          <a:endParaRPr lang="tr-TR" dirty="0" smtClean="0"/>
        </a:p>
      </dgm:t>
    </dgm:pt>
    <dgm:pt modelId="{8CF2411F-E687-467A-AB52-CB865C390FD9}" type="parTrans" cxnId="{8C083FE8-4911-499A-996A-481C4CE9DFF5}">
      <dgm:prSet/>
      <dgm:spPr/>
      <dgm:t>
        <a:bodyPr/>
        <a:lstStyle/>
        <a:p>
          <a:endParaRPr lang="tr-TR"/>
        </a:p>
      </dgm:t>
    </dgm:pt>
    <dgm:pt modelId="{47227AD7-6220-4E23-83D3-153D10D61CBB}" type="sibTrans" cxnId="{8C083FE8-4911-499A-996A-481C4CE9DFF5}">
      <dgm:prSet/>
      <dgm:spPr/>
      <dgm:t>
        <a:bodyPr/>
        <a:lstStyle/>
        <a:p>
          <a:endParaRPr lang="tr-TR"/>
        </a:p>
      </dgm:t>
    </dgm:pt>
    <dgm:pt modelId="{11DCA41D-3EFA-4B04-BF8E-DD27366026F2}">
      <dgm:prSet phldrT="[Metin]" custT="1"/>
      <dgm:spPr/>
      <dgm:t>
        <a:bodyPr/>
        <a:lstStyle/>
        <a:p>
          <a:r>
            <a:rPr lang="tr-TR" sz="1050" dirty="0" smtClean="0"/>
            <a:t>life-</a:t>
          </a:r>
          <a:r>
            <a:rPr lang="tr-TR" sz="1050" dirty="0" err="1" smtClean="0"/>
            <a:t>threatening</a:t>
          </a:r>
          <a:endParaRPr lang="tr-TR" sz="1050" dirty="0"/>
        </a:p>
      </dgm:t>
    </dgm:pt>
    <dgm:pt modelId="{BB353A10-04E9-4162-A97A-4BA9AA246AAF}" type="parTrans" cxnId="{BD246A2D-B773-4401-A0E4-AB30EB376704}">
      <dgm:prSet/>
      <dgm:spPr/>
      <dgm:t>
        <a:bodyPr/>
        <a:lstStyle/>
        <a:p>
          <a:endParaRPr lang="tr-TR"/>
        </a:p>
      </dgm:t>
    </dgm:pt>
    <dgm:pt modelId="{812B5E84-76D5-4C0E-8E28-0D289CE5B990}" type="sibTrans" cxnId="{BD246A2D-B773-4401-A0E4-AB30EB376704}">
      <dgm:prSet/>
      <dgm:spPr/>
      <dgm:t>
        <a:bodyPr/>
        <a:lstStyle/>
        <a:p>
          <a:endParaRPr lang="tr-TR"/>
        </a:p>
      </dgm:t>
    </dgm:pt>
    <dgm:pt modelId="{B98E6FF0-DAF9-495E-A49E-757D77EBF048}">
      <dgm:prSet phldrT="[Metin]"/>
      <dgm:spPr/>
      <dgm:t>
        <a:bodyPr/>
        <a:lstStyle/>
        <a:p>
          <a:r>
            <a:rPr lang="tr-TR" dirty="0" err="1" smtClean="0"/>
            <a:t>Acute</a:t>
          </a:r>
          <a:endParaRPr lang="tr-TR" dirty="0" smtClean="0"/>
        </a:p>
      </dgm:t>
    </dgm:pt>
    <dgm:pt modelId="{5CE395B2-F2A2-4406-89AC-AE2BFE861A23}" type="parTrans" cxnId="{56484270-06D5-4649-8E58-71C612EBAFA6}">
      <dgm:prSet/>
      <dgm:spPr/>
      <dgm:t>
        <a:bodyPr/>
        <a:lstStyle/>
        <a:p>
          <a:endParaRPr lang="tr-TR"/>
        </a:p>
      </dgm:t>
    </dgm:pt>
    <dgm:pt modelId="{1855C902-DF40-4318-9493-AB00A3D88B6C}" type="sibTrans" cxnId="{56484270-06D5-4649-8E58-71C612EBAFA6}">
      <dgm:prSet/>
      <dgm:spPr/>
      <dgm:t>
        <a:bodyPr/>
        <a:lstStyle/>
        <a:p>
          <a:endParaRPr lang="tr-TR"/>
        </a:p>
      </dgm:t>
    </dgm:pt>
    <dgm:pt modelId="{C67CD711-3285-4315-B795-7113CED0FBB7}" type="pres">
      <dgm:prSet presAssocID="{468A0B75-B99E-4424-9532-82F519CF5A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D7EAE86-4196-40EA-8F8E-F30EAFD348E2}" type="pres">
      <dgm:prSet presAssocID="{F8B9EDD2-B5CF-4BCF-B661-F90324408FE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81AB74-B130-44EB-9E07-EEDEF1B8401B}" type="pres">
      <dgm:prSet presAssocID="{F8B9EDD2-B5CF-4BCF-B661-F90324408FE7}" presName="gear1srcNode" presStyleLbl="node1" presStyleIdx="0" presStyleCnt="3"/>
      <dgm:spPr/>
      <dgm:t>
        <a:bodyPr/>
        <a:lstStyle/>
        <a:p>
          <a:endParaRPr lang="tr-TR"/>
        </a:p>
      </dgm:t>
    </dgm:pt>
    <dgm:pt modelId="{09072E10-9770-41E9-A5BD-F3D91EF7358C}" type="pres">
      <dgm:prSet presAssocID="{F8B9EDD2-B5CF-4BCF-B661-F90324408FE7}" presName="gear1dstNode" presStyleLbl="node1" presStyleIdx="0" presStyleCnt="3"/>
      <dgm:spPr/>
      <dgm:t>
        <a:bodyPr/>
        <a:lstStyle/>
        <a:p>
          <a:endParaRPr lang="tr-TR"/>
        </a:p>
      </dgm:t>
    </dgm:pt>
    <dgm:pt modelId="{39D13239-9F53-404B-B3D8-B068B04575B8}" type="pres">
      <dgm:prSet presAssocID="{11DCA41D-3EFA-4B04-BF8E-DD27366026F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9271A7-7218-4A33-8716-566DB7AA9681}" type="pres">
      <dgm:prSet presAssocID="{11DCA41D-3EFA-4B04-BF8E-DD27366026F2}" presName="gear2srcNode" presStyleLbl="node1" presStyleIdx="1" presStyleCnt="3"/>
      <dgm:spPr/>
      <dgm:t>
        <a:bodyPr/>
        <a:lstStyle/>
        <a:p>
          <a:endParaRPr lang="tr-TR"/>
        </a:p>
      </dgm:t>
    </dgm:pt>
    <dgm:pt modelId="{DDE8D784-BF52-45F1-BBEA-4C65ABC72ECA}" type="pres">
      <dgm:prSet presAssocID="{11DCA41D-3EFA-4B04-BF8E-DD27366026F2}" presName="gear2dstNode" presStyleLbl="node1" presStyleIdx="1" presStyleCnt="3"/>
      <dgm:spPr/>
      <dgm:t>
        <a:bodyPr/>
        <a:lstStyle/>
        <a:p>
          <a:endParaRPr lang="tr-TR"/>
        </a:p>
      </dgm:t>
    </dgm:pt>
    <dgm:pt modelId="{BCA3A466-5FBD-417E-8AB4-7AB11C30C183}" type="pres">
      <dgm:prSet presAssocID="{B98E6FF0-DAF9-495E-A49E-757D77EBF048}" presName="gear3" presStyleLbl="node1" presStyleIdx="2" presStyleCnt="3"/>
      <dgm:spPr/>
      <dgm:t>
        <a:bodyPr/>
        <a:lstStyle/>
        <a:p>
          <a:endParaRPr lang="tr-TR"/>
        </a:p>
      </dgm:t>
    </dgm:pt>
    <dgm:pt modelId="{40209663-34C5-4893-BDD3-08AC0838368E}" type="pres">
      <dgm:prSet presAssocID="{B98E6FF0-DAF9-495E-A49E-757D77EBF0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095FB8-3455-45A2-BA21-FE13749588AF}" type="pres">
      <dgm:prSet presAssocID="{B98E6FF0-DAF9-495E-A49E-757D77EBF048}" presName="gear3srcNode" presStyleLbl="node1" presStyleIdx="2" presStyleCnt="3"/>
      <dgm:spPr/>
      <dgm:t>
        <a:bodyPr/>
        <a:lstStyle/>
        <a:p>
          <a:endParaRPr lang="tr-TR"/>
        </a:p>
      </dgm:t>
    </dgm:pt>
    <dgm:pt modelId="{4C1EFBCD-6E82-4A46-9705-0FDF26270D3E}" type="pres">
      <dgm:prSet presAssocID="{B98E6FF0-DAF9-495E-A49E-757D77EBF048}" presName="gear3dstNode" presStyleLbl="node1" presStyleIdx="2" presStyleCnt="3"/>
      <dgm:spPr/>
      <dgm:t>
        <a:bodyPr/>
        <a:lstStyle/>
        <a:p>
          <a:endParaRPr lang="tr-TR"/>
        </a:p>
      </dgm:t>
    </dgm:pt>
    <dgm:pt modelId="{EF7AF799-C7E5-431E-9287-9DC234AFC358}" type="pres">
      <dgm:prSet presAssocID="{47227AD7-6220-4E23-83D3-153D10D61CBB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A526CA57-1C43-4825-8E79-5EF25C36565B}" type="pres">
      <dgm:prSet presAssocID="{812B5E84-76D5-4C0E-8E28-0D289CE5B990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395CECBA-8F85-4D6C-98D5-4F3DB98C1575}" type="pres">
      <dgm:prSet presAssocID="{1855C902-DF40-4318-9493-AB00A3D88B6C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56484270-06D5-4649-8E58-71C612EBAFA6}" srcId="{468A0B75-B99E-4424-9532-82F519CF5A3B}" destId="{B98E6FF0-DAF9-495E-A49E-757D77EBF048}" srcOrd="2" destOrd="0" parTransId="{5CE395B2-F2A2-4406-89AC-AE2BFE861A23}" sibTransId="{1855C902-DF40-4318-9493-AB00A3D88B6C}"/>
    <dgm:cxn modelId="{24247435-5526-445A-B0B2-D9A6CA3B2EAF}" type="presOf" srcId="{11DCA41D-3EFA-4B04-BF8E-DD27366026F2}" destId="{39D13239-9F53-404B-B3D8-B068B04575B8}" srcOrd="0" destOrd="0" presId="urn:microsoft.com/office/officeart/2005/8/layout/gear1"/>
    <dgm:cxn modelId="{57EEEACD-287B-4BBB-9CF1-2CDB9C25D031}" type="presOf" srcId="{11DCA41D-3EFA-4B04-BF8E-DD27366026F2}" destId="{879271A7-7218-4A33-8716-566DB7AA9681}" srcOrd="1" destOrd="0" presId="urn:microsoft.com/office/officeart/2005/8/layout/gear1"/>
    <dgm:cxn modelId="{BD246A2D-B773-4401-A0E4-AB30EB376704}" srcId="{468A0B75-B99E-4424-9532-82F519CF5A3B}" destId="{11DCA41D-3EFA-4B04-BF8E-DD27366026F2}" srcOrd="1" destOrd="0" parTransId="{BB353A10-04E9-4162-A97A-4BA9AA246AAF}" sibTransId="{812B5E84-76D5-4C0E-8E28-0D289CE5B990}"/>
    <dgm:cxn modelId="{8C083FE8-4911-499A-996A-481C4CE9DFF5}" srcId="{468A0B75-B99E-4424-9532-82F519CF5A3B}" destId="{F8B9EDD2-B5CF-4BCF-B661-F90324408FE7}" srcOrd="0" destOrd="0" parTransId="{8CF2411F-E687-467A-AB52-CB865C390FD9}" sibTransId="{47227AD7-6220-4E23-83D3-153D10D61CBB}"/>
    <dgm:cxn modelId="{5A2D1B69-6320-4C32-83C6-04C01B6AD40B}" type="presOf" srcId="{F8B9EDD2-B5CF-4BCF-B661-F90324408FE7}" destId="{09072E10-9770-41E9-A5BD-F3D91EF7358C}" srcOrd="2" destOrd="0" presId="urn:microsoft.com/office/officeart/2005/8/layout/gear1"/>
    <dgm:cxn modelId="{C79B2C6D-36CD-4E06-B85A-F8530C9A0B18}" type="presOf" srcId="{47227AD7-6220-4E23-83D3-153D10D61CBB}" destId="{EF7AF799-C7E5-431E-9287-9DC234AFC358}" srcOrd="0" destOrd="0" presId="urn:microsoft.com/office/officeart/2005/8/layout/gear1"/>
    <dgm:cxn modelId="{9C401635-AC2F-4722-B7D2-44EFA03AD147}" type="presOf" srcId="{11DCA41D-3EFA-4B04-BF8E-DD27366026F2}" destId="{DDE8D784-BF52-45F1-BBEA-4C65ABC72ECA}" srcOrd="2" destOrd="0" presId="urn:microsoft.com/office/officeart/2005/8/layout/gear1"/>
    <dgm:cxn modelId="{BEE8F0D2-FDEC-4454-8459-0ECEB957A2FF}" type="presOf" srcId="{F8B9EDD2-B5CF-4BCF-B661-F90324408FE7}" destId="{CD7EAE86-4196-40EA-8F8E-F30EAFD348E2}" srcOrd="0" destOrd="0" presId="urn:microsoft.com/office/officeart/2005/8/layout/gear1"/>
    <dgm:cxn modelId="{716C850E-EC0B-48ED-9234-37169E2C9B8F}" type="presOf" srcId="{468A0B75-B99E-4424-9532-82F519CF5A3B}" destId="{C67CD711-3285-4315-B795-7113CED0FBB7}" srcOrd="0" destOrd="0" presId="urn:microsoft.com/office/officeart/2005/8/layout/gear1"/>
    <dgm:cxn modelId="{5A44C251-B9C8-4279-953A-A1A0FD99A35B}" type="presOf" srcId="{B98E6FF0-DAF9-495E-A49E-757D77EBF048}" destId="{4C1EFBCD-6E82-4A46-9705-0FDF26270D3E}" srcOrd="3" destOrd="0" presId="urn:microsoft.com/office/officeart/2005/8/layout/gear1"/>
    <dgm:cxn modelId="{C0F423F3-F467-47DD-9FE3-D786D4DB0ECA}" type="presOf" srcId="{1855C902-DF40-4318-9493-AB00A3D88B6C}" destId="{395CECBA-8F85-4D6C-98D5-4F3DB98C1575}" srcOrd="0" destOrd="0" presId="urn:microsoft.com/office/officeart/2005/8/layout/gear1"/>
    <dgm:cxn modelId="{659E980C-9832-4301-8FAF-16A2D6D933F0}" type="presOf" srcId="{B98E6FF0-DAF9-495E-A49E-757D77EBF048}" destId="{E7095FB8-3455-45A2-BA21-FE13749588AF}" srcOrd="2" destOrd="0" presId="urn:microsoft.com/office/officeart/2005/8/layout/gear1"/>
    <dgm:cxn modelId="{7A407FBA-EA64-49EC-9FFA-59BAADCD8B4A}" type="presOf" srcId="{812B5E84-76D5-4C0E-8E28-0D289CE5B990}" destId="{A526CA57-1C43-4825-8E79-5EF25C36565B}" srcOrd="0" destOrd="0" presId="urn:microsoft.com/office/officeart/2005/8/layout/gear1"/>
    <dgm:cxn modelId="{B063325B-4FF3-4B51-A1C0-B175B4DB5994}" type="presOf" srcId="{F8B9EDD2-B5CF-4BCF-B661-F90324408FE7}" destId="{1781AB74-B130-44EB-9E07-EEDEF1B8401B}" srcOrd="1" destOrd="0" presId="urn:microsoft.com/office/officeart/2005/8/layout/gear1"/>
    <dgm:cxn modelId="{9FA96738-E839-42AA-8040-5647C88A6BCB}" type="presOf" srcId="{B98E6FF0-DAF9-495E-A49E-757D77EBF048}" destId="{40209663-34C5-4893-BDD3-08AC0838368E}" srcOrd="1" destOrd="0" presId="urn:microsoft.com/office/officeart/2005/8/layout/gear1"/>
    <dgm:cxn modelId="{A39BFA52-1ED1-4690-BD0D-9C6BD85C3E45}" type="presOf" srcId="{B98E6FF0-DAF9-495E-A49E-757D77EBF048}" destId="{BCA3A466-5FBD-417E-8AB4-7AB11C30C183}" srcOrd="0" destOrd="0" presId="urn:microsoft.com/office/officeart/2005/8/layout/gear1"/>
    <dgm:cxn modelId="{248C847F-887A-42D8-90AD-ABB2D79164AF}" type="presParOf" srcId="{C67CD711-3285-4315-B795-7113CED0FBB7}" destId="{CD7EAE86-4196-40EA-8F8E-F30EAFD348E2}" srcOrd="0" destOrd="0" presId="urn:microsoft.com/office/officeart/2005/8/layout/gear1"/>
    <dgm:cxn modelId="{5982C90B-2860-4BA4-9DF8-35B92C479718}" type="presParOf" srcId="{C67CD711-3285-4315-B795-7113CED0FBB7}" destId="{1781AB74-B130-44EB-9E07-EEDEF1B8401B}" srcOrd="1" destOrd="0" presId="urn:microsoft.com/office/officeart/2005/8/layout/gear1"/>
    <dgm:cxn modelId="{86B7D686-459F-471C-9EA8-CD2CDD734255}" type="presParOf" srcId="{C67CD711-3285-4315-B795-7113CED0FBB7}" destId="{09072E10-9770-41E9-A5BD-F3D91EF7358C}" srcOrd="2" destOrd="0" presId="urn:microsoft.com/office/officeart/2005/8/layout/gear1"/>
    <dgm:cxn modelId="{85A893D9-545B-46BC-B527-66A9BBCFAD99}" type="presParOf" srcId="{C67CD711-3285-4315-B795-7113CED0FBB7}" destId="{39D13239-9F53-404B-B3D8-B068B04575B8}" srcOrd="3" destOrd="0" presId="urn:microsoft.com/office/officeart/2005/8/layout/gear1"/>
    <dgm:cxn modelId="{FCE9DFBB-01A0-453B-8009-7BD950B90D19}" type="presParOf" srcId="{C67CD711-3285-4315-B795-7113CED0FBB7}" destId="{879271A7-7218-4A33-8716-566DB7AA9681}" srcOrd="4" destOrd="0" presId="urn:microsoft.com/office/officeart/2005/8/layout/gear1"/>
    <dgm:cxn modelId="{348681C3-8740-4AA4-BB6E-919DBF24492A}" type="presParOf" srcId="{C67CD711-3285-4315-B795-7113CED0FBB7}" destId="{DDE8D784-BF52-45F1-BBEA-4C65ABC72ECA}" srcOrd="5" destOrd="0" presId="urn:microsoft.com/office/officeart/2005/8/layout/gear1"/>
    <dgm:cxn modelId="{BD5ADE84-AD26-4051-B036-CF1D9371AB68}" type="presParOf" srcId="{C67CD711-3285-4315-B795-7113CED0FBB7}" destId="{BCA3A466-5FBD-417E-8AB4-7AB11C30C183}" srcOrd="6" destOrd="0" presId="urn:microsoft.com/office/officeart/2005/8/layout/gear1"/>
    <dgm:cxn modelId="{8C30CF03-3927-4F3D-9971-547E09D274BB}" type="presParOf" srcId="{C67CD711-3285-4315-B795-7113CED0FBB7}" destId="{40209663-34C5-4893-BDD3-08AC0838368E}" srcOrd="7" destOrd="0" presId="urn:microsoft.com/office/officeart/2005/8/layout/gear1"/>
    <dgm:cxn modelId="{76084E82-795F-44F7-8177-6F4DAAB1090A}" type="presParOf" srcId="{C67CD711-3285-4315-B795-7113CED0FBB7}" destId="{E7095FB8-3455-45A2-BA21-FE13749588AF}" srcOrd="8" destOrd="0" presId="urn:microsoft.com/office/officeart/2005/8/layout/gear1"/>
    <dgm:cxn modelId="{B62B4EC1-69DB-425D-9D4A-C8828F4EE0F0}" type="presParOf" srcId="{C67CD711-3285-4315-B795-7113CED0FBB7}" destId="{4C1EFBCD-6E82-4A46-9705-0FDF26270D3E}" srcOrd="9" destOrd="0" presId="urn:microsoft.com/office/officeart/2005/8/layout/gear1"/>
    <dgm:cxn modelId="{6C6F25E8-9815-4AE8-B49A-8C105B6B2A1F}" type="presParOf" srcId="{C67CD711-3285-4315-B795-7113CED0FBB7}" destId="{EF7AF799-C7E5-431E-9287-9DC234AFC358}" srcOrd="10" destOrd="0" presId="urn:microsoft.com/office/officeart/2005/8/layout/gear1"/>
    <dgm:cxn modelId="{EB21F926-1F32-4BA3-9A16-4251F599663F}" type="presParOf" srcId="{C67CD711-3285-4315-B795-7113CED0FBB7}" destId="{A526CA57-1C43-4825-8E79-5EF25C36565B}" srcOrd="11" destOrd="0" presId="urn:microsoft.com/office/officeart/2005/8/layout/gear1"/>
    <dgm:cxn modelId="{7B21A793-C4B5-4A88-AEA8-8B7288793238}" type="presParOf" srcId="{C67CD711-3285-4315-B795-7113CED0FBB7}" destId="{395CECBA-8F85-4D6C-98D5-4F3DB98C157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7EAE86-4196-40EA-8F8E-F30EAFD348E2}">
      <dsp:nvSpPr>
        <dsp:cNvPr id="0" name=""/>
        <dsp:cNvSpPr/>
      </dsp:nvSpPr>
      <dsp:spPr>
        <a:xfrm>
          <a:off x="3110745" y="1490565"/>
          <a:ext cx="1821802" cy="1821802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Systemic</a:t>
          </a:r>
          <a:endParaRPr lang="tr-TR" sz="2000" kern="1200" dirty="0" smtClean="0"/>
        </a:p>
      </dsp:txBody>
      <dsp:txXfrm>
        <a:off x="3477008" y="1917313"/>
        <a:ext cx="1089276" cy="936444"/>
      </dsp:txXfrm>
    </dsp:sp>
    <dsp:sp modelId="{39D13239-9F53-404B-B3D8-B068B04575B8}">
      <dsp:nvSpPr>
        <dsp:cNvPr id="0" name=""/>
        <dsp:cNvSpPr/>
      </dsp:nvSpPr>
      <dsp:spPr>
        <a:xfrm>
          <a:off x="2050787" y="1059957"/>
          <a:ext cx="1324947" cy="1324947"/>
        </a:xfrm>
        <a:prstGeom prst="gear6">
          <a:avLst/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50" kern="1200" dirty="0" smtClean="0"/>
            <a:t>life-</a:t>
          </a:r>
          <a:r>
            <a:rPr lang="tr-TR" sz="1050" kern="1200" dirty="0" err="1" smtClean="0"/>
            <a:t>threatening</a:t>
          </a:r>
          <a:endParaRPr lang="tr-TR" sz="1050" kern="1200" dirty="0"/>
        </a:p>
      </dsp:txBody>
      <dsp:txXfrm>
        <a:off x="2384346" y="1395532"/>
        <a:ext cx="657829" cy="653797"/>
      </dsp:txXfrm>
    </dsp:sp>
    <dsp:sp modelId="{BCA3A466-5FBD-417E-8AB4-7AB11C30C183}">
      <dsp:nvSpPr>
        <dsp:cNvPr id="0" name=""/>
        <dsp:cNvSpPr/>
      </dsp:nvSpPr>
      <dsp:spPr>
        <a:xfrm rot="20700000">
          <a:off x="2792893" y="145879"/>
          <a:ext cx="1298177" cy="1298177"/>
        </a:xfrm>
        <a:prstGeom prst="gear6">
          <a:avLst/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/>
            <a:t>Acute</a:t>
          </a:r>
          <a:endParaRPr lang="tr-TR" sz="2000" kern="1200" dirty="0" smtClean="0"/>
        </a:p>
      </dsp:txBody>
      <dsp:txXfrm rot="-20700000">
        <a:off x="3077621" y="430607"/>
        <a:ext cx="728720" cy="728720"/>
      </dsp:txXfrm>
    </dsp:sp>
    <dsp:sp modelId="{EF7AF799-C7E5-431E-9287-9DC234AFC358}">
      <dsp:nvSpPr>
        <dsp:cNvPr id="0" name=""/>
        <dsp:cNvSpPr/>
      </dsp:nvSpPr>
      <dsp:spPr>
        <a:xfrm>
          <a:off x="2961221" y="1220986"/>
          <a:ext cx="2331907" cy="2331907"/>
        </a:xfrm>
        <a:prstGeom prst="circularArrow">
          <a:avLst>
            <a:gd name="adj1" fmla="val 4688"/>
            <a:gd name="adj2" fmla="val 299029"/>
            <a:gd name="adj3" fmla="val 2490750"/>
            <a:gd name="adj4" fmla="val 15917155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6CA57-1C43-4825-8E79-5EF25C36565B}">
      <dsp:nvSpPr>
        <dsp:cNvPr id="0" name=""/>
        <dsp:cNvSpPr/>
      </dsp:nvSpPr>
      <dsp:spPr>
        <a:xfrm>
          <a:off x="1816142" y="770581"/>
          <a:ext cx="1694276" cy="169427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9027899"/>
            <a:satOff val="22229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CECBA-8F85-4D6C-98D5-4F3DB98C1575}">
      <dsp:nvSpPr>
        <dsp:cNvPr id="0" name=""/>
        <dsp:cNvSpPr/>
      </dsp:nvSpPr>
      <dsp:spPr>
        <a:xfrm>
          <a:off x="2492611" y="-134685"/>
          <a:ext cx="1826770" cy="182677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18055798"/>
            <a:satOff val="4445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177C38-014F-4235-9FB5-48BB330D9F4C}" type="datetimeFigureOut">
              <a:rPr lang="tr-TR"/>
              <a:pPr>
                <a:defRPr/>
              </a:pPr>
              <a:t>18.04.2019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465113BB-F86C-4540-9839-9026195516D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87890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altLang="tr-TR" smtClean="0"/>
              <a:t>-Ani başlangıçlı, yaşamı tehdit eden, sistemik aşırı duyarlılık reaksiyonu 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mtClean="0"/>
              <a:t>-Ani başlangıçlı, yaşamı tehdit eden, sistemik aşırı duyarlılık reaksiyonu 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mtClean="0"/>
              <a:t>-</a:t>
            </a:r>
          </a:p>
          <a:p>
            <a:pPr eaLnBrk="1" hangingPunct="1">
              <a:spcBef>
                <a:spcPct val="0"/>
              </a:spcBef>
            </a:pPr>
            <a:endParaRPr lang="tr-TR" altLang="tr-TR" smtClean="0"/>
          </a:p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1741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9CC9024-F342-468C-9DFF-45167F43A90A}" type="slidenum">
              <a:rPr lang="tr-TR" altLang="tr-TR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tr-TR" altLang="tr-TR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1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8ACC84-495C-4BE2-8A02-3F4013F5CB35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699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673E54-1BBE-4C7C-86F1-E28D91333977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34954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AF9919B-722F-450F-8F89-A0A871F23A52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031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079B65-DE08-4132-BC04-4B76B5669E6B}" type="slidenum">
              <a:rPr lang="en-GB" sz="1200" smtClean="0"/>
              <a:pPr eaLnBrk="1" hangingPunct="1"/>
              <a:t>32</a:t>
            </a:fld>
            <a:endParaRPr lang="en-GB" sz="1200" smtClean="0"/>
          </a:p>
        </p:txBody>
      </p:sp>
    </p:spTree>
    <p:extLst>
      <p:ext uri="{BB962C8B-B14F-4D97-AF65-F5344CB8AC3E}">
        <p14:creationId xmlns:p14="http://schemas.microsoft.com/office/powerpoint/2010/main" val="1360265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>
                <a:solidFill>
                  <a:srgbClr val="CF6DA4">
                    <a:lumMod val="50000"/>
                  </a:srgbClr>
                </a:solidFill>
              </a:rPr>
              <a:t>Besinler * çocuklarda en sık neden, İlaçlar * yetişkinlerde en sık neden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6DA4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Süt, yumurta </a:t>
            </a:r>
            <a:r>
              <a:rPr kumimoji="0" lang="tr-TR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F6DA4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türkiyede</a:t>
            </a: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6DA4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en sık neden olan besin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6DA4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Yer fıstığı*  ABD çocuklarda en sık neden olan besin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F6DA4">
                    <a:lumMod val="50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Balık, kabuklu deniz ürünleri* erişkinlerde en sık neden olan gıda </a:t>
            </a:r>
          </a:p>
          <a:p>
            <a:endParaRPr lang="en-US" dirty="0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5476B67-D3BB-4E70-9988-5F571BF91088}" type="slidenum">
              <a:rPr lang="en-US" altLang="ja-JP" sz="1200" b="0" smtClean="0">
                <a:solidFill>
                  <a:schemeClr val="tx1"/>
                </a:solidFill>
              </a:rPr>
              <a:pPr eaLnBrk="1" hangingPunct="1"/>
              <a:t>5</a:t>
            </a:fld>
            <a:endParaRPr lang="en-US" altLang="ja-JP" sz="1200" b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E213F5-40C5-491B-8E7E-996A60D4200E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704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800" b="1" dirty="0" smtClean="0"/>
              <a:t>HİSTAMİN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Anafilakside en önemli </a:t>
            </a:r>
            <a:r>
              <a:rPr lang="tr-TR" sz="2800" dirty="0" err="1" smtClean="0"/>
              <a:t>mediatör</a:t>
            </a:r>
            <a:endParaRPr lang="tr-TR" sz="2800" dirty="0" smtClean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err="1" smtClean="0"/>
              <a:t>Mast</a:t>
            </a:r>
            <a:r>
              <a:rPr lang="tr-TR" sz="2800" dirty="0" smtClean="0"/>
              <a:t> hücre ve bazofiller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sz="2800" dirty="0" smtClean="0"/>
              <a:t>H1 ve H2 </a:t>
            </a:r>
            <a:r>
              <a:rPr lang="tr-TR" sz="2800" dirty="0" err="1" smtClean="0"/>
              <a:t>histamin</a:t>
            </a:r>
            <a:r>
              <a:rPr lang="tr-TR" sz="2800" dirty="0" smtClean="0"/>
              <a:t> reseptörleri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 smtClean="0"/>
              <a:t>Vazodilatasyon</a:t>
            </a:r>
            <a:r>
              <a:rPr lang="tr-TR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 smtClean="0"/>
              <a:t>Vasküler</a:t>
            </a:r>
            <a:r>
              <a:rPr lang="tr-TR" dirty="0" smtClean="0"/>
              <a:t> </a:t>
            </a:r>
            <a:r>
              <a:rPr lang="tr-TR" dirty="0" err="1" smtClean="0"/>
              <a:t>permeabilite</a:t>
            </a:r>
            <a:r>
              <a:rPr lang="tr-TR" dirty="0" smtClean="0"/>
              <a:t> artışı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 smtClean="0"/>
              <a:t>Bronkospazm</a:t>
            </a:r>
            <a:endParaRPr lang="tr-TR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Mukus salgısında artış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err="1" smtClean="0"/>
              <a:t>İntestinal</a:t>
            </a:r>
            <a:r>
              <a:rPr lang="tr-TR" dirty="0" smtClean="0"/>
              <a:t> </a:t>
            </a:r>
            <a:r>
              <a:rPr lang="tr-TR" dirty="0" err="1" smtClean="0"/>
              <a:t>motilitede</a:t>
            </a:r>
            <a:r>
              <a:rPr lang="tr-TR" dirty="0" smtClean="0"/>
              <a:t> artış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tr-TR" dirty="0" smtClean="0"/>
              <a:t>Kalp hızında artış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chemeClr val="tx2"/>
                </a:solidFill>
              </a:rPr>
              <a:t>PAF (</a:t>
            </a:r>
            <a:r>
              <a:rPr lang="tr-TR" b="1" dirty="0" err="1" smtClean="0">
                <a:solidFill>
                  <a:schemeClr val="tx2"/>
                </a:solidFill>
              </a:rPr>
              <a:t>Platelet</a:t>
            </a:r>
            <a:r>
              <a:rPr lang="tr-TR" b="1" dirty="0" smtClean="0">
                <a:solidFill>
                  <a:schemeClr val="tx2"/>
                </a:solidFill>
              </a:rPr>
              <a:t> aktive edici faktör)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err="1" smtClean="0"/>
              <a:t>Mast</a:t>
            </a:r>
            <a:r>
              <a:rPr lang="tr-TR" dirty="0" smtClean="0"/>
              <a:t> hücrelerinden sentezlenir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err="1" smtClean="0"/>
              <a:t>Venüler</a:t>
            </a:r>
            <a:r>
              <a:rPr lang="tr-TR" dirty="0" smtClean="0"/>
              <a:t> </a:t>
            </a:r>
            <a:r>
              <a:rPr lang="tr-TR" dirty="0" err="1" smtClean="0"/>
              <a:t>dilatasyon</a:t>
            </a:r>
            <a:r>
              <a:rPr lang="tr-TR" dirty="0" smtClean="0"/>
              <a:t> yapma yeteneği ve damar geçirgenliğini artırmada </a:t>
            </a:r>
            <a:r>
              <a:rPr lang="tr-TR" dirty="0" err="1" smtClean="0"/>
              <a:t>histaminden</a:t>
            </a:r>
            <a:r>
              <a:rPr lang="tr-TR" dirty="0" smtClean="0"/>
              <a:t> daha güçlüdür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dirty="0" err="1" smtClean="0"/>
              <a:t>Eozinofiller</a:t>
            </a:r>
            <a:r>
              <a:rPr lang="tr-TR" dirty="0" smtClean="0"/>
              <a:t> için güçlü </a:t>
            </a:r>
            <a:r>
              <a:rPr lang="tr-TR" dirty="0" err="1" smtClean="0"/>
              <a:t>kemotaktik</a:t>
            </a:r>
            <a:r>
              <a:rPr lang="tr-TR" dirty="0" smtClean="0"/>
              <a:t> faktördür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tr-TR" dirty="0" smtClean="0"/>
          </a:p>
          <a:p>
            <a:pPr>
              <a:defRPr/>
            </a:pPr>
            <a:endParaRPr lang="tr-TR" dirty="0"/>
          </a:p>
        </p:txBody>
      </p:sp>
      <p:sp>
        <p:nvSpPr>
          <p:cNvPr id="317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DF0A78E-58CA-4B9B-8BF2-20F4663B90C0}" type="slidenum">
              <a:rPr lang="tr-TR" altLang="tr-TR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tr-TR" altLang="tr-TR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Belirti ve bulgular genelde 5-30 dk. içinde ortaya çıkar</a:t>
            </a:r>
          </a:p>
          <a:p>
            <a:r>
              <a:rPr lang="tr-TR" dirty="0" smtClean="0"/>
              <a:t>Başlangıç ne kadar hızlıysa genel olarak seyir o kadar ciddi olur.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9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21865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A302B6-C727-4824-BD48-F58ADC163272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053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Anafilaksi yaklaşık 40 farklı semptom ve bulgunun çeşitli kombinasyonları ile karşımıza çıkabilir</a:t>
            </a:r>
          </a:p>
          <a:p>
            <a:r>
              <a:rPr lang="tr-TR" dirty="0" err="1" smtClean="0"/>
              <a:t>Spontan</a:t>
            </a:r>
            <a:r>
              <a:rPr lang="tr-TR" dirty="0" smtClean="0"/>
              <a:t> düzelebilir (</a:t>
            </a:r>
            <a:r>
              <a:rPr lang="tr-TR" dirty="0" err="1" smtClean="0"/>
              <a:t>endojen</a:t>
            </a:r>
            <a:r>
              <a:rPr lang="tr-TR" dirty="0" smtClean="0"/>
              <a:t> epinefrin, </a:t>
            </a:r>
            <a:r>
              <a:rPr lang="tr-TR" dirty="0" err="1" smtClean="0"/>
              <a:t>anjiotensin</a:t>
            </a:r>
            <a:r>
              <a:rPr lang="tr-TR" dirty="0" smtClean="0"/>
              <a:t> II ve </a:t>
            </a:r>
            <a:r>
              <a:rPr lang="tr-TR" dirty="0" err="1" smtClean="0"/>
              <a:t>endotelinler</a:t>
            </a:r>
            <a:r>
              <a:rPr lang="tr-TR" dirty="0" smtClean="0"/>
              <a:t>) ya da dakikalar içinde solunum ve </a:t>
            </a:r>
            <a:r>
              <a:rPr lang="tr-TR" dirty="0" err="1" smtClean="0"/>
              <a:t>kardiyovasküler</a:t>
            </a:r>
            <a:r>
              <a:rPr lang="tr-TR" dirty="0" smtClean="0"/>
              <a:t> sistem tutulumu ile ölümle sonlanabilir	</a:t>
            </a:r>
          </a:p>
          <a:p>
            <a:r>
              <a:rPr lang="tr-TR" dirty="0" smtClean="0"/>
              <a:t>Epizodun başında bunu anlamak mümkün değildir</a:t>
            </a:r>
          </a:p>
          <a:p>
            <a:r>
              <a:rPr lang="tr-TR" dirty="0" smtClean="0"/>
              <a:t>Hangi hastanın </a:t>
            </a:r>
            <a:r>
              <a:rPr lang="tr-TR" dirty="0" err="1" smtClean="0"/>
              <a:t>bifazik</a:t>
            </a:r>
            <a:r>
              <a:rPr lang="tr-TR" dirty="0" smtClean="0"/>
              <a:t> </a:t>
            </a:r>
            <a:r>
              <a:rPr lang="tr-TR" dirty="0" err="1" smtClean="0"/>
              <a:t>anaflaksi</a:t>
            </a:r>
            <a:r>
              <a:rPr lang="tr-TR" dirty="0" smtClean="0"/>
              <a:t> geliştireceğini öngörmek zordur, ancak </a:t>
            </a:r>
            <a:r>
              <a:rPr lang="tr-TR" dirty="0" err="1" smtClean="0"/>
              <a:t>atopik</a:t>
            </a:r>
            <a:r>
              <a:rPr lang="tr-TR" dirty="0" smtClean="0"/>
              <a:t> veya astımlı hastalar daha çok risk altındadır. (İlk reaksiyonu ağır olanlarda </a:t>
            </a:r>
            <a:r>
              <a:rPr lang="tr-TR" dirty="0" err="1" smtClean="0"/>
              <a:t>bifazik</a:t>
            </a:r>
            <a:r>
              <a:rPr lang="tr-TR" dirty="0" smtClean="0"/>
              <a:t> reaksiyon riski daha çok)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18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0357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Serum ya da plazma </a:t>
            </a:r>
            <a:r>
              <a:rPr lang="tr-TR" dirty="0" err="1" smtClean="0"/>
              <a:t>triptaz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Semptomların başlamasından 15 </a:t>
            </a:r>
            <a:r>
              <a:rPr lang="tr-TR" dirty="0" err="1" smtClean="0"/>
              <a:t>dk</a:t>
            </a:r>
            <a:r>
              <a:rPr lang="tr-TR" dirty="0" smtClean="0"/>
              <a:t> ile 3 saat sonra</a:t>
            </a:r>
          </a:p>
          <a:p>
            <a:r>
              <a:rPr lang="tr-TR" dirty="0" smtClean="0"/>
              <a:t>Plazma </a:t>
            </a:r>
            <a:r>
              <a:rPr lang="tr-TR" dirty="0" err="1" smtClean="0"/>
              <a:t>histamin</a:t>
            </a:r>
            <a:r>
              <a:rPr lang="tr-TR" dirty="0" smtClean="0"/>
              <a:t> </a:t>
            </a:r>
          </a:p>
          <a:p>
            <a:r>
              <a:rPr lang="tr-TR" dirty="0" smtClean="0"/>
              <a:t>semptomların başlamasından 5-60 </a:t>
            </a:r>
            <a:r>
              <a:rPr lang="tr-TR" dirty="0" err="1" smtClean="0"/>
              <a:t>dk</a:t>
            </a:r>
            <a:r>
              <a:rPr lang="tr-TR" dirty="0" smtClean="0"/>
              <a:t> sonra</a:t>
            </a:r>
          </a:p>
          <a:p>
            <a:r>
              <a:rPr lang="tr-TR" dirty="0" smtClean="0"/>
              <a:t>Kan örnekleri semptomlardan hemen sonra alınmalıdır!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113BB-F86C-4540-9839-9026195516DA}" type="slidenum">
              <a:rPr lang="tr-TR" altLang="tr-TR" smtClean="0"/>
              <a:pPr/>
              <a:t>21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7626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0CA0C-290D-487F-9CB7-1F763FC01A63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You need to know the general principles of anaphylaxis management, but not drug doses at this stage </a:t>
            </a:r>
          </a:p>
        </p:txBody>
      </p:sp>
    </p:spTree>
    <p:extLst>
      <p:ext uri="{BB962C8B-B14F-4D97-AF65-F5344CB8AC3E}">
        <p14:creationId xmlns:p14="http://schemas.microsoft.com/office/powerpoint/2010/main" val="5209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9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E600408-2C2E-4AD8-8882-858436F25724}" type="datetimeFigureOut">
              <a:rPr lang="tr-TR"/>
              <a:pPr>
                <a:defRPr/>
              </a:pPr>
              <a:t>18.04.2019</a:t>
            </a:fld>
            <a:endParaRPr lang="tr-TR"/>
          </a:p>
        </p:txBody>
      </p:sp>
      <p:sp>
        <p:nvSpPr>
          <p:cNvPr id="7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FCB580-C179-46C6-92AA-1FDF094ACE8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726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B5F9-D1B7-4E2B-831A-07447D4498F2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CBEFB-9302-4560-BAE6-6DBB5CCC6AE6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FDC683-7CDC-44FF-ABFB-F0C5F642DBC9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FEDA8D3D-8F68-4446-9CE1-A6FC0C1E0ADE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4DCC6-EE30-4799-8CFF-7EE06361DEED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9A5E-4F5D-4489-814D-F46E2751BE5E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1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E4ADB8-CE9E-4989-8FD8-7D160B5DB3D1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3E83481B-AA17-448F-ADDD-E067E58E710B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8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36907-75C8-44C1-AC11-70D9AD936C37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42344-D0E0-4119-AC38-AF041FE34091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38487-CA5E-4829-8A8B-511F8345D9BB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8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BA161-2D81-4D02-863C-778D81710B2E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42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F086-7629-4EC1-800E-7FF3FC940DDD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5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67F1E-720E-4087-B111-4B2C10F2E103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23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11F03-B8C3-4B6F-8325-2A52C763CF80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3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F0A42-927B-46C1-8651-86B1DE1C0905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9653-28C4-4753-A17D-44B16AC6706C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6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7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84859-DE01-40E1-8DA7-F6CB39661D4D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0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Dikdörtgen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9 Dikdörtgen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611B5F-BA15-488B-80A9-F054F5F97D8C}" type="datetimeFigureOut">
              <a:rPr lang="tr-TR">
                <a:solidFill>
                  <a:srgbClr val="F4E7ED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F4E7ED"/>
              </a:solidFill>
            </a:endParaRPr>
          </a:p>
        </p:txBody>
      </p:sp>
      <p:sp>
        <p:nvSpPr>
          <p:cNvPr id="8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F4E7ED"/>
              </a:solidFill>
            </a:endParaRPr>
          </a:p>
        </p:txBody>
      </p:sp>
      <p:sp>
        <p:nvSpPr>
          <p:cNvPr id="9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09154-7FD6-4096-94C1-6EB5FE123A05}" type="slidenum">
              <a:rPr lang="tr-TR" altLang="tr-TR">
                <a:solidFill>
                  <a:srgbClr val="F4E7ED"/>
                </a:solidFill>
              </a:rPr>
              <a:pPr/>
              <a:t>‹#›</a:t>
            </a:fld>
            <a:endParaRPr lang="tr-TR" altLang="tr-TR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07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30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187C6782-10D3-438B-A854-F099A23803E4}" type="datetimeFigureOut">
              <a:rPr lang="tr-TR">
                <a:solidFill>
                  <a:srgbClr val="B13F9A"/>
                </a:solidFill>
              </a:rPr>
              <a:pPr>
                <a:defRPr/>
              </a:pPr>
              <a:t>18.04.2019</a:t>
            </a:fld>
            <a:endParaRPr lang="tr-TR">
              <a:solidFill>
                <a:srgbClr val="B13F9A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tr-TR">
              <a:solidFill>
                <a:srgbClr val="B13F9A"/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chemeClr val="tx2"/>
                </a:solidFill>
              </a:defRPr>
            </a:lvl1pPr>
          </a:lstStyle>
          <a:p>
            <a:fld id="{90670A64-DA71-4B35-BAE4-36A6B4334F91}" type="slidenum">
              <a:rPr lang="tr-TR" altLang="tr-TR">
                <a:solidFill>
                  <a:srgbClr val="B13F9A"/>
                </a:solidFill>
              </a:rPr>
              <a:pPr/>
              <a:t>‹#›</a:t>
            </a:fld>
            <a:endParaRPr lang="tr-TR" altLang="tr-TR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0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Anaphylaxis</a:t>
            </a:r>
            <a:endParaRPr lang="tr-TR" dirty="0" smtClean="0"/>
          </a:p>
        </p:txBody>
      </p:sp>
      <p:sp>
        <p:nvSpPr>
          <p:cNvPr id="10243" name="2 Alt Başlık"/>
          <p:cNvSpPr>
            <a:spLocks noGrp="1"/>
          </p:cNvSpPr>
          <p:nvPr>
            <p:ph type="subTitle" idx="1"/>
          </p:nvPr>
        </p:nvSpPr>
        <p:spPr>
          <a:xfrm>
            <a:off x="2740025" y="4292600"/>
            <a:ext cx="5360988" cy="1512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err="1">
                <a:solidFill>
                  <a:srgbClr val="FF0000"/>
                </a:solidFill>
              </a:rPr>
              <a:t>Doç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Dr</a:t>
            </a:r>
            <a:r>
              <a:rPr lang="tr-TR" sz="3600" dirty="0">
                <a:solidFill>
                  <a:srgbClr val="FF0000"/>
                </a:solidFill>
              </a:rPr>
              <a:t> </a:t>
            </a:r>
            <a:r>
              <a:rPr lang="tr-TR" sz="3600" dirty="0" err="1">
                <a:solidFill>
                  <a:srgbClr val="FF0000"/>
                </a:solidFill>
              </a:rPr>
              <a:t>H.Tekin</a:t>
            </a:r>
            <a:r>
              <a:rPr lang="tr-TR" sz="3600" dirty="0">
                <a:solidFill>
                  <a:srgbClr val="FF0000"/>
                </a:solidFill>
              </a:rPr>
              <a:t> Nacaroğlu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 smtClean="0"/>
              <a:t>Nacaroğlu</a:t>
            </a:r>
            <a:endParaRPr lang="tr-TR" sz="36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3600" dirty="0"/>
              <a:t>Çocuk İmmünolojisi </a:t>
            </a:r>
            <a:r>
              <a:rPr lang="tr-TR" sz="3600" dirty="0" smtClean="0"/>
              <a:t>ve</a:t>
            </a:r>
            <a:endParaRPr lang="tr-TR" sz="3600" dirty="0"/>
          </a:p>
        </p:txBody>
      </p:sp>
      <p:pic>
        <p:nvPicPr>
          <p:cNvPr id="10244" name="Picture 3" descr="C:\Users\SEDAT.OKTEM\Pictures\Heli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44450"/>
            <a:ext cx="39258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64416"/>
      </p:ext>
    </p:extLst>
  </p:cSld>
  <p:clrMapOvr>
    <a:masterClrMapping/>
  </p:clrMapOvr>
  <p:transition advTm="57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39000" cy="5760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>
                <a:solidFill>
                  <a:schemeClr val="accent3"/>
                </a:solidFill>
              </a:rPr>
              <a:t>Skin</a:t>
            </a:r>
            <a:r>
              <a:rPr lang="en-US" sz="1800" dirty="0">
                <a:solidFill>
                  <a:srgbClr val="FF0000"/>
                </a:solidFill>
              </a:rPr>
              <a:t>, </a:t>
            </a:r>
            <a:r>
              <a:rPr lang="en-US" sz="1800" dirty="0">
                <a:solidFill>
                  <a:schemeClr val="accent3"/>
                </a:solidFill>
              </a:rPr>
              <a:t>subcutaneous tissue, and </a:t>
            </a:r>
            <a:r>
              <a:rPr lang="en-US" sz="1800" dirty="0" smtClean="0">
                <a:solidFill>
                  <a:schemeClr val="accent3"/>
                </a:solidFill>
              </a:rPr>
              <a:t>mucosa</a:t>
            </a:r>
            <a:r>
              <a:rPr lang="tr-TR" sz="1800" dirty="0" smtClean="0">
                <a:solidFill>
                  <a:schemeClr val="accent3"/>
                </a:solidFill>
              </a:rPr>
              <a:t> (%80-90)                                            </a:t>
            </a:r>
            <a:endParaRPr lang="tr-TR" sz="3200" dirty="0" smtClean="0">
              <a:solidFill>
                <a:schemeClr val="accent3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7239000" cy="48466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tr-TR" dirty="0" err="1" smtClean="0"/>
              <a:t>Flushing</a:t>
            </a:r>
            <a:r>
              <a:rPr lang="tr-TR" altLang="tr-TR" dirty="0"/>
              <a:t>, </a:t>
            </a:r>
            <a:r>
              <a:rPr lang="tr-TR" altLang="tr-TR" dirty="0" err="1"/>
              <a:t>itching</a:t>
            </a:r>
            <a:r>
              <a:rPr lang="tr-TR" altLang="tr-TR" dirty="0"/>
              <a:t>, </a:t>
            </a:r>
            <a:r>
              <a:rPr lang="tr-TR" altLang="tr-TR" dirty="0" err="1"/>
              <a:t>urticaria</a:t>
            </a:r>
            <a:r>
              <a:rPr lang="tr-TR" altLang="tr-TR" dirty="0"/>
              <a:t> (</a:t>
            </a:r>
            <a:r>
              <a:rPr lang="tr-TR" altLang="tr-TR" dirty="0" err="1"/>
              <a:t>hives</a:t>
            </a:r>
            <a:r>
              <a:rPr lang="tr-TR" altLang="tr-TR" dirty="0"/>
              <a:t>), </a:t>
            </a:r>
            <a:r>
              <a:rPr lang="tr-TR" altLang="tr-TR" dirty="0" err="1"/>
              <a:t>angioedema</a:t>
            </a:r>
            <a:r>
              <a:rPr lang="tr-TR" altLang="tr-TR" dirty="0"/>
              <a:t>, </a:t>
            </a:r>
            <a:r>
              <a:rPr lang="tr-TR" altLang="tr-TR" dirty="0" err="1"/>
              <a:t>morbilliform</a:t>
            </a:r>
            <a:r>
              <a:rPr lang="tr-TR" altLang="tr-TR" dirty="0"/>
              <a:t> </a:t>
            </a:r>
            <a:r>
              <a:rPr lang="tr-TR" altLang="tr-TR" dirty="0" err="1"/>
              <a:t>rash</a:t>
            </a:r>
            <a:r>
              <a:rPr lang="tr-TR" altLang="tr-TR" dirty="0"/>
              <a:t>, </a:t>
            </a:r>
            <a:r>
              <a:rPr lang="tr-TR" altLang="tr-TR" dirty="0" err="1"/>
              <a:t>pilor</a:t>
            </a:r>
            <a:r>
              <a:rPr lang="tr-TR" altLang="tr-TR" dirty="0"/>
              <a:t> </a:t>
            </a:r>
            <a:r>
              <a:rPr lang="tr-TR" altLang="tr-TR" dirty="0" err="1"/>
              <a:t>erection</a:t>
            </a:r>
            <a:endParaRPr lang="tr-TR" altLang="tr-TR" dirty="0"/>
          </a:p>
          <a:p>
            <a:pPr eaLnBrk="1" hangingPunct="1">
              <a:lnSpc>
                <a:spcPct val="90000"/>
              </a:lnSpc>
            </a:pPr>
            <a:r>
              <a:rPr lang="tr-TR" altLang="tr-TR" dirty="0" err="1"/>
              <a:t>Periorbital</a:t>
            </a:r>
            <a:r>
              <a:rPr lang="tr-TR" altLang="tr-TR" dirty="0"/>
              <a:t> </a:t>
            </a:r>
            <a:r>
              <a:rPr lang="tr-TR" altLang="tr-TR" dirty="0" err="1"/>
              <a:t>itching</a:t>
            </a:r>
            <a:r>
              <a:rPr lang="tr-TR" altLang="tr-TR" dirty="0"/>
              <a:t>, </a:t>
            </a:r>
            <a:r>
              <a:rPr lang="tr-TR" altLang="tr-TR" dirty="0" err="1"/>
              <a:t>erythema</a:t>
            </a:r>
            <a:r>
              <a:rPr lang="tr-TR" altLang="tr-TR" dirty="0"/>
              <a:t>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edema</a:t>
            </a:r>
            <a:r>
              <a:rPr lang="tr-TR" altLang="tr-TR" dirty="0"/>
              <a:t>, </a:t>
            </a:r>
            <a:r>
              <a:rPr lang="tr-TR" altLang="tr-TR" dirty="0" err="1"/>
              <a:t>conjuncitval</a:t>
            </a:r>
            <a:r>
              <a:rPr lang="tr-TR" altLang="tr-TR" dirty="0"/>
              <a:t> </a:t>
            </a:r>
            <a:r>
              <a:rPr lang="tr-TR" altLang="tr-TR" dirty="0" err="1"/>
              <a:t>erythema</a:t>
            </a:r>
            <a:r>
              <a:rPr lang="tr-TR" altLang="tr-TR" dirty="0"/>
              <a:t>, </a:t>
            </a:r>
            <a:r>
              <a:rPr lang="tr-TR" altLang="tr-TR" dirty="0" err="1"/>
              <a:t>tearing</a:t>
            </a:r>
            <a:endParaRPr lang="tr-TR" altLang="tr-TR" dirty="0"/>
          </a:p>
          <a:p>
            <a:pPr eaLnBrk="1" hangingPunct="1">
              <a:lnSpc>
                <a:spcPct val="90000"/>
              </a:lnSpc>
            </a:pPr>
            <a:r>
              <a:rPr lang="tr-TR" altLang="tr-TR" dirty="0" err="1"/>
              <a:t>Itching</a:t>
            </a:r>
            <a:r>
              <a:rPr lang="tr-TR" altLang="tr-TR" dirty="0"/>
              <a:t> of </a:t>
            </a:r>
            <a:r>
              <a:rPr lang="tr-TR" altLang="tr-TR" dirty="0" err="1"/>
              <a:t>lips</a:t>
            </a:r>
            <a:r>
              <a:rPr lang="tr-TR" altLang="tr-TR" dirty="0"/>
              <a:t>, </a:t>
            </a:r>
            <a:r>
              <a:rPr lang="tr-TR" altLang="tr-TR" dirty="0" err="1"/>
              <a:t>tongue</a:t>
            </a:r>
            <a:r>
              <a:rPr lang="tr-TR" altLang="tr-TR" dirty="0"/>
              <a:t>, </a:t>
            </a:r>
            <a:r>
              <a:rPr lang="tr-TR" altLang="tr-TR" dirty="0" err="1"/>
              <a:t>palate</a:t>
            </a:r>
            <a:r>
              <a:rPr lang="tr-TR" altLang="tr-TR" dirty="0"/>
              <a:t>,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external</a:t>
            </a:r>
            <a:r>
              <a:rPr lang="tr-TR" altLang="tr-TR" dirty="0"/>
              <a:t> </a:t>
            </a:r>
            <a:r>
              <a:rPr lang="tr-TR" altLang="tr-TR" dirty="0" err="1"/>
              <a:t>auditory</a:t>
            </a:r>
            <a:r>
              <a:rPr lang="tr-TR" altLang="tr-TR" dirty="0"/>
              <a:t> </a:t>
            </a:r>
            <a:r>
              <a:rPr lang="tr-TR" altLang="tr-TR" dirty="0" err="1"/>
              <a:t>canals</a:t>
            </a:r>
            <a:r>
              <a:rPr lang="tr-TR" altLang="tr-TR" dirty="0"/>
              <a:t>;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swelling</a:t>
            </a:r>
            <a:r>
              <a:rPr lang="tr-TR" altLang="tr-TR" dirty="0"/>
              <a:t> of </a:t>
            </a:r>
            <a:r>
              <a:rPr lang="tr-TR" altLang="tr-TR" dirty="0" err="1"/>
              <a:t>lips</a:t>
            </a:r>
            <a:r>
              <a:rPr lang="tr-TR" altLang="tr-TR" dirty="0"/>
              <a:t>, </a:t>
            </a:r>
            <a:r>
              <a:rPr lang="tr-TR" altLang="tr-TR" dirty="0" err="1"/>
              <a:t>tongue</a:t>
            </a:r>
            <a:r>
              <a:rPr lang="tr-TR" altLang="tr-TR" dirty="0"/>
              <a:t>, </a:t>
            </a:r>
            <a:r>
              <a:rPr lang="tr-TR" altLang="tr-TR" dirty="0" err="1"/>
              <a:t>and</a:t>
            </a:r>
            <a:r>
              <a:rPr lang="tr-TR" altLang="tr-TR" dirty="0"/>
              <a:t> </a:t>
            </a:r>
            <a:r>
              <a:rPr lang="tr-TR" altLang="tr-TR" dirty="0" err="1"/>
              <a:t>uvula</a:t>
            </a:r>
            <a:endParaRPr lang="tr-TR" altLang="tr-TR" dirty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  <a:p>
            <a:pPr eaLnBrk="1" hangingPunct="1">
              <a:lnSpc>
                <a:spcPct val="90000"/>
              </a:lnSpc>
            </a:pPr>
            <a:endParaRPr lang="tr-TR" altLang="tr-TR" dirty="0" smtClean="0"/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BB969E4F-5197-47D9-B34D-A3508F865ABD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652963"/>
            <a:ext cx="2482850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-15875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78400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2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4829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sz="4000" dirty="0" smtClean="0">
                <a:solidFill>
                  <a:srgbClr val="FF0000"/>
                </a:solidFill>
              </a:rPr>
              <a:t/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2800" dirty="0" err="1" smtClean="0">
                <a:solidFill>
                  <a:schemeClr val="accent3"/>
                </a:solidFill>
              </a:rPr>
              <a:t>Respiratory</a:t>
            </a:r>
            <a:r>
              <a:rPr lang="tr-TR" sz="2800" dirty="0" smtClean="0">
                <a:solidFill>
                  <a:schemeClr val="accent3"/>
                </a:solidFill>
              </a:rPr>
              <a:t> (%70)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63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tr-TR" sz="2400" dirty="0" err="1" smtClean="0"/>
              <a:t>Nasal</a:t>
            </a:r>
            <a:r>
              <a:rPr lang="tr-TR" sz="2400" dirty="0" smtClean="0"/>
              <a:t> </a:t>
            </a:r>
            <a:r>
              <a:rPr lang="tr-TR" sz="2400" dirty="0" err="1"/>
              <a:t>itching</a:t>
            </a:r>
            <a:r>
              <a:rPr lang="tr-TR" sz="2400" dirty="0"/>
              <a:t>, </a:t>
            </a:r>
            <a:r>
              <a:rPr lang="tr-TR" sz="2400" dirty="0" err="1"/>
              <a:t>congestion</a:t>
            </a:r>
            <a:r>
              <a:rPr lang="tr-TR" sz="2400" dirty="0"/>
              <a:t>, </a:t>
            </a:r>
            <a:r>
              <a:rPr lang="tr-TR" sz="2400" dirty="0" err="1"/>
              <a:t>rhinorrhea</a:t>
            </a:r>
            <a:r>
              <a:rPr lang="tr-TR" sz="2400" dirty="0"/>
              <a:t>, </a:t>
            </a:r>
            <a:r>
              <a:rPr lang="tr-TR" sz="2400" dirty="0" err="1"/>
              <a:t>sneezing</a:t>
            </a:r>
            <a:endParaRPr lang="tr-TR" sz="24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dirty="0" err="1"/>
              <a:t>Throat</a:t>
            </a:r>
            <a:r>
              <a:rPr lang="tr-TR" sz="2400" dirty="0"/>
              <a:t> </a:t>
            </a:r>
            <a:r>
              <a:rPr lang="tr-TR" sz="2400" dirty="0" err="1"/>
              <a:t>itching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tightness</a:t>
            </a:r>
            <a:r>
              <a:rPr lang="tr-TR" sz="2400" dirty="0"/>
              <a:t>, </a:t>
            </a:r>
            <a:r>
              <a:rPr lang="tr-TR" sz="2400" dirty="0" err="1"/>
              <a:t>dysphonia</a:t>
            </a:r>
            <a:r>
              <a:rPr lang="tr-TR" sz="2400" dirty="0"/>
              <a:t>, </a:t>
            </a:r>
            <a:r>
              <a:rPr lang="tr-TR" sz="2400" dirty="0" err="1"/>
              <a:t>hoarseness</a:t>
            </a:r>
            <a:r>
              <a:rPr lang="tr-TR" sz="2400" dirty="0"/>
              <a:t>, </a:t>
            </a:r>
            <a:r>
              <a:rPr lang="tr-TR" sz="2400" dirty="0" err="1"/>
              <a:t>stridor</a:t>
            </a:r>
            <a:r>
              <a:rPr lang="tr-TR" sz="2400" dirty="0"/>
              <a:t>, </a:t>
            </a:r>
            <a:r>
              <a:rPr lang="tr-TR" sz="2400" dirty="0" err="1"/>
              <a:t>dry</a:t>
            </a:r>
            <a:r>
              <a:rPr lang="tr-TR" sz="2400" dirty="0"/>
              <a:t> </a:t>
            </a:r>
            <a:r>
              <a:rPr lang="tr-TR" sz="2400" dirty="0" err="1"/>
              <a:t>staccato</a:t>
            </a:r>
            <a:r>
              <a:rPr lang="tr-TR" sz="2400" dirty="0"/>
              <a:t> </a:t>
            </a:r>
            <a:r>
              <a:rPr lang="tr-TR" sz="2400" dirty="0" err="1"/>
              <a:t>cough</a:t>
            </a:r>
            <a:endParaRPr lang="tr-TR" sz="24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dirty="0" err="1"/>
              <a:t>Lower</a:t>
            </a:r>
            <a:r>
              <a:rPr lang="tr-TR" sz="2400" dirty="0"/>
              <a:t> </a:t>
            </a:r>
            <a:r>
              <a:rPr lang="tr-TR" sz="2400" dirty="0" err="1"/>
              <a:t>airways</a:t>
            </a:r>
            <a:r>
              <a:rPr lang="tr-TR" sz="2400" dirty="0"/>
              <a:t>: </a:t>
            </a:r>
            <a:r>
              <a:rPr lang="tr-TR" sz="2400" dirty="0" err="1"/>
              <a:t>increased</a:t>
            </a:r>
            <a:r>
              <a:rPr lang="tr-TR" sz="2400" dirty="0"/>
              <a:t> </a:t>
            </a:r>
            <a:r>
              <a:rPr lang="tr-TR" sz="2400" dirty="0" err="1"/>
              <a:t>respiratory</a:t>
            </a:r>
            <a:r>
              <a:rPr lang="tr-TR" sz="2400" dirty="0"/>
              <a:t> rate, </a:t>
            </a:r>
            <a:r>
              <a:rPr lang="tr-TR" sz="2400" dirty="0" err="1"/>
              <a:t>shortness</a:t>
            </a:r>
            <a:r>
              <a:rPr lang="tr-TR" sz="2400" dirty="0"/>
              <a:t> of </a:t>
            </a:r>
            <a:r>
              <a:rPr lang="tr-TR" sz="2400" dirty="0" err="1"/>
              <a:t>breath</a:t>
            </a:r>
            <a:r>
              <a:rPr lang="tr-TR" sz="2400" dirty="0"/>
              <a:t>, </a:t>
            </a:r>
            <a:r>
              <a:rPr lang="tr-TR" sz="2400" dirty="0" err="1"/>
              <a:t>chest</a:t>
            </a:r>
            <a:r>
              <a:rPr lang="tr-TR" sz="2400" dirty="0"/>
              <a:t> </a:t>
            </a:r>
            <a:r>
              <a:rPr lang="tr-TR" sz="2400" dirty="0" err="1"/>
              <a:t>tightness</a:t>
            </a:r>
            <a:r>
              <a:rPr lang="tr-TR" sz="2400" dirty="0"/>
              <a:t>, </a:t>
            </a:r>
            <a:r>
              <a:rPr lang="tr-TR" sz="2400" dirty="0" err="1"/>
              <a:t>deep</a:t>
            </a:r>
            <a:r>
              <a:rPr lang="tr-TR" sz="2400" dirty="0"/>
              <a:t> </a:t>
            </a:r>
            <a:r>
              <a:rPr lang="tr-TR" sz="2400" dirty="0" err="1"/>
              <a:t>cough</a:t>
            </a:r>
            <a:r>
              <a:rPr lang="tr-TR" sz="2400" dirty="0"/>
              <a:t>, </a:t>
            </a:r>
            <a:r>
              <a:rPr lang="tr-TR" sz="2400" dirty="0" err="1"/>
              <a:t>wheezing</a:t>
            </a:r>
            <a:r>
              <a:rPr lang="tr-TR" sz="2400" dirty="0"/>
              <a:t>/</a:t>
            </a:r>
            <a:r>
              <a:rPr lang="tr-TR" sz="2400" dirty="0" err="1"/>
              <a:t>bronchospasm</a:t>
            </a:r>
            <a:r>
              <a:rPr lang="tr-TR" sz="2400" dirty="0"/>
              <a:t>, </a:t>
            </a:r>
            <a:r>
              <a:rPr lang="tr-TR" sz="2400" dirty="0" err="1"/>
              <a:t>decreased</a:t>
            </a:r>
            <a:r>
              <a:rPr lang="tr-TR" sz="2400" dirty="0"/>
              <a:t> </a:t>
            </a:r>
            <a:r>
              <a:rPr lang="tr-TR" sz="2400" dirty="0" err="1"/>
              <a:t>peak</a:t>
            </a:r>
            <a:r>
              <a:rPr lang="tr-TR" sz="2400" dirty="0"/>
              <a:t> </a:t>
            </a:r>
            <a:r>
              <a:rPr lang="tr-TR" sz="2400" dirty="0" err="1"/>
              <a:t>expiratory</a:t>
            </a:r>
            <a:r>
              <a:rPr lang="tr-TR" sz="2400" dirty="0"/>
              <a:t> </a:t>
            </a:r>
            <a:r>
              <a:rPr lang="tr-TR" sz="2400" dirty="0" err="1"/>
              <a:t>flow</a:t>
            </a:r>
            <a:endParaRPr lang="tr-TR" sz="24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dirty="0" err="1"/>
              <a:t>Cyanosis</a:t>
            </a:r>
            <a:endParaRPr lang="tr-TR" sz="2400" dirty="0"/>
          </a:p>
          <a:p>
            <a:pPr eaLnBrk="1" hangingPunct="1">
              <a:lnSpc>
                <a:spcPct val="150000"/>
              </a:lnSpc>
              <a:defRPr/>
            </a:pPr>
            <a:r>
              <a:rPr lang="tr-TR" sz="2400" dirty="0" err="1"/>
              <a:t>Respiratory</a:t>
            </a:r>
            <a:r>
              <a:rPr lang="tr-TR" sz="2400" dirty="0"/>
              <a:t> </a:t>
            </a:r>
            <a:r>
              <a:rPr lang="tr-TR" sz="2400" dirty="0" err="1"/>
              <a:t>arrest</a:t>
            </a:r>
            <a:endParaRPr lang="tr-TR" sz="2400" dirty="0"/>
          </a:p>
          <a:p>
            <a:pPr marL="0" indent="0">
              <a:buFont typeface="Wingdings 2" pitchFamily="18" charset="2"/>
              <a:buNone/>
              <a:defRPr/>
            </a:pPr>
            <a:endParaRPr lang="tr-TR" sz="2400" dirty="0" smtClean="0"/>
          </a:p>
          <a:p>
            <a:pPr>
              <a:buFont typeface="Wingdings 2" pitchFamily="18" charset="2"/>
              <a:buNone/>
              <a:defRPr/>
            </a:pPr>
            <a:r>
              <a:rPr lang="tr-TR" sz="2400" dirty="0" smtClean="0"/>
              <a:t>                                                                                </a:t>
            </a:r>
          </a:p>
        </p:txBody>
      </p:sp>
      <p:sp>
        <p:nvSpPr>
          <p:cNvPr id="440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EE632BA-6E66-4050-86B1-343B71C73ACC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35F62106-AADD-4896-AE22-DC06321073CA}" type="slidenum">
              <a:rPr lang="tr-TR" altLang="tr-TR" sz="1100">
                <a:solidFill>
                  <a:srgbClr val="B13F9A"/>
                </a:solidFill>
                <a:latin typeface="Arial" pitchFamily="34" charset="0"/>
              </a:rPr>
              <a:pPr/>
              <a:t>11</a:t>
            </a:fld>
            <a:endParaRPr lang="tr-TR" altLang="tr-TR" sz="1100">
              <a:solidFill>
                <a:srgbClr val="B13F9A"/>
              </a:solidFill>
              <a:latin typeface="Arial" pitchFamily="34" charset="0"/>
            </a:endParaRPr>
          </a:p>
        </p:txBody>
      </p:sp>
      <p:pic>
        <p:nvPicPr>
          <p:cNvPr id="440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145088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81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6269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2800" dirty="0" err="1">
                <a:solidFill>
                  <a:schemeClr val="accent3"/>
                </a:solidFill>
              </a:rPr>
              <a:t>Cardiovascular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  <a:r>
              <a:rPr lang="tr-TR" sz="2800" dirty="0" err="1" smtClean="0">
                <a:solidFill>
                  <a:schemeClr val="accent3"/>
                </a:solidFill>
              </a:rPr>
              <a:t>system</a:t>
            </a:r>
            <a:r>
              <a:rPr lang="tr-TR" sz="2800" dirty="0" smtClean="0">
                <a:solidFill>
                  <a:schemeClr val="accent3"/>
                </a:solidFill>
              </a:rPr>
              <a:t> (%45)</a:t>
            </a:r>
            <a:endParaRPr lang="tr-TR" sz="4000" dirty="0" smtClean="0">
              <a:solidFill>
                <a:schemeClr val="accent3"/>
              </a:solidFill>
            </a:endParaRP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dirty="0" err="1" smtClean="0"/>
              <a:t>Chest</a:t>
            </a:r>
            <a:r>
              <a:rPr lang="tr-TR" altLang="tr-TR" dirty="0" smtClean="0"/>
              <a:t> </a:t>
            </a:r>
            <a:r>
              <a:rPr lang="tr-TR" altLang="tr-TR" dirty="0" err="1"/>
              <a:t>pain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Tachycardia</a:t>
            </a:r>
            <a:r>
              <a:rPr lang="tr-TR" altLang="tr-TR" dirty="0"/>
              <a:t>, </a:t>
            </a:r>
            <a:r>
              <a:rPr lang="tr-TR" altLang="tr-TR" dirty="0" err="1"/>
              <a:t>bradycardia</a:t>
            </a:r>
            <a:r>
              <a:rPr lang="tr-TR" altLang="tr-TR" dirty="0"/>
              <a:t> (</a:t>
            </a:r>
            <a:r>
              <a:rPr lang="tr-TR" altLang="tr-TR" dirty="0" err="1"/>
              <a:t>less</a:t>
            </a:r>
            <a:r>
              <a:rPr lang="tr-TR" altLang="tr-TR" dirty="0"/>
              <a:t> </a:t>
            </a:r>
            <a:r>
              <a:rPr lang="tr-TR" altLang="tr-TR" dirty="0" err="1"/>
              <a:t>common</a:t>
            </a:r>
            <a:r>
              <a:rPr lang="tr-TR" altLang="tr-TR" dirty="0"/>
              <a:t>), </a:t>
            </a:r>
            <a:r>
              <a:rPr lang="tr-TR" altLang="tr-TR" dirty="0" err="1"/>
              <a:t>other</a:t>
            </a:r>
            <a:r>
              <a:rPr lang="tr-TR" altLang="tr-TR" dirty="0"/>
              <a:t> </a:t>
            </a:r>
            <a:r>
              <a:rPr lang="tr-TR" altLang="tr-TR" dirty="0" err="1"/>
              <a:t>arrhythmias</a:t>
            </a:r>
            <a:r>
              <a:rPr lang="tr-TR" altLang="tr-TR" dirty="0"/>
              <a:t>, </a:t>
            </a:r>
            <a:r>
              <a:rPr lang="tr-TR" altLang="tr-TR" dirty="0" err="1"/>
              <a:t>palpitations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Hypotension</a:t>
            </a:r>
            <a:r>
              <a:rPr lang="tr-TR" altLang="tr-TR" dirty="0"/>
              <a:t>, </a:t>
            </a:r>
            <a:r>
              <a:rPr lang="tr-TR" altLang="tr-TR" dirty="0" err="1"/>
              <a:t>feeling</a:t>
            </a:r>
            <a:r>
              <a:rPr lang="tr-TR" altLang="tr-TR" dirty="0"/>
              <a:t> </a:t>
            </a:r>
            <a:r>
              <a:rPr lang="tr-TR" altLang="tr-TR" dirty="0" err="1"/>
              <a:t>faint</a:t>
            </a:r>
            <a:r>
              <a:rPr lang="tr-TR" altLang="tr-TR" dirty="0"/>
              <a:t>, </a:t>
            </a:r>
            <a:r>
              <a:rPr lang="tr-TR" altLang="tr-TR" dirty="0" err="1"/>
              <a:t>urinary</a:t>
            </a:r>
            <a:r>
              <a:rPr lang="tr-TR" altLang="tr-TR" dirty="0"/>
              <a:t> </a:t>
            </a:r>
            <a:r>
              <a:rPr lang="tr-TR" altLang="tr-TR" dirty="0" err="1"/>
              <a:t>or</a:t>
            </a:r>
            <a:r>
              <a:rPr lang="tr-TR" altLang="tr-TR" dirty="0"/>
              <a:t> </a:t>
            </a:r>
            <a:r>
              <a:rPr lang="tr-TR" altLang="tr-TR" dirty="0" err="1"/>
              <a:t>fecal</a:t>
            </a:r>
            <a:r>
              <a:rPr lang="tr-TR" altLang="tr-TR" dirty="0"/>
              <a:t> </a:t>
            </a:r>
            <a:r>
              <a:rPr lang="tr-TR" altLang="tr-TR" dirty="0" err="1"/>
              <a:t>incontinence</a:t>
            </a:r>
            <a:r>
              <a:rPr lang="tr-TR" altLang="tr-TR" dirty="0"/>
              <a:t>, </a:t>
            </a:r>
            <a:r>
              <a:rPr lang="tr-TR" altLang="tr-TR" dirty="0" err="1"/>
              <a:t>shock</a:t>
            </a:r>
            <a:endParaRPr lang="tr-TR" altLang="tr-TR" dirty="0"/>
          </a:p>
          <a:p>
            <a:pPr eaLnBrk="1" hangingPunct="1"/>
            <a:r>
              <a:rPr lang="tr-TR" altLang="tr-TR" dirty="0" err="1"/>
              <a:t>Cardiac</a:t>
            </a:r>
            <a:r>
              <a:rPr lang="tr-TR" altLang="tr-TR" dirty="0"/>
              <a:t> </a:t>
            </a:r>
            <a:r>
              <a:rPr lang="tr-TR" altLang="tr-TR" dirty="0" err="1"/>
              <a:t>arrest</a:t>
            </a:r>
            <a:endParaRPr lang="tr-TR" altLang="tr-TR" dirty="0"/>
          </a:p>
          <a:p>
            <a:endParaRPr lang="tr-TR" altLang="tr-TR" dirty="0" smtClean="0"/>
          </a:p>
        </p:txBody>
      </p:sp>
      <p:sp>
        <p:nvSpPr>
          <p:cNvPr id="450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DB44CB8-D046-4087-B204-FA64E9DE9319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9686D82D-C869-4181-A62C-AC3DBAF7937C}" type="slidenum">
              <a:rPr lang="tr-TR" altLang="tr-TR" sz="1100">
                <a:solidFill>
                  <a:srgbClr val="B13F9A"/>
                </a:solidFill>
                <a:latin typeface="Arial" pitchFamily="34" charset="0"/>
              </a:rPr>
              <a:pPr/>
              <a:t>12</a:t>
            </a:fld>
            <a:endParaRPr lang="tr-TR" altLang="tr-TR" sz="1100">
              <a:solidFill>
                <a:srgbClr val="B13F9A"/>
              </a:solidFill>
              <a:latin typeface="Arial" pitchFamily="34" charset="0"/>
            </a:endParaRPr>
          </a:p>
        </p:txBody>
      </p:sp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76700"/>
            <a:ext cx="3427413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980727"/>
            <a:ext cx="7239000" cy="4829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2800" dirty="0" err="1" smtClean="0">
                <a:solidFill>
                  <a:schemeClr val="accent3"/>
                </a:solidFill>
              </a:rPr>
              <a:t>Gastrointestinal</a:t>
            </a:r>
            <a:r>
              <a:rPr lang="tr-TR" sz="2800" dirty="0" smtClean="0">
                <a:solidFill>
                  <a:schemeClr val="accent3"/>
                </a:solidFill>
              </a:rPr>
              <a:t> (%45)</a:t>
            </a:r>
            <a:endParaRPr lang="tr-TR" sz="4000" dirty="0" smtClean="0">
              <a:solidFill>
                <a:schemeClr val="accent3"/>
              </a:solidFill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tr-TR" altLang="tr-TR" dirty="0" err="1" smtClean="0"/>
              <a:t>Abdominal</a:t>
            </a:r>
            <a:r>
              <a:rPr lang="tr-TR" altLang="tr-TR" dirty="0" smtClean="0"/>
              <a:t> </a:t>
            </a:r>
            <a:r>
              <a:rPr lang="tr-TR" altLang="tr-TR" dirty="0" err="1"/>
              <a:t>pain</a:t>
            </a:r>
            <a:r>
              <a:rPr lang="tr-TR" altLang="tr-TR" dirty="0"/>
              <a:t>, </a:t>
            </a:r>
            <a:endParaRPr lang="tr-TR" altLang="tr-TR" dirty="0" smtClean="0"/>
          </a:p>
          <a:p>
            <a:pPr eaLnBrk="1" hangingPunct="1">
              <a:lnSpc>
                <a:spcPct val="150000"/>
              </a:lnSpc>
            </a:pPr>
            <a:r>
              <a:rPr lang="tr-TR" altLang="tr-TR" dirty="0" err="1" smtClean="0"/>
              <a:t>nausea</a:t>
            </a:r>
            <a:r>
              <a:rPr lang="tr-TR" altLang="tr-TR" dirty="0"/>
              <a:t>, </a:t>
            </a:r>
            <a:endParaRPr lang="tr-TR" altLang="tr-TR" dirty="0" smtClean="0"/>
          </a:p>
          <a:p>
            <a:pPr eaLnBrk="1" hangingPunct="1">
              <a:lnSpc>
                <a:spcPct val="150000"/>
              </a:lnSpc>
            </a:pPr>
            <a:r>
              <a:rPr lang="tr-TR" altLang="tr-TR" dirty="0" err="1" smtClean="0"/>
              <a:t>vomiting</a:t>
            </a:r>
            <a:r>
              <a:rPr lang="tr-TR" altLang="tr-TR" dirty="0" smtClean="0"/>
              <a:t> </a:t>
            </a:r>
            <a:r>
              <a:rPr lang="tr-TR" altLang="tr-TR" dirty="0"/>
              <a:t>(</a:t>
            </a:r>
            <a:r>
              <a:rPr lang="tr-TR" altLang="tr-TR" dirty="0" err="1"/>
              <a:t>stringy</a:t>
            </a:r>
            <a:r>
              <a:rPr lang="tr-TR" altLang="tr-TR" dirty="0"/>
              <a:t> </a:t>
            </a:r>
            <a:r>
              <a:rPr lang="tr-TR" altLang="tr-TR" dirty="0" err="1"/>
              <a:t>mucus</a:t>
            </a:r>
            <a:r>
              <a:rPr lang="tr-TR" altLang="tr-TR" dirty="0" smtClean="0"/>
              <a:t>),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dirty="0" smtClean="0"/>
              <a:t> </a:t>
            </a:r>
            <a:r>
              <a:rPr lang="tr-TR" altLang="tr-TR" dirty="0" err="1"/>
              <a:t>diarrhea</a:t>
            </a:r>
            <a:r>
              <a:rPr lang="tr-TR" altLang="tr-TR" dirty="0" smtClean="0"/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tr-TR" altLang="tr-TR" dirty="0" smtClean="0"/>
              <a:t> </a:t>
            </a:r>
            <a:r>
              <a:rPr lang="tr-TR" altLang="tr-TR" dirty="0" err="1"/>
              <a:t>dysphagia</a:t>
            </a:r>
            <a:endParaRPr lang="tr-TR" altLang="tr-TR" dirty="0"/>
          </a:p>
          <a:p>
            <a:endParaRPr lang="tr-TR" altLang="tr-TR" dirty="0" smtClean="0"/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CFA1337-822A-4784-8FBA-C283988DB418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5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55495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dirty="0" smtClean="0">
                <a:solidFill>
                  <a:schemeClr val="accent3"/>
                </a:solidFill>
              </a:rPr>
              <a:t/>
            </a:r>
            <a:br>
              <a:rPr lang="tr-TR" dirty="0" smtClean="0">
                <a:solidFill>
                  <a:schemeClr val="accent3"/>
                </a:solidFill>
              </a:rPr>
            </a:br>
            <a:r>
              <a:rPr lang="tr-TR" sz="2800" dirty="0">
                <a:solidFill>
                  <a:schemeClr val="accent3"/>
                </a:solidFill>
              </a:rPr>
              <a:t>Central </a:t>
            </a:r>
            <a:r>
              <a:rPr lang="tr-TR" sz="2800" dirty="0" err="1">
                <a:solidFill>
                  <a:schemeClr val="accent3"/>
                </a:solidFill>
              </a:rPr>
              <a:t>nervous</a:t>
            </a:r>
            <a:r>
              <a:rPr lang="tr-TR" sz="2800" dirty="0">
                <a:solidFill>
                  <a:schemeClr val="accent3"/>
                </a:solidFill>
              </a:rPr>
              <a:t> </a:t>
            </a:r>
            <a:r>
              <a:rPr lang="tr-TR" sz="2800" dirty="0" err="1" smtClean="0">
                <a:solidFill>
                  <a:schemeClr val="accent3"/>
                </a:solidFill>
              </a:rPr>
              <a:t>system</a:t>
            </a:r>
            <a:r>
              <a:rPr lang="tr-TR" sz="2800" dirty="0" smtClean="0">
                <a:solidFill>
                  <a:schemeClr val="accent3"/>
                </a:solidFill>
              </a:rPr>
              <a:t> (%15)</a:t>
            </a:r>
            <a:endParaRPr lang="tr-TR" sz="4000" dirty="0" smtClean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7938" algn="just" eaLnBrk="1" hangingPunct="1">
              <a:defRPr/>
            </a:pPr>
            <a:r>
              <a:rPr lang="tr-TR" dirty="0" err="1"/>
              <a:t>Aura</a:t>
            </a:r>
            <a:r>
              <a:rPr lang="tr-TR" dirty="0"/>
              <a:t> of </a:t>
            </a:r>
            <a:r>
              <a:rPr lang="tr-TR" dirty="0" err="1"/>
              <a:t>impending</a:t>
            </a:r>
            <a:r>
              <a:rPr lang="tr-TR" dirty="0"/>
              <a:t> </a:t>
            </a:r>
            <a:r>
              <a:rPr lang="tr-TR" dirty="0" err="1"/>
              <a:t>doom</a:t>
            </a:r>
            <a:r>
              <a:rPr lang="tr-TR" dirty="0"/>
              <a:t>, </a:t>
            </a:r>
            <a:endParaRPr lang="tr-TR" dirty="0" smtClean="0"/>
          </a:p>
          <a:p>
            <a:pPr indent="7938" algn="just" eaLnBrk="1" hangingPunct="1">
              <a:defRPr/>
            </a:pPr>
            <a:r>
              <a:rPr lang="tr-TR" dirty="0" err="1" smtClean="0"/>
              <a:t>uneasiness</a:t>
            </a:r>
            <a:r>
              <a:rPr lang="tr-TR" dirty="0" smtClean="0"/>
              <a:t> </a:t>
            </a:r>
            <a:r>
              <a:rPr lang="tr-TR" dirty="0"/>
              <a:t>(in </a:t>
            </a:r>
            <a:r>
              <a:rPr lang="tr-TR" dirty="0" err="1"/>
              <a:t>infants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children</a:t>
            </a:r>
            <a:r>
              <a:rPr lang="tr-TR" dirty="0"/>
              <a:t>, </a:t>
            </a:r>
            <a:r>
              <a:rPr lang="tr-TR" dirty="0" err="1"/>
              <a:t>sudden</a:t>
            </a:r>
            <a:r>
              <a:rPr lang="tr-TR" dirty="0"/>
              <a:t> </a:t>
            </a:r>
            <a:r>
              <a:rPr lang="tr-TR" dirty="0" err="1"/>
              <a:t>behavioral</a:t>
            </a:r>
            <a:r>
              <a:rPr lang="tr-TR" dirty="0"/>
              <a:t> </a:t>
            </a:r>
            <a:r>
              <a:rPr lang="tr-TR" dirty="0" err="1"/>
              <a:t>change</a:t>
            </a:r>
            <a:r>
              <a:rPr lang="tr-TR" dirty="0"/>
              <a:t>, </a:t>
            </a:r>
            <a:r>
              <a:rPr lang="tr-TR" dirty="0" err="1"/>
              <a:t>eg</a:t>
            </a:r>
            <a:r>
              <a:rPr lang="tr-TR" dirty="0"/>
              <a:t>. </a:t>
            </a:r>
            <a:r>
              <a:rPr lang="tr-TR" dirty="0" err="1"/>
              <a:t>irritability</a:t>
            </a:r>
            <a:r>
              <a:rPr lang="tr-TR" dirty="0"/>
              <a:t>, </a:t>
            </a:r>
            <a:r>
              <a:rPr lang="tr-TR" dirty="0" err="1"/>
              <a:t>cessation</a:t>
            </a:r>
            <a:r>
              <a:rPr lang="tr-TR" dirty="0"/>
              <a:t> of </a:t>
            </a:r>
            <a:r>
              <a:rPr lang="tr-TR" dirty="0" err="1"/>
              <a:t>play</a:t>
            </a:r>
            <a:r>
              <a:rPr lang="tr-TR" dirty="0"/>
              <a:t>, </a:t>
            </a:r>
            <a:r>
              <a:rPr lang="tr-TR" dirty="0" err="1"/>
              <a:t>clinging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parent</a:t>
            </a:r>
            <a:r>
              <a:rPr lang="tr-TR" dirty="0"/>
              <a:t>); </a:t>
            </a:r>
            <a:endParaRPr lang="tr-TR" dirty="0" smtClean="0"/>
          </a:p>
          <a:p>
            <a:pPr indent="7938" algn="just" eaLnBrk="1" hangingPunct="1">
              <a:defRPr/>
            </a:pPr>
            <a:r>
              <a:rPr lang="tr-TR" dirty="0" err="1" smtClean="0"/>
              <a:t>throbbing</a:t>
            </a:r>
            <a:r>
              <a:rPr lang="tr-TR" dirty="0" smtClean="0"/>
              <a:t> </a:t>
            </a:r>
            <a:r>
              <a:rPr lang="tr-TR" dirty="0" err="1"/>
              <a:t>headache</a:t>
            </a:r>
            <a:r>
              <a:rPr lang="tr-TR" dirty="0"/>
              <a:t> (</a:t>
            </a:r>
            <a:r>
              <a:rPr lang="tr-TR" dirty="0" err="1"/>
              <a:t>pre-epinephrine</a:t>
            </a:r>
            <a:r>
              <a:rPr lang="tr-TR" dirty="0"/>
              <a:t>), </a:t>
            </a:r>
            <a:r>
              <a:rPr lang="tr-TR" dirty="0" err="1"/>
              <a:t>altered</a:t>
            </a:r>
            <a:r>
              <a:rPr lang="tr-TR" dirty="0"/>
              <a:t> </a:t>
            </a:r>
            <a:r>
              <a:rPr lang="tr-TR" dirty="0" err="1"/>
              <a:t>mental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, </a:t>
            </a:r>
            <a:r>
              <a:rPr lang="tr-TR" dirty="0" err="1"/>
              <a:t>dizziness</a:t>
            </a:r>
            <a:r>
              <a:rPr lang="tr-TR" dirty="0"/>
              <a:t>, </a:t>
            </a:r>
            <a:r>
              <a:rPr lang="tr-TR" dirty="0" err="1"/>
              <a:t>confusion</a:t>
            </a:r>
            <a:r>
              <a:rPr lang="tr-TR" dirty="0"/>
              <a:t>, </a:t>
            </a:r>
            <a:r>
              <a:rPr lang="tr-TR" dirty="0" err="1"/>
              <a:t>tunnel</a:t>
            </a:r>
            <a:r>
              <a:rPr lang="tr-TR" dirty="0"/>
              <a:t> </a:t>
            </a:r>
            <a:r>
              <a:rPr lang="tr-TR" dirty="0" err="1"/>
              <a:t>vision</a:t>
            </a:r>
            <a:endParaRPr lang="tr-TR" dirty="0"/>
          </a:p>
          <a:p>
            <a:pPr marL="0" indent="0">
              <a:buNone/>
              <a:defRPr/>
            </a:pPr>
            <a:endParaRPr lang="tr-TR" dirty="0"/>
          </a:p>
        </p:txBody>
      </p:sp>
      <p:sp>
        <p:nvSpPr>
          <p:cNvPr id="471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216AD4AF-70E3-48FB-A58F-1CA5FE6E2D73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0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11559" y="476673"/>
            <a:ext cx="7200801" cy="4814466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Anaphylaxis is highly likely when any ONE of the following 3 criteria is fulfilled:</a:t>
            </a:r>
            <a:r>
              <a:rPr lang="en-US" sz="2800" b="1" dirty="0" smtClean="0">
                <a:solidFill>
                  <a:schemeClr val="accent3"/>
                </a:solidFill>
              </a:rPr>
              <a:t> 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/>
              <a:t>1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Acute onset of an illness (minutes to several hours) with involvement of the skin, mucosal tissue, or both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generalized hives, pruritus or flushing, swollen lips-tongue-uvula)  </a:t>
            </a: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AT LEAST ONE OF THE FOLLOWING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Respiratory compromise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dyspnea, wheeze-bronchospasm, reduced PEF in older children and adults, stridor, hypoxemia) 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BP* or associated symptoms of end-organ dysfunction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hypotonia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collapse, syncope, incontinence) 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   </a:t>
            </a:r>
          </a:p>
        </p:txBody>
      </p:sp>
    </p:spTree>
    <p:extLst>
      <p:ext uri="{BB962C8B-B14F-4D97-AF65-F5344CB8AC3E}">
        <p14:creationId xmlns:p14="http://schemas.microsoft.com/office/powerpoint/2010/main" val="247528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260350"/>
            <a:ext cx="7283152" cy="586581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2. TWO OR MORE OF THE FOLLOWING that occur rapidly after exposure to a likely allergen for that patient (minutes to several hours):</a:t>
            </a:r>
            <a:r>
              <a:rPr lang="en-US" sz="2000" b="1" dirty="0" smtClean="0">
                <a:solidFill>
                  <a:schemeClr val="accent3"/>
                </a:solidFill>
              </a:rPr>
              <a:t>  </a:t>
            </a:r>
            <a:endParaRPr lang="tr-TR" sz="2000" b="1" dirty="0" smtClean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US" sz="2000" b="1" dirty="0" smtClean="0">
              <a:solidFill>
                <a:schemeClr val="accent3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A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Involvement of the skin-mucosal tissue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generalized hives, itch-flush, swollen lips-tongue-uvula) 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Respiratory compromise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dyspnea, wheeze-bronchospasm, stridor, reduced PEF in older children and adults, hypoxemia) 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Reduced BP* or associated symptoms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hypotonia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collapse, syncope, incontinence)  </a:t>
            </a:r>
          </a:p>
          <a:p>
            <a:pPr marL="0" indent="0">
              <a:buFont typeface="Arial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Persistent gastrointestinal symptoms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crampy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abdominal pain, vomiting)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 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476250"/>
            <a:ext cx="6995120" cy="5649913"/>
          </a:xfrm>
        </p:spPr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3. Reduced BP* after exposure to a known allergen for that patient (minutes to several hours):</a:t>
            </a:r>
            <a:r>
              <a:rPr lang="en-US" sz="2800" b="1" dirty="0" smtClean="0">
                <a:solidFill>
                  <a:schemeClr val="accent3"/>
                </a:solidFill>
              </a:rPr>
              <a:t>  </a:t>
            </a:r>
          </a:p>
          <a:p>
            <a:pPr marL="0" indent="0">
              <a:buFont typeface="Arial" pitchFamily="34" charset="0"/>
              <a:buNone/>
            </a:pPr>
            <a:endParaRPr lang="en-US" sz="2800" b="1" dirty="0" smtClean="0"/>
          </a:p>
          <a:p>
            <a:pPr marL="0" indent="0">
              <a:buFont typeface="Arial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Infants and children: low systolic BP (age specific)* or greater than 30 percent decrease in systolic BP  </a:t>
            </a: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Adults: systolic BP of less than 90 mm Hg or greater than 30 percent decrease from that person's baseline </a:t>
            </a:r>
          </a:p>
          <a:p>
            <a:pPr marL="0" indent="0">
              <a:buFont typeface="Arial" pitchFamily="34" charset="0"/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720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Natural history of anaphylactic reactions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 </a:t>
            </a:r>
            <a:r>
              <a:rPr lang="en-US" dirty="0" smtClean="0"/>
              <a:t>Onset of reaction after exposure: seconds to several hours. Depends 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patient’s sensitivity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dose of allergen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route of entry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Biphasic reactions </a:t>
            </a:r>
            <a:r>
              <a:rPr lang="en-US" dirty="0" smtClean="0"/>
              <a:t>(1 – 28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5-23% in adults; 6% in kids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Food, venom, medication induced anaphylaxis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Second reaction may be worse</a:t>
            </a:r>
          </a:p>
        </p:txBody>
      </p:sp>
    </p:spTree>
    <p:extLst>
      <p:ext uri="{BB962C8B-B14F-4D97-AF65-F5344CB8AC3E}">
        <p14:creationId xmlns:p14="http://schemas.microsoft.com/office/powerpoint/2010/main" val="193138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7239000" cy="698971"/>
          </a:xfrm>
        </p:spPr>
        <p:txBody>
          <a:bodyPr/>
          <a:lstStyle/>
          <a:p>
            <a:r>
              <a:rPr lang="en-US" b="1" i="1" dirty="0" smtClean="0">
                <a:solidFill>
                  <a:schemeClr val="accent3"/>
                </a:solidFill>
              </a:rPr>
              <a:t>BIPHASIC ANAPHYLAXIS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9" y="1600200"/>
            <a:ext cx="7704980" cy="4525963"/>
          </a:xfrm>
        </p:spPr>
        <p:txBody>
          <a:bodyPr/>
          <a:lstStyle/>
          <a:p>
            <a:r>
              <a:rPr lang="en-US" dirty="0" smtClean="0"/>
              <a:t>Early signs may be deceptively mild, resolves with or without treatment; the biphasic phase then occurs and may lead to fatal outcome</a:t>
            </a:r>
          </a:p>
          <a:p>
            <a:r>
              <a:rPr lang="en-US" dirty="0" smtClean="0"/>
              <a:t>Delayed epinephrine treatment or inadequate dose are risk factors</a:t>
            </a:r>
          </a:p>
          <a:p>
            <a:r>
              <a:rPr lang="en-US" dirty="0" smtClean="0"/>
              <a:t>Severe initial phase may predispose to biphasic</a:t>
            </a:r>
          </a:p>
          <a:p>
            <a:r>
              <a:rPr lang="en-US" dirty="0" smtClean="0"/>
              <a:t>Important to monitor in ER for </a:t>
            </a:r>
            <a:r>
              <a:rPr lang="tr-TR" sz="3600" dirty="0" smtClean="0">
                <a:solidFill>
                  <a:srgbClr val="FF0000"/>
                </a:solidFill>
              </a:rPr>
              <a:t>8-24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hrs</a:t>
            </a:r>
            <a:r>
              <a:rPr lang="en-US" dirty="0" smtClean="0"/>
              <a:t> after an anaphylactic reaction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4003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/>
              <a:t>Definition of </a:t>
            </a:r>
            <a:r>
              <a:rPr lang="tr-TR" dirty="0" err="1"/>
              <a:t>Anaphylaxis</a:t>
            </a:r>
            <a:endParaRPr lang="tr-TR" dirty="0"/>
          </a:p>
        </p:txBody>
      </p:sp>
      <p:sp>
        <p:nvSpPr>
          <p:cNvPr id="163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tr-TR" dirty="0"/>
              <a:t>Anaphylaxis is a serious, life-threatening generalized or systemic hypersensitivity reaction and a serious allergic reaction that is rapid in onset and can be fatal.</a:t>
            </a:r>
            <a:endParaRPr lang="tr-TR" altLang="tr-TR" dirty="0" smtClean="0"/>
          </a:p>
        </p:txBody>
      </p:sp>
      <p:graphicFrame>
        <p:nvGraphicFramePr>
          <p:cNvPr id="5" name="1 Diyagram"/>
          <p:cNvGraphicFramePr/>
          <p:nvPr>
            <p:extLst>
              <p:ext uri="{D42A27DB-BD31-4B8C-83A1-F6EECF244321}">
                <p14:modId xmlns:p14="http://schemas.microsoft.com/office/powerpoint/2010/main" val="2444283257"/>
              </p:ext>
            </p:extLst>
          </p:nvPr>
        </p:nvGraphicFramePr>
        <p:xfrm>
          <a:off x="2561852" y="3284984"/>
          <a:ext cx="65527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81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 common lab tests</a:t>
            </a:r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histamine vs. </a:t>
            </a:r>
            <a:r>
              <a:rPr lang="en-US" sz="2800" dirty="0" err="1" smtClean="0"/>
              <a:t>tryptase</a:t>
            </a:r>
            <a:r>
              <a:rPr lang="en-US" sz="2800" dirty="0" smtClean="0"/>
              <a:t> level</a:t>
            </a:r>
          </a:p>
          <a:p>
            <a:pPr lvl="1" eaLnBrk="1" hangingPunct="1">
              <a:defRPr/>
            </a:pPr>
            <a:r>
              <a:rPr lang="en-US" sz="2400" dirty="0" smtClean="0"/>
              <a:t>transient</a:t>
            </a:r>
          </a:p>
          <a:p>
            <a:pPr lvl="1" eaLnBrk="1" hangingPunct="1">
              <a:defRPr/>
            </a:pPr>
            <a:r>
              <a:rPr lang="en-US" sz="2400" dirty="0" err="1" smtClean="0"/>
              <a:t>Tryptase</a:t>
            </a:r>
            <a:r>
              <a:rPr lang="en-US" sz="2400" dirty="0" smtClean="0"/>
              <a:t> NOT elevated in food-induced anaphylaxis</a:t>
            </a:r>
          </a:p>
          <a:p>
            <a:pPr eaLnBrk="1" hangingPunct="1">
              <a:defRPr/>
            </a:pPr>
            <a:r>
              <a:rPr lang="en-US" sz="2800" dirty="0" smtClean="0"/>
              <a:t>RAST: </a:t>
            </a:r>
            <a:r>
              <a:rPr lang="en-US" sz="2800" dirty="0" smtClean="0">
                <a:effectLst/>
              </a:rPr>
              <a:t>measures specific </a:t>
            </a:r>
            <a:r>
              <a:rPr lang="en-US" sz="2800" dirty="0" err="1" smtClean="0">
                <a:effectLst/>
              </a:rPr>
              <a:t>IgE</a:t>
            </a:r>
            <a:r>
              <a:rPr lang="en-US" sz="2800" dirty="0" smtClean="0">
                <a:effectLst/>
              </a:rPr>
              <a:t>, 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less sensitive than skin prick</a:t>
            </a:r>
          </a:p>
          <a:p>
            <a:pPr lvl="1" eaLnBrk="1" hangingPunct="1">
              <a:defRPr/>
            </a:pPr>
            <a:r>
              <a:rPr lang="en-US" sz="2400" dirty="0" smtClean="0">
                <a:effectLst/>
              </a:rPr>
              <a:t>Useful in </a:t>
            </a:r>
            <a:r>
              <a:rPr lang="en-US" sz="2400" dirty="0" err="1" smtClean="0">
                <a:effectLst/>
              </a:rPr>
              <a:t>pt.s</a:t>
            </a:r>
            <a:r>
              <a:rPr lang="en-US" sz="2400" dirty="0" smtClean="0">
                <a:effectLst/>
              </a:rPr>
              <a:t> who can’t d/c antihistamines or w/skin condition</a:t>
            </a: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0648"/>
            <a:ext cx="20304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42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76079" y="476672"/>
            <a:ext cx="7239000" cy="5543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lab</a:t>
            </a:r>
            <a:r>
              <a:rPr lang="tr-TR" dirty="0"/>
              <a:t> </a:t>
            </a:r>
            <a:r>
              <a:rPr lang="tr-TR" dirty="0" err="1"/>
              <a:t>tests</a:t>
            </a:r>
            <a:endParaRPr lang="tr-TR" dirty="0" smtClean="0"/>
          </a:p>
        </p:txBody>
      </p:sp>
      <p:sp>
        <p:nvSpPr>
          <p:cNvPr id="256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tr-TR" altLang="tr-TR" sz="2800" dirty="0" smtClean="0">
              <a:solidFill>
                <a:srgbClr val="772754"/>
              </a:solidFill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6" y="1196752"/>
            <a:ext cx="3899753" cy="26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 descr="http://theacm.com.au/wp-content/uploads/2014/03/Mail-Attachment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2" y="4221088"/>
            <a:ext cx="556784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211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 fontScale="90000"/>
          </a:bodyPr>
          <a:lstStyle/>
          <a:p>
            <a:pPr eaLnBrk="1" hangingPunct="1">
              <a:defRPr/>
            </a:pPr>
            <a:r>
              <a:rPr lang="tr-TR" dirty="0" err="1"/>
              <a:t>Differential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/>
            </a:r>
            <a:br>
              <a:rPr lang="tr-TR" dirty="0"/>
            </a:br>
            <a:r>
              <a:rPr lang="en-US" dirty="0" smtClean="0"/>
              <a:t>Vasovagal vs. Anaphylaxis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dirty="0" smtClean="0"/>
              <a:t> Vasovagal</a:t>
            </a:r>
          </a:p>
          <a:p>
            <a:pPr lvl="1" eaLnBrk="1" hangingPunct="1">
              <a:defRPr/>
            </a:pPr>
            <a:r>
              <a:rPr lang="en-US" sz="2400" dirty="0" smtClean="0"/>
              <a:t>pallor</a:t>
            </a:r>
          </a:p>
          <a:p>
            <a:pPr lvl="1" eaLnBrk="1" hangingPunct="1">
              <a:defRPr/>
            </a:pPr>
            <a:r>
              <a:rPr lang="en-US" sz="2400" dirty="0" smtClean="0"/>
              <a:t>diaphoresis</a:t>
            </a:r>
          </a:p>
          <a:p>
            <a:pPr lvl="1" eaLnBrk="1" hangingPunct="1">
              <a:defRPr/>
            </a:pPr>
            <a:r>
              <a:rPr lang="en-US" sz="2400" dirty="0" err="1" smtClean="0"/>
              <a:t>bradycardia</a:t>
            </a:r>
            <a:r>
              <a:rPr lang="en-US" sz="2400" dirty="0" smtClean="0"/>
              <a:t> or NSR</a:t>
            </a:r>
          </a:p>
          <a:p>
            <a:pPr eaLnBrk="1" hangingPunct="1">
              <a:defRPr/>
            </a:pPr>
            <a:r>
              <a:rPr lang="en-US" dirty="0" smtClean="0"/>
              <a:t> Anaphylaxis</a:t>
            </a:r>
          </a:p>
          <a:p>
            <a:pPr lvl="1" eaLnBrk="1" hangingPunct="1">
              <a:defRPr/>
            </a:pPr>
            <a:r>
              <a:rPr lang="en-US" sz="2400" dirty="0" smtClean="0"/>
              <a:t>tachycardia</a:t>
            </a:r>
          </a:p>
          <a:p>
            <a:pPr lvl="1" eaLnBrk="1" hangingPunct="1">
              <a:defRPr/>
            </a:pPr>
            <a:r>
              <a:rPr lang="en-US" sz="2400" dirty="0" smtClean="0"/>
              <a:t>flushing</a:t>
            </a:r>
          </a:p>
          <a:p>
            <a:pPr lvl="1" eaLnBrk="1" hangingPunct="1">
              <a:defRPr/>
            </a:pPr>
            <a:r>
              <a:rPr lang="en-US" sz="2400" dirty="0" err="1" smtClean="0"/>
              <a:t>urticaria</a:t>
            </a:r>
            <a:r>
              <a:rPr lang="en-US" sz="2400" dirty="0" smtClean="0"/>
              <a:t>/</a:t>
            </a:r>
            <a:r>
              <a:rPr lang="en-US" sz="2400" dirty="0" err="1" smtClean="0"/>
              <a:t>pruritis</a:t>
            </a:r>
            <a:r>
              <a:rPr lang="en-US" sz="2400" dirty="0" smtClean="0"/>
              <a:t>/ bronchospasm</a:t>
            </a:r>
          </a:p>
        </p:txBody>
      </p:sp>
    </p:spTree>
    <p:extLst>
      <p:ext uri="{BB962C8B-B14F-4D97-AF65-F5344CB8AC3E}">
        <p14:creationId xmlns:p14="http://schemas.microsoft.com/office/powerpoint/2010/main" val="496558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239000" cy="626963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/>
                </a:solidFill>
              </a:rPr>
              <a:t>GENERAL MANAGEMENT OF ANAPHYLAXIS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 smtClean="0"/>
              <a:t>Airway</a:t>
            </a:r>
          </a:p>
          <a:p>
            <a:r>
              <a:rPr lang="en-US" sz="3200" b="1" dirty="0" smtClean="0"/>
              <a:t>Breathing</a:t>
            </a:r>
          </a:p>
          <a:p>
            <a:r>
              <a:rPr lang="en-US" sz="3200" b="1" dirty="0" smtClean="0"/>
              <a:t>Circulation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But use epinephrine promptly</a:t>
            </a:r>
          </a:p>
        </p:txBody>
      </p:sp>
    </p:spTree>
    <p:extLst>
      <p:ext uri="{BB962C8B-B14F-4D97-AF65-F5344CB8AC3E}">
        <p14:creationId xmlns:p14="http://schemas.microsoft.com/office/powerpoint/2010/main" val="6972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7239000" cy="698971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/>
                </a:solidFill>
              </a:rPr>
              <a:t>Management of anaphylaxis: Initial</a:t>
            </a:r>
            <a:r>
              <a:rPr lang="en-US" sz="2800" dirty="0" smtClean="0">
                <a:solidFill>
                  <a:schemeClr val="accent3"/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7705551" cy="51847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Epinephrine 0.01mg/kg (max 0.5mg) IM X3, every 5-20min as needed. In severe cases epinephrine IV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H1 antagonists </a:t>
            </a:r>
            <a:r>
              <a:rPr lang="en-US" dirty="0" err="1" smtClean="0"/>
              <a:t>eg</a:t>
            </a:r>
            <a:r>
              <a:rPr lang="en-US" dirty="0" smtClean="0"/>
              <a:t> Diphenhydramine 25-100mg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H2 antagonists </a:t>
            </a:r>
            <a:r>
              <a:rPr lang="en-US" dirty="0" err="1" smtClean="0"/>
              <a:t>eg</a:t>
            </a:r>
            <a:r>
              <a:rPr lang="en-US" dirty="0" smtClean="0"/>
              <a:t> cimetidine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IV fluids to maintain venous access and circulation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Oxygen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Corticosteroids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3190230" cy="237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2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/>
                </a:solidFill>
              </a:rPr>
              <a:t>Management of anaphylaxis: Bronchospasm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184650"/>
          </a:xfrm>
        </p:spPr>
        <p:txBody>
          <a:bodyPr/>
          <a:lstStyle/>
          <a:p>
            <a:r>
              <a:rPr lang="en-US" sz="2800" dirty="0" smtClean="0"/>
              <a:t>Inhaled bronchodilators </a:t>
            </a:r>
            <a:r>
              <a:rPr lang="en-US" sz="2800" dirty="0" err="1" smtClean="0"/>
              <a:t>eg</a:t>
            </a:r>
            <a:r>
              <a:rPr lang="en-US" sz="2800" dirty="0" smtClean="0"/>
              <a:t> salbutamol. IV if unresponsive to inhaled</a:t>
            </a:r>
          </a:p>
          <a:p>
            <a:r>
              <a:rPr lang="en-US" sz="2800" dirty="0" smtClean="0"/>
              <a:t>Oxygen</a:t>
            </a:r>
          </a:p>
          <a:p>
            <a:r>
              <a:rPr lang="en-US" sz="2800" dirty="0" smtClean="0"/>
              <a:t>Intubation and ventilation if needed</a:t>
            </a:r>
          </a:p>
        </p:txBody>
      </p:sp>
    </p:spTree>
    <p:extLst>
      <p:ext uri="{BB962C8B-B14F-4D97-AF65-F5344CB8AC3E}">
        <p14:creationId xmlns:p14="http://schemas.microsoft.com/office/powerpoint/2010/main" val="400906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>
                <a:solidFill>
                  <a:schemeClr val="accent3"/>
                </a:solidFill>
              </a:rPr>
              <a:t>Management of anaphylaxis: Hypotension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362200"/>
            <a:ext cx="8642350" cy="3763963"/>
          </a:xfrm>
        </p:spPr>
        <p:txBody>
          <a:bodyPr/>
          <a:lstStyle/>
          <a:p>
            <a:r>
              <a:rPr lang="en-US" sz="2800" dirty="0" err="1" smtClean="0"/>
              <a:t>Trendelenberg</a:t>
            </a:r>
            <a:r>
              <a:rPr lang="en-US" sz="2800" dirty="0" smtClean="0"/>
              <a:t> position</a:t>
            </a:r>
          </a:p>
          <a:p>
            <a:r>
              <a:rPr lang="en-US" sz="2800" dirty="0" smtClean="0"/>
              <a:t>Volume expansion with crystalloid</a:t>
            </a:r>
          </a:p>
          <a:p>
            <a:r>
              <a:rPr lang="en-US" sz="2800" dirty="0" smtClean="0"/>
              <a:t>Vasopressors </a:t>
            </a:r>
            <a:r>
              <a:rPr lang="en-US" sz="2800" dirty="0" err="1" smtClean="0"/>
              <a:t>eg</a:t>
            </a:r>
            <a:r>
              <a:rPr lang="en-US" sz="2800" dirty="0" smtClean="0"/>
              <a:t> dopamine, norepinephrine, </a:t>
            </a:r>
            <a:r>
              <a:rPr lang="en-US" sz="2800" dirty="0" err="1" smtClean="0"/>
              <a:t>metaraminol</a:t>
            </a:r>
            <a:r>
              <a:rPr lang="en-US" sz="2800" dirty="0" smtClean="0"/>
              <a:t>, vasopressin</a:t>
            </a:r>
          </a:p>
          <a:p>
            <a:r>
              <a:rPr lang="en-US" sz="2800" dirty="0" smtClean="0"/>
              <a:t>Glucagon </a:t>
            </a:r>
            <a:r>
              <a:rPr lang="en-US" sz="2800" dirty="0" err="1" smtClean="0"/>
              <a:t>esp</a:t>
            </a:r>
            <a:r>
              <a:rPr lang="en-US" sz="2800" dirty="0" smtClean="0"/>
              <a:t> if on beta-blocker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54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2996952"/>
            <a:ext cx="7444680" cy="1143000"/>
          </a:xfrm>
        </p:spPr>
        <p:txBody>
          <a:bodyPr/>
          <a:lstStyle/>
          <a:p>
            <a:r>
              <a:rPr lang="tr-TR" dirty="0" err="1"/>
              <a:t>Treatment</a:t>
            </a:r>
            <a:endParaRPr lang="tr-TR" dirty="0"/>
          </a:p>
        </p:txBody>
      </p:sp>
      <p:pic>
        <p:nvPicPr>
          <p:cNvPr id="4" name="Picture 10" descr="1939-4551-4-2-13-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6031"/>
            <a:ext cx="4896544" cy="652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0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467544" y="1001837"/>
            <a:ext cx="7239000" cy="33893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</a:rPr>
              <a:t>Treatment</a:t>
            </a:r>
            <a:endParaRPr lang="en-US" sz="3600" b="1" i="1" dirty="0" smtClean="0">
              <a:solidFill>
                <a:schemeClr val="accent3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7239000" cy="4846638"/>
          </a:xfrm>
        </p:spPr>
        <p:txBody>
          <a:bodyPr/>
          <a:lstStyle/>
          <a:p>
            <a:pPr eaLnBrk="1" hangingPunct="1"/>
            <a:r>
              <a:rPr lang="sl-SI" sz="2000" b="1" dirty="0" smtClean="0"/>
              <a:t>Removal of the causing agent</a:t>
            </a:r>
          </a:p>
          <a:p>
            <a:pPr eaLnBrk="1" hangingPunct="1"/>
            <a:r>
              <a:rPr lang="sl-SI" sz="2000" b="1" dirty="0" smtClean="0"/>
              <a:t>Epinephrine</a:t>
            </a:r>
          </a:p>
          <a:p>
            <a:pPr lvl="1" eaLnBrk="1" hangingPunct="1"/>
            <a:r>
              <a:rPr lang="sl-SI" sz="2000" b="1" dirty="0" smtClean="0"/>
              <a:t>0.3 – 0.5 mg (0.01mg/kg) i.m. (vastus lateralis), repeat 5 – 15 minutes</a:t>
            </a:r>
          </a:p>
          <a:p>
            <a:pPr lvl="1" eaLnBrk="1" hangingPunct="1"/>
            <a:r>
              <a:rPr lang="sl-SI" sz="2000" b="1" dirty="0" smtClean="0"/>
              <a:t>i.v. – titrate the dose</a:t>
            </a:r>
          </a:p>
          <a:p>
            <a:pPr eaLnBrk="1" hangingPunct="1"/>
            <a:r>
              <a:rPr lang="sl-SI" sz="2000" b="1" dirty="0" smtClean="0"/>
              <a:t>Oxygen</a:t>
            </a:r>
          </a:p>
          <a:p>
            <a:pPr eaLnBrk="1" hangingPunct="1"/>
            <a:r>
              <a:rPr lang="sl-SI" sz="2000" b="1" dirty="0" smtClean="0"/>
              <a:t>Intubate, if stridor or arrest</a:t>
            </a:r>
          </a:p>
          <a:p>
            <a:pPr eaLnBrk="1" hangingPunct="1"/>
            <a:r>
              <a:rPr lang="sl-SI" sz="2000" b="1" dirty="0" smtClean="0"/>
              <a:t>Trendelenburg position</a:t>
            </a:r>
          </a:p>
          <a:p>
            <a:pPr eaLnBrk="1" hangingPunct="1"/>
            <a:r>
              <a:rPr lang="sl-SI" sz="2000" b="1" dirty="0" smtClean="0"/>
              <a:t>i. v. Fluids (cristalloids vs. colloids?)</a:t>
            </a:r>
          </a:p>
          <a:p>
            <a:pPr eaLnBrk="1" hangingPunct="1"/>
            <a:endParaRPr lang="sl-SI" sz="2000" b="1" dirty="0" smtClean="0"/>
          </a:p>
          <a:p>
            <a:pPr lvl="1" eaLnBrk="1" hangingPunct="1"/>
            <a:r>
              <a:rPr lang="sl-SI" sz="2000" b="1" dirty="0" smtClean="0"/>
              <a:t>Steroides, antihistamines, inhaled beta agonists, glucagon of secondary (and questionable) importance</a:t>
            </a:r>
          </a:p>
        </p:txBody>
      </p:sp>
    </p:spTree>
    <p:extLst>
      <p:ext uri="{BB962C8B-B14F-4D97-AF65-F5344CB8AC3E}">
        <p14:creationId xmlns:p14="http://schemas.microsoft.com/office/powerpoint/2010/main" val="35996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Prevention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 An Auto-injector is  prescribed according to the child’s weight to deliver a single dose of adrenaline and reverse the symptoms of anaphylaxis.  </a:t>
            </a:r>
            <a:endParaRPr lang="tr-TR" sz="2400" dirty="0" smtClean="0"/>
          </a:p>
          <a:p>
            <a:r>
              <a:rPr lang="en-US" sz="2400" dirty="0"/>
              <a:t>Accessible at all times during the school day – NOT in a locked room or cupboard.</a:t>
            </a:r>
          </a:p>
          <a:p>
            <a:r>
              <a:rPr lang="en-US" sz="2400" dirty="0"/>
              <a:t>Contains completed care plan with medication in date.</a:t>
            </a:r>
          </a:p>
          <a:p>
            <a:r>
              <a:rPr lang="en-US" sz="2400" dirty="0" smtClean="0"/>
              <a:t>Avoid </a:t>
            </a:r>
            <a:r>
              <a:rPr lang="en-US" sz="2400" dirty="0"/>
              <a:t>extremes of temperature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38" y="443711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r>
              <a:rPr lang="en-US"/>
              <a:t>Historical Background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buFont typeface="Wingdings" pitchFamily="2" charset="2"/>
              <a:buChar char="§"/>
            </a:pPr>
            <a:r>
              <a:rPr lang="en-US" dirty="0" err="1">
                <a:latin typeface="Bookman Old Style" pitchFamily="18" charset="0"/>
              </a:rPr>
              <a:t>ana</a:t>
            </a:r>
            <a:r>
              <a:rPr lang="en-US" dirty="0"/>
              <a:t>- </a:t>
            </a:r>
            <a:r>
              <a:rPr lang="en-US" i="1" dirty="0"/>
              <a:t>backward</a:t>
            </a:r>
            <a:r>
              <a:rPr lang="en-US" dirty="0"/>
              <a:t>    </a:t>
            </a:r>
            <a:r>
              <a:rPr lang="en-US" dirty="0" err="1">
                <a:latin typeface="Bookman Old Style" pitchFamily="18" charset="0"/>
              </a:rPr>
              <a:t>phylaxis</a:t>
            </a:r>
            <a:r>
              <a:rPr lang="en-US" dirty="0"/>
              <a:t>- </a:t>
            </a:r>
            <a:r>
              <a:rPr lang="en-US" i="1" dirty="0"/>
              <a:t>protection</a:t>
            </a:r>
          </a:p>
          <a:p>
            <a:pPr>
              <a:buFont typeface="Wingdings" pitchFamily="2" charset="2"/>
              <a:buChar char="§"/>
            </a:pPr>
            <a:r>
              <a:rPr lang="en-US" i="1" dirty="0" err="1"/>
              <a:t>Portier</a:t>
            </a:r>
            <a:r>
              <a:rPr lang="en-US" i="1" dirty="0"/>
              <a:t> and Richet: </a:t>
            </a:r>
            <a:r>
              <a:rPr lang="en-US" dirty="0"/>
              <a:t>reactions in dogs exposed to sea </a:t>
            </a:r>
            <a:r>
              <a:rPr lang="en-US" dirty="0" err="1"/>
              <a:t>anenome</a:t>
            </a:r>
            <a:r>
              <a:rPr lang="en-US" dirty="0"/>
              <a:t> toxin</a:t>
            </a:r>
          </a:p>
          <a:p>
            <a:pPr>
              <a:buFont typeface="Wingdings" pitchFamily="2" charset="2"/>
              <a:buChar char="§"/>
            </a:pPr>
            <a:r>
              <a:rPr lang="en-US" i="1" dirty="0"/>
              <a:t>First documented case: </a:t>
            </a:r>
            <a:r>
              <a:rPr lang="en-US" dirty="0"/>
              <a:t>Egyptian </a:t>
            </a:r>
            <a:r>
              <a:rPr lang="en-US" dirty="0" err="1"/>
              <a:t>pharoah</a:t>
            </a:r>
            <a:r>
              <a:rPr lang="en-US" dirty="0"/>
              <a:t> 2640 B.C. dies after wasp sting</a:t>
            </a:r>
          </a:p>
        </p:txBody>
      </p:sp>
    </p:spTree>
    <p:extLst>
      <p:ext uri="{BB962C8B-B14F-4D97-AF65-F5344CB8AC3E}">
        <p14:creationId xmlns:p14="http://schemas.microsoft.com/office/powerpoint/2010/main" val="1252638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Prevention</a:t>
            </a:r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05064"/>
            <a:ext cx="5249111" cy="260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83568" y="2132856"/>
            <a:ext cx="6156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Clearly </a:t>
            </a:r>
            <a:r>
              <a:rPr lang="en-US" dirty="0" err="1"/>
              <a:t>labelled</a:t>
            </a:r>
            <a:r>
              <a:rPr lang="en-US" dirty="0"/>
              <a:t> with child’s name and passport photo for clear identification.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9363"/>
            <a:ext cx="2490192" cy="187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3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476672"/>
            <a:ext cx="4392613" cy="5905500"/>
          </a:xfrm>
          <a:noFill/>
        </p:spPr>
      </p:pic>
    </p:spTree>
    <p:extLst>
      <p:ext uri="{BB962C8B-B14F-4D97-AF65-F5344CB8AC3E}">
        <p14:creationId xmlns:p14="http://schemas.microsoft.com/office/powerpoint/2010/main" val="427327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7"/>
          <p:cNvSpPr txBox="1">
            <a:spLocks noChangeArrowheads="1"/>
          </p:cNvSpPr>
          <p:nvPr/>
        </p:nvSpPr>
        <p:spPr bwMode="auto">
          <a:xfrm>
            <a:off x="2051050" y="841375"/>
            <a:ext cx="5855543" cy="45878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GB" sz="1600" b="1" u="sng">
                <a:solidFill>
                  <a:srgbClr val="FFFFFF"/>
                </a:solidFill>
                <a:latin typeface="Arial" charset="0"/>
              </a:rPr>
              <a:t>Minor reaction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87763"/>
            <a:ext cx="585554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266825"/>
            <a:ext cx="5855543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5125"/>
            <a:ext cx="5881561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051050" y="4076700"/>
            <a:ext cx="5855543" cy="1728788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Keep calm, stay with pupil and call for help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Give prescribed medication e.g. </a:t>
            </a:r>
            <a:r>
              <a:rPr lang="en-GB" sz="1400" dirty="0" err="1">
                <a:solidFill>
                  <a:schemeClr val="bg2"/>
                </a:solidFill>
                <a:latin typeface="+mn-lt"/>
              </a:rPr>
              <a:t>Piriton</a:t>
            </a:r>
            <a:endParaRPr lang="en-GB" sz="1400" dirty="0">
              <a:solidFill>
                <a:schemeClr val="bg2"/>
              </a:solidFill>
              <a:latin typeface="+mn-lt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if asthmatic give 4-6 puffs of reliever (blue) inhaler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Record medication administered and the time it is given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Locate pupil’s prescribed auto-injector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schemeClr val="bg2"/>
                </a:solidFill>
                <a:latin typeface="+mn-lt"/>
              </a:rPr>
              <a:t>Contact parent or carer </a:t>
            </a:r>
          </a:p>
          <a:p>
            <a:pPr>
              <a:spcAft>
                <a:spcPts val="1000"/>
              </a:spcAft>
              <a:defRPr/>
            </a:pPr>
            <a:endParaRPr lang="en-GB" sz="1400" dirty="0"/>
          </a:p>
          <a:p>
            <a:pPr>
              <a:defRPr/>
            </a:pPr>
            <a:endParaRPr lang="en-US" dirty="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323850" y="2359025"/>
            <a:ext cx="1143000" cy="1295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tr-TR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193675" y="382588"/>
            <a:ext cx="1835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/>
              <a:t>Name:_________</a:t>
            </a:r>
            <a:endParaRPr lang="en-GB" sz="1800" dirty="0"/>
          </a:p>
          <a:p>
            <a:r>
              <a:rPr lang="en-US" sz="1800" dirty="0"/>
              <a:t> </a:t>
            </a:r>
            <a:endParaRPr lang="en-GB" sz="1800" dirty="0"/>
          </a:p>
          <a:p>
            <a:r>
              <a:rPr lang="en-US" sz="1800" dirty="0"/>
              <a:t>Date of Birth:______</a:t>
            </a:r>
            <a:endParaRPr lang="en-GB" sz="1800" dirty="0"/>
          </a:p>
        </p:txBody>
      </p:sp>
      <p:sp>
        <p:nvSpPr>
          <p:cNvPr id="25609" name="Rectangle 13"/>
          <p:cNvSpPr>
            <a:spLocks noChangeArrowheads="1"/>
          </p:cNvSpPr>
          <p:nvPr/>
        </p:nvSpPr>
        <p:spPr bwMode="auto">
          <a:xfrm>
            <a:off x="193675" y="4037013"/>
            <a:ext cx="1835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800" dirty="0"/>
              <a:t>Known severe allergies</a:t>
            </a:r>
          </a:p>
          <a:p>
            <a:r>
              <a:rPr lang="en-US" sz="1800" dirty="0"/>
              <a:t> ___________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311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687388"/>
            <a:ext cx="702310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400175"/>
            <a:ext cx="702310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881189"/>
            <a:ext cx="7007225" cy="291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8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15913"/>
            <a:ext cx="446464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987675" y="809625"/>
            <a:ext cx="4464645" cy="52832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lvl="1" indent="0" eaLnBrk="1" hangingPunct="1">
              <a:defRPr/>
            </a:pPr>
            <a:endParaRPr lang="en-GB" sz="2000" dirty="0" smtClean="0">
              <a:latin typeface="Calibri" pitchFamily="34" charset="0"/>
            </a:endParaRPr>
          </a:p>
          <a:p>
            <a:pPr marL="457200" lvl="1" indent="0" eaLnBrk="1" hangingPunct="1">
              <a:defRPr/>
            </a:pPr>
            <a:r>
              <a:rPr lang="en-GB" sz="2000" dirty="0" smtClean="0">
                <a:latin typeface="Calibri" pitchFamily="34" charset="0"/>
              </a:rPr>
              <a:t>Give prescribed Auto-injector &amp; record time__________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If unconscious but breathing place in recovery position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Call paramedic ambulance 999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Contact parent / carer (contact numbers given over)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If no improvement within 5 minutes give         Auto</a:t>
            </a:r>
            <a:r>
              <a:rPr lang="en-GB" sz="2000" dirty="0" smtClean="0"/>
              <a:t>-</a:t>
            </a:r>
            <a:r>
              <a:rPr lang="en-GB" sz="2000" dirty="0" smtClean="0">
                <a:latin typeface="Calibri" pitchFamily="34" charset="0"/>
              </a:rPr>
              <a:t>injector &amp; record time_________________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If no signs of life commence CPR (cardiopulmonary resuscitation) and continue until professional help arrives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GB" sz="2000" dirty="0" smtClean="0">
                <a:latin typeface="Calibri" pitchFamily="34" charset="0"/>
              </a:rPr>
              <a:t>Used Auto-injector accompanies child to hospital</a:t>
            </a:r>
          </a:p>
          <a:p>
            <a:pPr algn="ctr" eaLnBrk="1" hangingPunct="1">
              <a:spcBef>
                <a:spcPts val="1200"/>
              </a:spcBef>
              <a:spcAft>
                <a:spcPts val="300"/>
              </a:spcAft>
              <a:defRPr/>
            </a:pPr>
            <a:r>
              <a:rPr lang="en-US" sz="2000" dirty="0" smtClean="0">
                <a:latin typeface="Arial" charset="0"/>
              </a:rPr>
              <a:t> IF IN DOUBT GIVE  AUTO-INJECTOR </a:t>
            </a:r>
            <a:endParaRPr lang="en-US" sz="2000" dirty="0" smtClean="0"/>
          </a:p>
        </p:txBody>
      </p:sp>
      <p:pic>
        <p:nvPicPr>
          <p:cNvPr id="27652" name="Picture 8" descr="Fig 1 (EpiPen) Orange and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93663"/>
            <a:ext cx="1800225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Fig 2 (EpiPen) Orange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1370013"/>
            <a:ext cx="18129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0" descr="Fig 3 (EpiPen) Orange and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3100388"/>
            <a:ext cx="18129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3"/>
          <p:cNvSpPr txBox="1">
            <a:spLocks noChangeArrowheads="1"/>
          </p:cNvSpPr>
          <p:nvPr/>
        </p:nvSpPr>
        <p:spPr bwMode="auto">
          <a:xfrm>
            <a:off x="100013" y="5365750"/>
            <a:ext cx="2851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dirty="0"/>
              <a:t>Remove Auto-injector and massage the injection site for 10 seconds.  Used Auto-injector accompanies child to hospital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13" y="908050"/>
            <a:ext cx="2851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/>
              <a:t>Form fist around Auto-injector and pull off </a:t>
            </a:r>
            <a:r>
              <a:rPr lang="en-GB" sz="1200" b="1" dirty="0"/>
              <a:t>BLUE</a:t>
            </a:r>
            <a:r>
              <a:rPr lang="en-GB" sz="1200" dirty="0"/>
              <a:t> cap (JEXT </a:t>
            </a:r>
            <a:r>
              <a:rPr lang="en-GB" sz="1200" b="1" dirty="0"/>
              <a:t>YELLOW</a:t>
            </a:r>
            <a:r>
              <a:rPr lang="en-GB" sz="1200" dirty="0"/>
              <a:t> cap</a:t>
            </a:r>
            <a:r>
              <a:rPr lang="en-GB" sz="12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75" y="2278063"/>
            <a:ext cx="2851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/>
              <a:t>Hold Auto-injector 10cm away from outer thigh. </a:t>
            </a:r>
            <a:r>
              <a:rPr lang="en-GB" sz="1200" b="1" dirty="0"/>
              <a:t>ORANGE</a:t>
            </a:r>
            <a:r>
              <a:rPr lang="en-GB" sz="1200" dirty="0"/>
              <a:t> (JEXT </a:t>
            </a:r>
            <a:r>
              <a:rPr lang="en-GB" sz="1200" b="1" dirty="0"/>
              <a:t>BLACK</a:t>
            </a:r>
            <a:r>
              <a:rPr lang="en-GB" sz="1200" dirty="0"/>
              <a:t>) tip should point towards outer thigh through clothing if necessary.</a:t>
            </a:r>
          </a:p>
        </p:txBody>
      </p:sp>
      <p:sp>
        <p:nvSpPr>
          <p:cNvPr id="27658" name="TextBox 17"/>
          <p:cNvSpPr txBox="1">
            <a:spLocks noChangeArrowheads="1"/>
          </p:cNvSpPr>
          <p:nvPr/>
        </p:nvSpPr>
        <p:spPr bwMode="auto">
          <a:xfrm>
            <a:off x="66675" y="3878263"/>
            <a:ext cx="2851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200" dirty="0"/>
              <a:t>Jab firmly into outer thigh so that </a:t>
            </a:r>
            <a:r>
              <a:rPr lang="en-GB" sz="1200" dirty="0" err="1"/>
              <a:t>autoinjector</a:t>
            </a:r>
            <a:r>
              <a:rPr lang="en-GB" sz="1200" dirty="0"/>
              <a:t> is at right angle to outer thigh until a click is heard and hold in place for 10 seconds.</a:t>
            </a:r>
          </a:p>
        </p:txBody>
      </p:sp>
      <p:pic>
        <p:nvPicPr>
          <p:cNvPr id="27659" name="Picture 9" descr="Fig 2 (EpiPen) Orange and 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157162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47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enepin kullanma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1196752"/>
            <a:ext cx="7239000" cy="4826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9248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eaLnBrk="1" hangingPunct="1">
              <a:defRPr/>
            </a:pPr>
            <a:r>
              <a:rPr lang="en-US" smtClean="0"/>
              <a:t>Summary:</a:t>
            </a:r>
          </a:p>
        </p:txBody>
      </p:sp>
      <p:sp>
        <p:nvSpPr>
          <p:cNvPr id="583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762546"/>
            <a:ext cx="7239000" cy="4846638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Various mechanisms and presentations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May resemble common illnesses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Early recognition and treatment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dirty="0" smtClean="0"/>
              <a:t>Prevention is critical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77315"/>
            <a:ext cx="3491880" cy="349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29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Anaphylaxis Epidemiology</a:t>
            </a:r>
          </a:p>
        </p:txBody>
      </p:sp>
      <p:sp>
        <p:nvSpPr>
          <p:cNvPr id="1331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 84,000 cases/year in US</a:t>
            </a:r>
          </a:p>
          <a:p>
            <a:pPr lvl="1" eaLnBrk="1" hangingPunct="1">
              <a:defRPr/>
            </a:pPr>
            <a:r>
              <a:rPr lang="en-US" sz="2400" dirty="0" smtClean="0"/>
              <a:t>1% fatal</a:t>
            </a:r>
          </a:p>
          <a:p>
            <a:pPr lvl="1" eaLnBrk="1" hangingPunct="1">
              <a:defRPr/>
            </a:pPr>
            <a:r>
              <a:rPr lang="en-US" sz="2400" dirty="0" smtClean="0"/>
              <a:t>Kids &gt; adults</a:t>
            </a:r>
          </a:p>
          <a:p>
            <a:pPr eaLnBrk="1" hangingPunct="1">
              <a:defRPr/>
            </a:pPr>
            <a:r>
              <a:rPr lang="en-US" sz="2800" dirty="0" smtClean="0"/>
              <a:t>Food Allergy </a:t>
            </a:r>
          </a:p>
          <a:p>
            <a:pPr lvl="1" eaLnBrk="1" hangingPunct="1">
              <a:defRPr/>
            </a:pPr>
            <a:r>
              <a:rPr lang="en-US" sz="2400" dirty="0" smtClean="0"/>
              <a:t>under 4 y/o: 6-8%</a:t>
            </a:r>
          </a:p>
          <a:p>
            <a:pPr lvl="1" eaLnBrk="1" hangingPunct="1">
              <a:defRPr/>
            </a:pPr>
            <a:r>
              <a:rPr lang="en-US" sz="2400" dirty="0" smtClean="0"/>
              <a:t>After 10 y/o: 2%</a:t>
            </a:r>
          </a:p>
          <a:p>
            <a:pPr lvl="1" eaLnBrk="1" hangingPunct="1">
              <a:defRPr/>
            </a:pPr>
            <a:r>
              <a:rPr lang="en-US" sz="2400" dirty="0" smtClean="0"/>
              <a:t>29,000 cases food induced anaphylaxis/year</a:t>
            </a:r>
          </a:p>
          <a:p>
            <a:pPr lvl="2" eaLnBrk="1" hangingPunct="1">
              <a:defRPr/>
            </a:pPr>
            <a:r>
              <a:rPr lang="en-US" sz="2000" dirty="0" smtClean="0"/>
              <a:t> 2000 hospitalizations</a:t>
            </a:r>
          </a:p>
          <a:p>
            <a:pPr lvl="2" eaLnBrk="1" hangingPunct="1">
              <a:defRPr/>
            </a:pPr>
            <a:r>
              <a:rPr lang="en-US" sz="2000" dirty="0" smtClean="0"/>
              <a:t> 150 deaths; high association with asthma, peanut/tree nut allergy</a:t>
            </a:r>
          </a:p>
          <a:p>
            <a:pPr lvl="1" eaLnBrk="1" hangingPunct="1">
              <a:defRPr/>
            </a:pPr>
            <a:r>
              <a:rPr lang="en-US" sz="2400" dirty="0" smtClean="0"/>
              <a:t>Peanuts are # 1 and increasing in Western nations</a:t>
            </a:r>
          </a:p>
        </p:txBody>
      </p:sp>
    </p:spTree>
    <p:extLst>
      <p:ext uri="{BB962C8B-B14F-4D97-AF65-F5344CB8AC3E}">
        <p14:creationId xmlns:p14="http://schemas.microsoft.com/office/powerpoint/2010/main" val="44316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 descr="wao-blk-log-fede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1759632" cy="82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1939-4551-4-2-13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854075"/>
            <a:ext cx="4383088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正方形/長方形 2"/>
          <p:cNvSpPr>
            <a:spLocks noChangeArrowheads="1"/>
          </p:cNvSpPr>
          <p:nvPr/>
        </p:nvSpPr>
        <p:spPr bwMode="auto">
          <a:xfrm>
            <a:off x="755577" y="228600"/>
            <a:ext cx="807092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Anaphylaxis mechanisms and triggers</a:t>
            </a:r>
          </a:p>
        </p:txBody>
      </p:sp>
    </p:spTree>
    <p:extLst>
      <p:ext uri="{BB962C8B-B14F-4D97-AF65-F5344CB8AC3E}">
        <p14:creationId xmlns:p14="http://schemas.microsoft.com/office/powerpoint/2010/main" val="416390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3"/>
                </a:solidFill>
              </a:rPr>
              <a:t>IMMUNOLOGICAL MECHANISMS OF ANAPHYLAXIS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.</a:t>
            </a:r>
          </a:p>
        </p:txBody>
      </p:sp>
      <p:graphicFrame>
        <p:nvGraphicFramePr>
          <p:cNvPr id="1851415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501035"/>
              </p:ext>
            </p:extLst>
          </p:nvPr>
        </p:nvGraphicFramePr>
        <p:xfrm>
          <a:off x="179512" y="1844824"/>
          <a:ext cx="7776864" cy="4285534"/>
        </p:xfrm>
        <a:graphic>
          <a:graphicData uri="http://schemas.openxmlformats.org/drawingml/2006/table">
            <a:tbl>
              <a:tblPr/>
              <a:tblGrid>
                <a:gridCol w="2376265"/>
                <a:gridCol w="5400599"/>
              </a:tblGrid>
              <a:tr h="1258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-mediated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Foods, some drugs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penicillin, insulin, insect venom, latex,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biologicals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allergy serum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1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Direct mast cell degranulation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Radiocontrast material, tubocurarine, dextran, opiates eg codeine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Complement activation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Incompatible drug transfusion        ( type II hypersensitivity), tissue plasminogen activator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792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3200" dirty="0">
                <a:solidFill>
                  <a:schemeClr val="accent3"/>
                </a:solidFill>
                <a:latin typeface="Comic Sans MS" pitchFamily="66" charset="0"/>
              </a:rPr>
              <a:t>IMMUNOLOGICAL MECHANISMS </a:t>
            </a:r>
            <a:endParaRPr lang="tr-TR" sz="2400" dirty="0" smtClean="0">
              <a:solidFill>
                <a:schemeClr val="accent3"/>
              </a:solidFill>
              <a:latin typeface="Comic Sans MS" pitchFamily="66" charset="0"/>
            </a:endParaRPr>
          </a:p>
        </p:txBody>
      </p:sp>
      <p:sp>
        <p:nvSpPr>
          <p:cNvPr id="3072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A3E11C74-B9BD-4286-8EAC-EDF8CA0ACAA6}" type="datetime1">
              <a:rPr lang="tr-TR" altLang="tr-TR" sz="1000" smtClean="0">
                <a:solidFill>
                  <a:srgbClr val="B13F9A"/>
                </a:solidFill>
                <a:latin typeface="Arial" pitchFamily="34" charset="0"/>
                <a:cs typeface="Arial" pitchFamily="34" charset="0"/>
              </a:rPr>
              <a:pPr/>
              <a:t>18.04.2019</a:t>
            </a:fld>
            <a:endParaRPr lang="tr-TR" altLang="tr-TR" sz="1000" smtClean="0">
              <a:solidFill>
                <a:srgbClr val="B13F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19" y="1052736"/>
            <a:ext cx="7704857" cy="5487641"/>
          </a:xfrm>
          <a:noFill/>
        </p:spPr>
      </p:pic>
    </p:spTree>
    <p:extLst>
      <p:ext uri="{BB962C8B-B14F-4D97-AF65-F5344CB8AC3E}">
        <p14:creationId xmlns:p14="http://schemas.microsoft.com/office/powerpoint/2010/main" val="10650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dirty="0"/>
              <a:t>MECHANISMS</a:t>
            </a:r>
          </a:p>
        </p:txBody>
      </p:sp>
      <p:pic>
        <p:nvPicPr>
          <p:cNvPr id="49154" name="Picture 2" descr="http://t1.gstatic.com/images?q=tbn:ANd9GcQQzLLGhoubRiHQ9KxPWOD-VzXgbSRdnokIQPMCyrzqYHWMZn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45138"/>
            <a:ext cx="1274763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http://t1.gstatic.com/images?q=tbn:ANd9GcTb_1Y0tyZ736HyA8c41Sgl1D5zRvRgeo704ENU4IYFCRI6ZK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2779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 descr="http://t3.gstatic.com/images?q=tbn:ANd9GcRjwrrx3V62N66zzCL3gUWRAVPaCfK7yh7nn2ZFAVMw2b66POmhD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400675"/>
            <a:ext cx="12001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 descr="http://t1.gstatic.com/images?q=tbn:ANd9GcS3SwWNvf5oDyaMyBf6VvwoTF5IVKcdfec-DsXp7zbXmnXxORhKb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373688"/>
            <a:ext cx="15113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 descr="http://t0.gstatic.com/images?q=tbn:ANd9GcRGqdTi7sweJmdNsRP16AU6Gz-uYX0fnPaUy9LLNPRdyzwHG5K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589588"/>
            <a:ext cx="590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Aşağı Ok Belirtme Çizgisi"/>
          <p:cNvSpPr/>
          <p:nvPr/>
        </p:nvSpPr>
        <p:spPr>
          <a:xfrm>
            <a:off x="3132138" y="1484784"/>
            <a:ext cx="2160587" cy="122396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smtClean="0">
                <a:solidFill>
                  <a:prstClr val="white"/>
                </a:solidFill>
              </a:rPr>
              <a:t> </a:t>
            </a:r>
            <a:r>
              <a:rPr lang="tr-TR" dirty="0" err="1" smtClean="0">
                <a:solidFill>
                  <a:prstClr val="white"/>
                </a:solidFill>
              </a:rPr>
              <a:t>Trigger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2" name="21 Aşağı Ok Belirtme Çizgisi"/>
          <p:cNvSpPr/>
          <p:nvPr/>
        </p:nvSpPr>
        <p:spPr>
          <a:xfrm>
            <a:off x="3132138" y="2780928"/>
            <a:ext cx="2160587" cy="122555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err="1">
                <a:solidFill>
                  <a:prstClr val="white"/>
                </a:solidFill>
              </a:rPr>
              <a:t>mast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>
                <a:solidFill>
                  <a:prstClr val="white"/>
                </a:solidFill>
              </a:rPr>
              <a:t>cells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>
                <a:solidFill>
                  <a:prstClr val="white"/>
                </a:solidFill>
              </a:rPr>
              <a:t>and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>
                <a:solidFill>
                  <a:prstClr val="white"/>
                </a:solidFill>
              </a:rPr>
              <a:t>basophils</a:t>
            </a:r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23" name="22 Aşağı Ok Belirtme Çizgisi"/>
          <p:cNvSpPr/>
          <p:nvPr/>
        </p:nvSpPr>
        <p:spPr>
          <a:xfrm>
            <a:off x="1691680" y="4006478"/>
            <a:ext cx="5328592" cy="1510085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r-TR" dirty="0" err="1">
                <a:solidFill>
                  <a:prstClr val="white"/>
                </a:solidFill>
              </a:rPr>
              <a:t>histamine</a:t>
            </a:r>
            <a:endParaRPr lang="tr-TR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tr-TR" dirty="0" err="1">
                <a:solidFill>
                  <a:prstClr val="white"/>
                </a:solidFill>
              </a:rPr>
              <a:t>prostaglandins</a:t>
            </a:r>
            <a:endParaRPr lang="tr-TR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tr-TR" dirty="0" err="1">
                <a:solidFill>
                  <a:prstClr val="white"/>
                </a:solidFill>
              </a:rPr>
              <a:t>platelet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>
                <a:solidFill>
                  <a:prstClr val="white"/>
                </a:solidFill>
              </a:rPr>
              <a:t>activating</a:t>
            </a:r>
            <a:r>
              <a:rPr lang="tr-TR" dirty="0">
                <a:solidFill>
                  <a:prstClr val="white"/>
                </a:solidFill>
              </a:rPr>
              <a:t> </a:t>
            </a:r>
            <a:r>
              <a:rPr lang="tr-TR" dirty="0" err="1">
                <a:solidFill>
                  <a:prstClr val="white"/>
                </a:solidFill>
              </a:rPr>
              <a:t>factor</a:t>
            </a:r>
            <a:endParaRPr lang="tr-TR" dirty="0">
              <a:solidFill>
                <a:prstClr val="white"/>
              </a:solidFill>
            </a:endParaRPr>
          </a:p>
          <a:p>
            <a:pPr algn="ctr" eaLnBrk="1" hangingPunct="1">
              <a:defRPr/>
            </a:pPr>
            <a:r>
              <a:rPr lang="tr-TR" dirty="0" err="1">
                <a:solidFill>
                  <a:prstClr val="white"/>
                </a:solidFill>
              </a:rPr>
              <a:t>tryptase</a:t>
            </a:r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928688"/>
            <a:ext cx="45608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fg31_00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36988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3993</TotalTime>
  <Words>1527</Words>
  <Application>Microsoft Office PowerPoint</Application>
  <PresentationFormat>Ekran Gösterisi (4:3)</PresentationFormat>
  <Paragraphs>251</Paragraphs>
  <Slides>36</Slides>
  <Notes>13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6" baseType="lpstr">
      <vt:lpstr>ＭＳ Ｐゴシック</vt:lpstr>
      <vt:lpstr>Arial</vt:lpstr>
      <vt:lpstr>Bookman Old Style</vt:lpstr>
      <vt:lpstr>Calibri</vt:lpstr>
      <vt:lpstr>Comic Sans MS</vt:lpstr>
      <vt:lpstr>Times New Roman</vt:lpstr>
      <vt:lpstr>Trebuchet MS</vt:lpstr>
      <vt:lpstr>Wingdings</vt:lpstr>
      <vt:lpstr>Wingdings 2</vt:lpstr>
      <vt:lpstr>Zengin</vt:lpstr>
      <vt:lpstr>Anaphylaxis</vt:lpstr>
      <vt:lpstr>Definition of Anaphylaxis</vt:lpstr>
      <vt:lpstr>Historical Background</vt:lpstr>
      <vt:lpstr>Anaphylaxis Epidemiology</vt:lpstr>
      <vt:lpstr>PowerPoint Sunusu</vt:lpstr>
      <vt:lpstr>IMMUNOLOGICAL MECHANISMS OF ANAPHYLAXIS</vt:lpstr>
      <vt:lpstr>IMMUNOLOGICAL MECHANISMS </vt:lpstr>
      <vt:lpstr>MECHANISMS</vt:lpstr>
      <vt:lpstr>PowerPoint Sunusu</vt:lpstr>
      <vt:lpstr>Skin, subcutaneous tissue, and mucosa (%80-90)                                            </vt:lpstr>
      <vt:lpstr>  Respiratory (%70)</vt:lpstr>
      <vt:lpstr> Cardiovascular system (%45)</vt:lpstr>
      <vt:lpstr> Gastrointestinal (%45)</vt:lpstr>
      <vt:lpstr> Central nervous system (%15)</vt:lpstr>
      <vt:lpstr>PowerPoint Sunusu</vt:lpstr>
      <vt:lpstr>PowerPoint Sunusu</vt:lpstr>
      <vt:lpstr>PowerPoint Sunusu</vt:lpstr>
      <vt:lpstr>Natural history of anaphylactic reactions</vt:lpstr>
      <vt:lpstr>BIPHASIC ANAPHYLAXIS</vt:lpstr>
      <vt:lpstr>Less common lab tests</vt:lpstr>
      <vt:lpstr>lab tests</vt:lpstr>
      <vt:lpstr>Differential Diagnosis Vasovagal vs. Anaphylaxis</vt:lpstr>
      <vt:lpstr>GENERAL MANAGEMENT OF ANAPHYLAXIS</vt:lpstr>
      <vt:lpstr>Management of anaphylaxis: Initial </vt:lpstr>
      <vt:lpstr>Management of anaphylaxis: Bronchospasm</vt:lpstr>
      <vt:lpstr>Management of anaphylaxis: Hypotension</vt:lpstr>
      <vt:lpstr>Treatment</vt:lpstr>
      <vt:lpstr>Treatment</vt:lpstr>
      <vt:lpstr>Prevention</vt:lpstr>
      <vt:lpstr>Prevention</vt:lpstr>
      <vt:lpstr>PowerPoint Sunusu</vt:lpstr>
      <vt:lpstr>PowerPoint Sunusu</vt:lpstr>
      <vt:lpstr>PowerPoint Sunusu</vt:lpstr>
      <vt:lpstr>PowerPoint Sunusu</vt:lpstr>
      <vt:lpstr>PowerPoint Sunusu</vt:lpstr>
      <vt:lpstr>Summary:</vt:lpstr>
    </vt:vector>
  </TitlesOfParts>
  <Company>~ By M.Baran ™ ~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ALLERJİK RİNİT TANI VE TEDAVİ</dc:title>
  <dc:creator>YANKI</dc:creator>
  <cp:lastModifiedBy>Tekin NACAROĞLU</cp:lastModifiedBy>
  <cp:revision>360</cp:revision>
  <dcterms:created xsi:type="dcterms:W3CDTF">2013-02-02T11:25:56Z</dcterms:created>
  <dcterms:modified xsi:type="dcterms:W3CDTF">2019-04-18T06:28:09Z</dcterms:modified>
</cp:coreProperties>
</file>