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2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3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4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6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7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8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9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20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1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2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3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4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6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04" r:id="rId3"/>
    <p:sldMasterId id="2147483714" r:id="rId4"/>
    <p:sldMasterId id="2147483738" r:id="rId5"/>
    <p:sldMasterId id="2147483748" r:id="rId6"/>
    <p:sldMasterId id="2147484534" r:id="rId7"/>
    <p:sldMasterId id="2147484544" r:id="rId8"/>
    <p:sldMasterId id="2147484554" r:id="rId9"/>
    <p:sldMasterId id="2147484564" r:id="rId10"/>
    <p:sldMasterId id="2147484574" r:id="rId11"/>
    <p:sldMasterId id="2147484584" r:id="rId12"/>
    <p:sldMasterId id="2147484594" r:id="rId13"/>
    <p:sldMasterId id="2147484604" r:id="rId14"/>
    <p:sldMasterId id="2147484614" r:id="rId15"/>
    <p:sldMasterId id="2147484624" r:id="rId16"/>
    <p:sldMasterId id="2147484634" r:id="rId17"/>
    <p:sldMasterId id="2147484644" r:id="rId18"/>
    <p:sldMasterId id="2147484654" r:id="rId19"/>
    <p:sldMasterId id="2147484664" r:id="rId20"/>
    <p:sldMasterId id="2147484674" r:id="rId21"/>
    <p:sldMasterId id="2147484684" r:id="rId22"/>
    <p:sldMasterId id="2147484694" r:id="rId23"/>
    <p:sldMasterId id="2147484704" r:id="rId24"/>
    <p:sldMasterId id="2147484715" r:id="rId25"/>
    <p:sldMasterId id="2147484741" r:id="rId26"/>
    <p:sldMasterId id="2147484755" r:id="rId27"/>
  </p:sldMasterIdLst>
  <p:notesMasterIdLst>
    <p:notesMasterId r:id="rId101"/>
  </p:notesMasterIdLst>
  <p:handoutMasterIdLst>
    <p:handoutMasterId r:id="rId102"/>
  </p:handoutMasterIdLst>
  <p:sldIdLst>
    <p:sldId id="573" r:id="rId28"/>
    <p:sldId id="557" r:id="rId29"/>
    <p:sldId id="567" r:id="rId30"/>
    <p:sldId id="457" r:id="rId31"/>
    <p:sldId id="456" r:id="rId32"/>
    <p:sldId id="570" r:id="rId33"/>
    <p:sldId id="580" r:id="rId34"/>
    <p:sldId id="571" r:id="rId35"/>
    <p:sldId id="572" r:id="rId36"/>
    <p:sldId id="558" r:id="rId37"/>
    <p:sldId id="559" r:id="rId38"/>
    <p:sldId id="560" r:id="rId39"/>
    <p:sldId id="561" r:id="rId40"/>
    <p:sldId id="562" r:id="rId41"/>
    <p:sldId id="563" r:id="rId42"/>
    <p:sldId id="524" r:id="rId43"/>
    <p:sldId id="459" r:id="rId44"/>
    <p:sldId id="461" r:id="rId45"/>
    <p:sldId id="440" r:id="rId46"/>
    <p:sldId id="441" r:id="rId47"/>
    <p:sldId id="442" r:id="rId48"/>
    <p:sldId id="447" r:id="rId49"/>
    <p:sldId id="564" r:id="rId50"/>
    <p:sldId id="520" r:id="rId51"/>
    <p:sldId id="525" r:id="rId52"/>
    <p:sldId id="526" r:id="rId53"/>
    <p:sldId id="475" r:id="rId54"/>
    <p:sldId id="477" r:id="rId55"/>
    <p:sldId id="522" r:id="rId56"/>
    <p:sldId id="480" r:id="rId57"/>
    <p:sldId id="481" r:id="rId58"/>
    <p:sldId id="482" r:id="rId59"/>
    <p:sldId id="483" r:id="rId60"/>
    <p:sldId id="484" r:id="rId61"/>
    <p:sldId id="540" r:id="rId62"/>
    <p:sldId id="523" r:id="rId63"/>
    <p:sldId id="528" r:id="rId64"/>
    <p:sldId id="529" r:id="rId65"/>
    <p:sldId id="530" r:id="rId66"/>
    <p:sldId id="531" r:id="rId67"/>
    <p:sldId id="578" r:id="rId68"/>
    <p:sldId id="579" r:id="rId69"/>
    <p:sldId id="532" r:id="rId70"/>
    <p:sldId id="533" r:id="rId71"/>
    <p:sldId id="534" r:id="rId72"/>
    <p:sldId id="535" r:id="rId73"/>
    <p:sldId id="536" r:id="rId74"/>
    <p:sldId id="537" r:id="rId75"/>
    <p:sldId id="538" r:id="rId76"/>
    <p:sldId id="539" r:id="rId77"/>
    <p:sldId id="565" r:id="rId78"/>
    <p:sldId id="505" r:id="rId79"/>
    <p:sldId id="541" r:id="rId80"/>
    <p:sldId id="542" r:id="rId81"/>
    <p:sldId id="576" r:id="rId82"/>
    <p:sldId id="577" r:id="rId83"/>
    <p:sldId id="543" r:id="rId84"/>
    <p:sldId id="544" r:id="rId85"/>
    <p:sldId id="545" r:id="rId86"/>
    <p:sldId id="546" r:id="rId87"/>
    <p:sldId id="547" r:id="rId88"/>
    <p:sldId id="548" r:id="rId89"/>
    <p:sldId id="549" r:id="rId90"/>
    <p:sldId id="550" r:id="rId91"/>
    <p:sldId id="551" r:id="rId92"/>
    <p:sldId id="552" r:id="rId93"/>
    <p:sldId id="553" r:id="rId94"/>
    <p:sldId id="554" r:id="rId95"/>
    <p:sldId id="555" r:id="rId96"/>
    <p:sldId id="556" r:id="rId97"/>
    <p:sldId id="581" r:id="rId98"/>
    <p:sldId id="583" r:id="rId99"/>
    <p:sldId id="518" r:id="rId10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CCCC"/>
    <a:srgbClr val="996633"/>
    <a:srgbClr val="FF9966"/>
    <a:srgbClr val="00FFFF"/>
    <a:srgbClr val="FF0066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4" autoAdjust="0"/>
    <p:restoredTop sz="94689" autoAdjust="0"/>
  </p:normalViewPr>
  <p:slideViewPr>
    <p:cSldViewPr>
      <p:cViewPr varScale="1">
        <p:scale>
          <a:sx n="110" d="100"/>
          <a:sy n="110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84" Type="http://schemas.openxmlformats.org/officeDocument/2006/relationships/slide" Target="slides/slide57.xml"/><Relationship Id="rId89" Type="http://schemas.openxmlformats.org/officeDocument/2006/relationships/slide" Target="slides/slide6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74" Type="http://schemas.openxmlformats.org/officeDocument/2006/relationships/slide" Target="slides/slide47.xml"/><Relationship Id="rId79" Type="http://schemas.openxmlformats.org/officeDocument/2006/relationships/slide" Target="slides/slide52.xml"/><Relationship Id="rId10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3.xml"/><Relationship Id="rId95" Type="http://schemas.openxmlformats.org/officeDocument/2006/relationships/slide" Target="slides/slide6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80" Type="http://schemas.openxmlformats.org/officeDocument/2006/relationships/slide" Target="slides/slide53.xml"/><Relationship Id="rId85" Type="http://schemas.openxmlformats.org/officeDocument/2006/relationships/slide" Target="slides/slide5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59" Type="http://schemas.openxmlformats.org/officeDocument/2006/relationships/slide" Target="slides/slide32.xml"/><Relationship Id="rId103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83" Type="http://schemas.openxmlformats.org/officeDocument/2006/relationships/slide" Target="slides/slide56.xml"/><Relationship Id="rId88" Type="http://schemas.openxmlformats.org/officeDocument/2006/relationships/slide" Target="slides/slide61.xml"/><Relationship Id="rId91" Type="http://schemas.openxmlformats.org/officeDocument/2006/relationships/slide" Target="slides/slide64.xml"/><Relationship Id="rId96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10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slide" Target="slides/slide51.xml"/><Relationship Id="rId81" Type="http://schemas.openxmlformats.org/officeDocument/2006/relationships/slide" Target="slides/slide54.xml"/><Relationship Id="rId86" Type="http://schemas.openxmlformats.org/officeDocument/2006/relationships/slide" Target="slides/slide59.xml"/><Relationship Id="rId94" Type="http://schemas.openxmlformats.org/officeDocument/2006/relationships/slide" Target="slides/slide67.xml"/><Relationship Id="rId99" Type="http://schemas.openxmlformats.org/officeDocument/2006/relationships/slide" Target="slides/slide72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2.xml"/><Relationship Id="rId34" Type="http://schemas.openxmlformats.org/officeDocument/2006/relationships/slide" Target="slides/slide7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76" Type="http://schemas.openxmlformats.org/officeDocument/2006/relationships/slide" Target="slides/slide49.xml"/><Relationship Id="rId97" Type="http://schemas.openxmlformats.org/officeDocument/2006/relationships/slide" Target="slides/slide70.xml"/><Relationship Id="rId10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92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66" Type="http://schemas.openxmlformats.org/officeDocument/2006/relationships/slide" Target="slides/slide39.xml"/><Relationship Id="rId87" Type="http://schemas.openxmlformats.org/officeDocument/2006/relationships/slide" Target="slides/slide60.xml"/><Relationship Id="rId61" Type="http://schemas.openxmlformats.org/officeDocument/2006/relationships/slide" Target="slides/slide34.xml"/><Relationship Id="rId82" Type="http://schemas.openxmlformats.org/officeDocument/2006/relationships/slide" Target="slides/slide5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56" Type="http://schemas.openxmlformats.org/officeDocument/2006/relationships/slide" Target="slides/slide29.xml"/><Relationship Id="rId77" Type="http://schemas.openxmlformats.org/officeDocument/2006/relationships/slide" Target="slides/slide50.xml"/><Relationship Id="rId100" Type="http://schemas.openxmlformats.org/officeDocument/2006/relationships/slide" Target="slides/slide73.xml"/><Relationship Id="rId10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93" Type="http://schemas.openxmlformats.org/officeDocument/2006/relationships/slide" Target="slides/slide66.xml"/><Relationship Id="rId98" Type="http://schemas.openxmlformats.org/officeDocument/2006/relationships/slide" Target="slides/slide7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9.xml"/><Relationship Id="rId67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1DC190A4-E627-4E5E-9795-CAE761894EA2}" type="datetimeFigureOut">
              <a:rPr lang="tr-TR" altLang="tr-TR"/>
              <a:pPr>
                <a:defRPr/>
              </a:pPr>
              <a:t>18.04.2019</a:t>
            </a:fld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fld id="{08F9F1B8-ECDC-4CCA-84A7-37EDC636AE8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97974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D0E7A816-1C2C-49AF-8B4F-93D719B84A69}" type="datetimeFigureOut">
              <a:rPr lang="tr-TR" altLang="tr-TR"/>
              <a:pPr>
                <a:defRPr/>
              </a:pPr>
              <a:t>18.04.2019</a:t>
            </a:fld>
            <a:endParaRPr lang="tr-TR" alt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 smtClean="0"/>
              <a:t>Ana metin stillerini düzenlemek için tıklayın</a:t>
            </a:r>
          </a:p>
          <a:p>
            <a:pPr lvl="1"/>
            <a:r>
              <a:rPr lang="tr-TR" altLang="tr-TR" noProof="0" smtClean="0"/>
              <a:t>İkinci düzey</a:t>
            </a:r>
          </a:p>
          <a:p>
            <a:pPr lvl="2"/>
            <a:r>
              <a:rPr lang="tr-TR" altLang="tr-TR" noProof="0" smtClean="0"/>
              <a:t>Üçüncü düzey</a:t>
            </a:r>
          </a:p>
          <a:p>
            <a:pPr lvl="3"/>
            <a:r>
              <a:rPr lang="tr-TR" altLang="tr-TR" noProof="0" smtClean="0"/>
              <a:t>Dördüncü düzey</a:t>
            </a:r>
          </a:p>
          <a:p>
            <a:pPr lvl="4"/>
            <a:r>
              <a:rPr lang="tr-TR" altLang="tr-TR" noProof="0" smtClean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fld id="{26A138D7-C2E8-4A52-80E6-EA9B271E0E0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764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2000" kern="0" dirty="0" smtClean="0">
                <a:solidFill>
                  <a:srgbClr val="000000"/>
                </a:solidFill>
                <a:latin typeface="Comic Sans MS" pitchFamily="66" charset="0"/>
              </a:rPr>
              <a:t>Türkiye; Çocuk %5-10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38D7-C2E8-4A52-80E6-EA9B271E0E06}" type="slidenum">
              <a:rPr lang="tr-TR" altLang="tr-TR" smtClean="0"/>
              <a:pPr/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7673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Referral pathways for smoking – find info to put in handout.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Side effects – STEROID CARD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SHINE – handout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Demonstrate competence before they leave with their new inhaler.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5421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This is the result of chronic inflammation – the airway appears like a chronic wound – think of it like a leg ulcer – hypertrophied, hyper-sensitive, mucousy</a:t>
            </a: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16FF215-6E03-4406-B4C9-F201FE5E95D4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78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fld id="{E0766D6F-6473-8D4E-90E1-24CC08FCD472}" type="slidenum">
              <a:rPr lang="en-US" sz="1200" b="0">
                <a:solidFill>
                  <a:prstClr val="black"/>
                </a:solidFill>
              </a:rPr>
              <a:pPr/>
              <a:t>24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338638"/>
            <a:ext cx="5076825" cy="410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9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1EE97-E3CE-4354-AB5E-9C6C98CF5D8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</p:spPr>
        <p:txBody>
          <a:bodyPr/>
          <a:lstStyle/>
          <a:p>
            <a:pPr eaLnBrk="1" hangingPunct="1"/>
            <a:endParaRPr lang="en-ZA" smtClean="0"/>
          </a:p>
        </p:txBody>
      </p:sp>
    </p:spTree>
    <p:extLst>
      <p:ext uri="{BB962C8B-B14F-4D97-AF65-F5344CB8AC3E}">
        <p14:creationId xmlns:p14="http://schemas.microsoft.com/office/powerpoint/2010/main" val="116910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F-survival_skills_eng.ppt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292F8-0FB0-4CD0-8799-038102DD4C86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5938"/>
            <a:ext cx="5029200" cy="4098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7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C4C286A-2AEF-4D34-9A38-29FFD0D76FBC}" type="slidenum">
              <a:rPr lang="en-US" altLang="en-US" sz="1200">
                <a:solidFill>
                  <a:srgbClr val="000000"/>
                </a:solidFill>
                <a:ea typeface="ヒラギノ角ゴ ProN W3"/>
                <a:cs typeface="ヒラギノ角ゴ ProN W3"/>
                <a:sym typeface="Arial" pitchFamily="34" charset="0"/>
              </a:rPr>
              <a:pPr/>
              <a:t>52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5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650EAD25-7C83-4EC7-B4A9-9074B0C8F5B0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0" hangingPunct="0">
                <a:defRPr/>
              </a:pPr>
              <a:t>55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4213"/>
            <a:ext cx="4573588" cy="3430587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5" tIns="46437" rIns="92875" bIns="46437"/>
          <a:lstStyle/>
          <a:p>
            <a:endParaRPr lang="en-ZA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71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1EE97-E3CE-4354-AB5E-9C6C98CF5D8C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</p:spPr>
        <p:txBody>
          <a:bodyPr/>
          <a:lstStyle/>
          <a:p>
            <a:pPr eaLnBrk="1" hangingPunct="1"/>
            <a:endParaRPr lang="en-ZA" smtClean="0"/>
          </a:p>
        </p:txBody>
      </p:sp>
    </p:spTree>
    <p:extLst>
      <p:ext uri="{BB962C8B-B14F-4D97-AF65-F5344CB8AC3E}">
        <p14:creationId xmlns:p14="http://schemas.microsoft.com/office/powerpoint/2010/main" val="230552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Referral pathways for smoking – find info to put in handout.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Side effects – STEROID CARD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SHINE – handout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Demonstrate competence before they leave with their new inhaler.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0378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7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8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7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8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7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8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7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7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8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7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8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7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7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8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8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7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8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7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8.png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7.png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A807E-D108-470F-986C-AE318D9EBD7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19995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8D6AD-8A88-47E5-A23C-D7785CF0F9A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7704413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5113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54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33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698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5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8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7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7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C7976-C0EB-459B-AA3D-A33C2F08069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45573373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3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3527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49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6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237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4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3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9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8A628-B9A7-4497-A98D-BA966A200B1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7167479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38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730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9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5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6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3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8354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31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Başlık, Graf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Grafik Yer Tutucusu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EC82F-1679-4022-8262-DAA124A9055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2571673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2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387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7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4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9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9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454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9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75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1CAB-2526-46D1-BFDB-C7ACF0487F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76830829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697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6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8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6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8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4486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51636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19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69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DF2D20-6A65-4C05-B444-D8DD0DC5CC6A}" type="datetimeFigureOut">
              <a:rPr lang="en-AU" altLang="tr-TR"/>
              <a:pPr>
                <a:defRPr/>
              </a:pPr>
              <a:t>18/04/2019</a:t>
            </a:fld>
            <a:endParaRPr lang="en-AU" alt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AU" alt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6D11562-DAA1-4910-906C-B64821A8AD4A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14516718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335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4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6715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39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65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04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5678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2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5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8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3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5344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96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6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407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8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2016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901700" y="5183188"/>
            <a:ext cx="7075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altLang="tr-TR" sz="1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4132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0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5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5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9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74491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87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38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7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C0142BB-E952-4D71-91A0-20033DA0FF46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A73CDD79-A8BD-49EB-BD24-7DE1A73BA8CC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6248888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0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1221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36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7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859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1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970463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360738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467100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3BB9F21-CCF2-4309-B462-712E31879C34}" type="datetimeFigureOut">
              <a:rPr lang="en-AU"/>
              <a:pPr>
                <a:defRPr/>
              </a:pPr>
              <a:t>18/04/2019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30819C3D-18D6-409A-873D-38CE7C6E6B90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305702013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2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1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4848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5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4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186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4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5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0A1C4-54F6-47D8-9D7A-73817589DAD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0736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E810D73-8F0A-4656-BA8A-42F0A805AFE4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83DA0847-B1F0-4689-AD3E-104C38916647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358946947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8289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18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7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399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4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51248157-277F-4E96-9276-0D9ECE153A99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E44BD320-11BF-4586-83BA-97B68CAA7EA9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45444239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52299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2014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013359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3119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E026B130-49EB-452D-BB73-CAD25FE53402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67E667D4-D90F-4601-A628-28D7B0590E1E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18821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4C834639-7F67-43A3-A266-330C94FF1B03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2B327612-2A87-402A-92F8-F921DC130266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9943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hangingPunct="1">
              <a:spcBef>
                <a:spcPts val="663"/>
              </a:spcBef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EE35F6FE-BF6C-433E-AFEC-5D9AAD571D10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CB513D21-B91C-47D1-90F4-01C76B551078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37617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E25CCC4E-7E41-4DD4-BF17-89D91825FE74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82763ECB-C8E5-4087-B28E-C7129E928741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50962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D2D68108-2496-4DEF-BF83-3B4C197227EA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5012DEE2-34B3-422B-9C0B-0F61D192C849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1562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31032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35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04E9227-E274-4440-BA8E-C7106F132587}" type="datetime1">
              <a:rPr lang="en-AU" altLang="en-US"/>
              <a:pPr>
                <a:defRPr/>
              </a:pPr>
              <a:t>18/04/2019</a:t>
            </a:fld>
            <a:endParaRPr lang="en-AU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300A3942-92D1-426E-8AF6-C8EEA0742DC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8895032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E8ED1-2B00-40DF-B3D1-D236A0F313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638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EE160-A3F5-4C60-8F16-FDCF76663A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4941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CB3C8-3BEB-4C96-A472-17A8EED57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1623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A2D69-C7B6-4822-855A-F7FA880EFB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7422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49DD3-12D2-424C-8CA5-7B249EA2A5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0396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73898-9FD8-4AD9-9E2E-76BA02C823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1165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F97F7-AA6A-4AD4-A334-DF836E9688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7095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406B3-4F3B-4649-8349-994C91D1F2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77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87A92-0402-4975-B5F3-1BDBC6C82B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9756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2F147-6ABF-4B00-A2C6-8E6451228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60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901700" y="5183188"/>
            <a:ext cx="7075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altLang="tr-TR" sz="1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23922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496050" y="1066800"/>
            <a:ext cx="1962150" cy="4876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1066800"/>
            <a:ext cx="5734050" cy="4876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963AD-0F4D-42FD-88DD-348FF064D8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347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772400" cy="609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FCE347-934B-45C5-8AA6-C4A0DBA62C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5108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2014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5010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03984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61F7D60A-51E0-4990-A6B5-8659FAD1E77E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EB315E0C-EB2C-4DDA-98FC-2CA8A7C086EE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2711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E026B130-49EB-452D-BB73-CAD25FE53402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67E667D4-D90F-4601-A628-28D7B0590E1E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85053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4C834639-7F67-43A3-A266-330C94FF1B03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2B327612-2A87-402A-92F8-F921DC130266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3260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hangingPunct="1">
              <a:spcBef>
                <a:spcPts val="663"/>
              </a:spcBef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EE35F6FE-BF6C-433E-AFEC-5D9AAD571D10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CB513D21-B91C-47D1-90F4-01C76B551078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37802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E25CCC4E-7E41-4DD4-BF17-89D91825FE74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82763ECB-C8E5-4087-B28E-C7129E928741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03448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D2D68108-2496-4DEF-BF83-3B4C197227EA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5012DEE2-34B3-422B-9C0B-0F61D192C849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588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434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51937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18/04/2019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eaLnBrk="1" hangingPunct="1"/>
              <a:t>‹#›</a:t>
            </a:fld>
            <a:endParaRPr lang="en-AU" altLang="en-US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15683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black"/>
                </a:solidFill>
              </a:rPr>
              <a:pPr/>
              <a:t>2019-04-18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4087A31D-B873-499B-854F-B5CA3E055536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6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419697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359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204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8546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18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88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3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6194705D-3D82-48B0-8121-BE4AF8191283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BE5C46EE-49EE-4AF4-BB68-FCBA8CF1221C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63816400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6847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8814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0165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2019-04-18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995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3E566-E77A-40DB-ADCC-F1F5C3DDF714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96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5C6816AD-6B6C-45FC-BEE8-B08F3AC15DC2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ED9E4771-6281-4F42-8A09-9FF9979BC2FE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481384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50CB235-2C51-4C7F-84CE-C6A7BBAC5A64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06D81815-7823-4E7F-8605-AC00CF14919D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156030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970463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360738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467100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52C75B0C-EFAE-4B58-B82F-AEE679CA4AA1}" type="datetimeFigureOut">
              <a:rPr lang="en-AU"/>
              <a:pPr>
                <a:defRPr/>
              </a:pPr>
              <a:t>18/04/2019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68B94121-9713-4EC6-86FF-A2962A51B404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1013573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D962C00E-BD92-4D2F-8A28-061C9D1B329A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7DF390CE-EDBF-4EED-AEB1-545A1F11DFBD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356562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F7024-00DC-4BA4-8B55-EBC60FF120A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543955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70ADEF79-97BA-4E82-8A33-40E149B6C256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79D0DC83-9973-4E08-A798-D039467AFAB8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849368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04E9227-E274-4440-BA8E-C7106F132587}" type="datetime1">
              <a:rPr lang="en-AU" altLang="en-US"/>
              <a:pPr>
                <a:defRPr/>
              </a:pPr>
              <a:t>18/04/2019</a:t>
            </a:fld>
            <a:endParaRPr lang="en-AU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AD2A8B97-CEFF-491B-9951-74B5C41BA31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84432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</a:t>
            </a:r>
            <a:r>
              <a:rPr lang="en-US" altLang="en-US" sz="2500" smtClean="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Prevention</a:t>
            </a:r>
            <a:endParaRPr lang="en-US" altLang="en-US" sz="2500">
              <a:solidFill>
                <a:srgbClr val="134679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852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50561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</a:t>
            </a:r>
            <a:r>
              <a:rPr lang="en-US" altLang="en-US" sz="2500" smtClean="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Prevention</a:t>
            </a:r>
            <a:endParaRPr lang="en-US" altLang="en-US" sz="2500">
              <a:solidFill>
                <a:srgbClr val="134679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2480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2930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50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700"/>
              </a:spcBef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61F7D60A-51E0-4990-A6B5-8659FAD1E77E}" type="datetime1">
              <a:rPr lang="en-AU" altLang="en-US"/>
              <a:pPr>
                <a:defRPr/>
              </a:pPr>
              <a:t>18/04/2019</a:t>
            </a:fld>
            <a:endParaRPr lang="en-AU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BB278E8D-865E-4901-ACC3-9ACB9811ADD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8897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E026B130-49EB-452D-BB73-CAD25FE53402}" type="datetime1">
              <a:rPr lang="en-AU" altLang="en-US"/>
              <a:pPr>
                <a:defRPr/>
              </a:pPr>
              <a:t>18/04/2019</a:t>
            </a:fld>
            <a:endParaRPr lang="en-AU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A0D6C58E-E748-4383-A2F1-1C31143262B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1864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4C834639-7F67-43A3-A266-330C94FF1B03}" type="datetime1">
              <a:rPr lang="en-AU" altLang="en-US"/>
              <a:pPr>
                <a:defRPr/>
              </a:pPr>
              <a:t>18/04/2019</a:t>
            </a:fld>
            <a:endParaRPr lang="en-AU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61E3AE27-3E6F-4974-9245-547742270C0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66081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EE35F6FE-BF6C-433E-AFEC-5D9AAD571D10}" type="datetime1">
              <a:rPr lang="en-AU" altLang="en-US"/>
              <a:pPr>
                <a:defRPr/>
              </a:pPr>
              <a:t>18/04/2019</a:t>
            </a:fld>
            <a:endParaRPr lang="en-AU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2E4CDFF6-787B-4A6A-9400-AE2603C3988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41171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E25CCC4E-7E41-4DD4-BF17-89D91825FE74}" type="datetime1">
              <a:rPr lang="en-AU" altLang="en-US"/>
              <a:pPr>
                <a:defRPr/>
              </a:pPr>
              <a:t>18/04/2019</a:t>
            </a:fld>
            <a:endParaRPr lang="en-AU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D4F79776-47BA-46E7-9D99-A4584685B6D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32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2E158-3CFD-4D0A-92C4-0E2372306E3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3458816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D2D68108-2496-4DEF-BF83-3B4C197227EA}" type="datetime1">
              <a:rPr lang="en-AU" altLang="en-US"/>
              <a:pPr>
                <a:defRPr/>
              </a:pPr>
              <a:t>18/04/2019</a:t>
            </a:fld>
            <a:endParaRPr lang="en-AU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FCC81032-E0DF-4615-8546-543A83432C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92177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537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901700" y="5183188"/>
            <a:ext cx="7075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altLang="tr-TR" sz="1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7536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670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0F6A9A7-30CD-4143-9472-A0700DA1DED4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DF266CB2-77F2-4591-91EF-BE9D3C0A7237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1692681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FBC4AE04-ADF8-4978-86AA-5EA9976A03D7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248C7414-AA55-4D90-9134-8D57F6FEE414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2544049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970463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360738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467100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40135314-7293-49F7-86F1-92DE91D267EE}" type="datetimeFigureOut">
              <a:rPr lang="en-AU"/>
              <a:pPr>
                <a:defRPr/>
              </a:pPr>
              <a:t>18/04/2019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D31F3908-42E0-400D-9CDC-583A25EB993D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3815947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FFED53B5-3643-4618-A04E-C790BD358C07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3678699A-A635-4E1A-8521-E57727349D10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1052597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212F1DE-3152-4AE8-BD98-4C05AB92B0A6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FB9565C1-5076-4EA8-951F-C2C24ABE45EC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3663330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04E9227-E274-4440-BA8E-C7106F132587}" type="datetime1">
              <a:rPr lang="en-AU" altLang="en-US"/>
              <a:pPr>
                <a:defRPr/>
              </a:pPr>
              <a:t>18/04/2019</a:t>
            </a:fld>
            <a:endParaRPr lang="en-AU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F562F2AB-422C-4DF2-ADA3-C76BC411020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4398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7C00B-143D-4D24-90C7-CA675EED902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111627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901700" y="5183188"/>
            <a:ext cx="7075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altLang="tr-TR" sz="1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1112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922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806DA4ED-0EAB-4A61-A696-8186D206FD76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36A8A2A0-35E5-4FBF-A4B5-863240055EC6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3282986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DC84F8C9-8B83-4344-B41C-DF6D3E0414A4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46B07BCC-695F-4ADC-9634-71601FB31F11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4013687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E8487CEE-D5C5-44BF-99A0-B0A93C3CF098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3FA545E7-3818-4624-9897-41C95F7F79B9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1063019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970463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  <a:defRPr/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360738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467100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A73FEB5-4B80-4F19-A501-DCBBF11504EF}" type="datetimeFigureOut">
              <a:rPr lang="en-AU"/>
              <a:pPr>
                <a:defRPr/>
              </a:pPr>
              <a:t>18/04/2019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695E2044-DFC6-4395-BFEB-1B0BE7B39E2F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2581088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83044918-DE5F-4041-9A67-F577707FC121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83654763-8E0D-4F75-8400-2E5BC640B5A2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55852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B25648F-56D1-4AFE-998F-A29AE4AC20C8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AA963539-BA35-4B9A-8994-F181C826F4EF}" type="slidenum">
              <a:rPr lang="en-AU" altLang="tr-TR"/>
              <a:pPr/>
              <a:t>‹#›</a:t>
            </a:fld>
            <a:endParaRPr lang="en-AU" altLang="tr-TR"/>
          </a:p>
        </p:txBody>
      </p:sp>
    </p:spTree>
    <p:extLst>
      <p:ext uri="{BB962C8B-B14F-4D97-AF65-F5344CB8AC3E}">
        <p14:creationId xmlns:p14="http://schemas.microsoft.com/office/powerpoint/2010/main" val="1616419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04E9227-E274-4440-BA8E-C7106F132587}" type="datetime1">
              <a:rPr lang="en-AU" altLang="en-US"/>
              <a:pPr>
                <a:defRPr/>
              </a:pPr>
              <a:t>18/04/2019</a:t>
            </a:fld>
            <a:endParaRPr lang="en-AU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fld id="{E724CF12-D9FC-4D5A-B314-AAE4258BB8E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41654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81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06BC-89B1-447A-9EE1-70635CA09B6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154624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45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093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2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2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0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8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0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737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34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12C83-F74B-41C9-B1CA-EC8BB414419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2730413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91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5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8869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5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8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28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DA7E0-D407-46BF-9A6A-9961E154EDC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4915182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0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3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3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4146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59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16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70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53F1F-14EA-4F10-99E4-5F37E3557EB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62275526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0" y="239367"/>
            <a:ext cx="860728" cy="8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7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04E9227-E274-4440-BA8E-C7106F132587}" type="datetime1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FF73E-AFE6-47C7-B9BC-46EA8BF16127}" type="slidenum">
              <a:rPr lang="en-AU" altLang="en-US" sz="180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alt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2521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48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31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90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0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1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3804-EED5-4ABA-A7B2-EF2D5F7C27F9}" type="datetimeFigureOut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6EFF59-4B1F-460F-A66D-7637392BBC29}" type="slidenum">
              <a:rPr lang="en-AU" sz="1800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34679"/>
                </a:solidFill>
              </a:rPr>
              <a:t>© Global Initiative for </a:t>
            </a:r>
            <a:r>
              <a:rPr lang="en-US" sz="1200" dirty="0" smtClean="0">
                <a:solidFill>
                  <a:srgbClr val="134679"/>
                </a:solidFill>
              </a:rPr>
              <a:t>Asthma3.</a:t>
            </a:r>
            <a:endParaRPr lang="en-US" sz="1200" dirty="0">
              <a:solidFill>
                <a:srgbClr val="134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Rectangle 7"/>
          <p:cNvSpPr>
            <a:spLocks/>
          </p:cNvSpPr>
          <p:nvPr userDrawn="1"/>
        </p:nvSpPr>
        <p:spPr bwMode="auto">
          <a:xfrm>
            <a:off x="304800" y="4970120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2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Management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Prevention</a:t>
            </a:r>
          </a:p>
          <a:p>
            <a:pPr algn="ctr" eaLnBrk="1" fontAlgn="auto" hangingPunct="1">
              <a:spcBef>
                <a:spcPts val="663"/>
              </a:spcBef>
              <a:spcAft>
                <a:spcPts val="0"/>
              </a:spcAft>
            </a:pP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GOLD Global Strategy for Diagnosis, </a:t>
            </a:r>
            <a:b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2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and Prevention of COPD</a:t>
            </a:r>
            <a:endParaRPr lang="en-US" altLang="en-US" sz="22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1" name="Picture 5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5" y="3361008"/>
            <a:ext cx="1382316" cy="14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8" y="3466585"/>
            <a:ext cx="1238562" cy="12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3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1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9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8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7.xml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6.xml"/><Relationship Id="rId10" Type="http://schemas.openxmlformats.org/officeDocument/2006/relationships/theme" Target="../theme/theme23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5.xml"/><Relationship Id="rId10" Type="http://schemas.openxmlformats.org/officeDocument/2006/relationships/theme" Target="../theme/theme24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image" Target="../media/image9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A49FE16-B496-4F36-9146-4B7879609152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4" r:id="rId15"/>
    <p:sldLayoutId id="2147484465" r:id="rId1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8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55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2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9" r:id="rId4"/>
    <p:sldLayoutId id="2147484600" r:id="rId5"/>
    <p:sldLayoutId id="2147484601" r:id="rId6"/>
    <p:sldLayoutId id="2147484602" r:id="rId7"/>
    <p:sldLayoutId id="214748460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83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8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8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76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63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80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80" r:id="rId2"/>
    <p:sldLayoutId id="2147484481" r:id="rId3"/>
    <p:sldLayoutId id="2147484482" r:id="rId4"/>
    <p:sldLayoutId id="2147484483" r:id="rId5"/>
    <p:sldLayoutId id="2147484484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7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09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54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0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4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66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3A8849A2-767F-492A-A040-02E2334371E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140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0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B70FF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38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550B01-BBA9-49B4-AAD8-2F17579D04DD}" type="datetimeFigureOut">
              <a:rPr lang="en-CA" smtClean="0">
                <a:solidFill>
                  <a:prstClr val="white">
                    <a:shade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2019-04-18</a:t>
            </a:fld>
            <a:endParaRPr lang="en-CA">
              <a:solidFill>
                <a:prstClr val="white">
                  <a:shade val="50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>
                  <a:shade val="50000"/>
                </a:prstClr>
              </a:solidFill>
              <a:latin typeface="Aria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087A31D-B873-499B-854F-B5CA3E055536}" type="slidenum">
              <a:rPr lang="en-CA" smtClean="0">
                <a:solidFill>
                  <a:prstClr val="white">
                    <a:shade val="50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white">
                  <a:shade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317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  <p:sldLayoutId id="2147484767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463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82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35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9" r:id="rId4"/>
    <p:sldLayoutId id="2147484550" r:id="rId5"/>
    <p:sldLayoutId id="2147484551" r:id="rId6"/>
    <p:sldLayoutId id="2147484552" r:id="rId7"/>
    <p:sldLayoutId id="214748455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3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1.xml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5097463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5867400" y="2307853"/>
            <a:ext cx="1587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tr-TR" dirty="0" err="1">
                <a:solidFill>
                  <a:srgbClr val="0070C0"/>
                </a:solidFill>
                <a:latin typeface="Georgia" pitchFamily="18" charset="0"/>
              </a:rPr>
              <a:t>Asthma</a:t>
            </a:r>
            <a:endParaRPr lang="tr-TR" altLang="tr-TR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219200" y="3490365"/>
            <a:ext cx="1587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tr-TR" dirty="0" err="1">
                <a:solidFill>
                  <a:srgbClr val="0070C0"/>
                </a:solidFill>
                <a:latin typeface="Georgia" pitchFamily="18" charset="0"/>
              </a:rPr>
              <a:t>Asthma</a:t>
            </a:r>
            <a:endParaRPr lang="tr-TR" altLang="tr-TR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3074818" y="251382"/>
            <a:ext cx="17751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tr-TR" dirty="0" err="1">
                <a:solidFill>
                  <a:srgbClr val="0070C0"/>
                </a:solidFill>
                <a:latin typeface="Georgia" pitchFamily="18" charset="0"/>
              </a:rPr>
              <a:t>Asthma</a:t>
            </a:r>
            <a:endParaRPr lang="tr-TR" altLang="tr-TR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62000" y="4957613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Doç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Dr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H.Tekin</a:t>
            </a:r>
            <a:r>
              <a:rPr lang="tr-TR" sz="2400" dirty="0">
                <a:solidFill>
                  <a:srgbClr val="FF0000"/>
                </a:solidFill>
              </a:rPr>
              <a:t> Nacaroğlu</a:t>
            </a:r>
          </a:p>
          <a:p>
            <a:r>
              <a:rPr lang="tr-TR" sz="2400" dirty="0">
                <a:solidFill>
                  <a:srgbClr val="FF0000"/>
                </a:solidFill>
              </a:rPr>
              <a:t>Çocuk İmmünolojisi ve </a:t>
            </a:r>
            <a:r>
              <a:rPr lang="tr-TR" sz="2400" dirty="0" err="1">
                <a:solidFill>
                  <a:srgbClr val="FF0000"/>
                </a:solidFill>
              </a:rPr>
              <a:t>Allerji</a:t>
            </a:r>
            <a:r>
              <a:rPr lang="tr-TR" sz="2400" dirty="0">
                <a:solidFill>
                  <a:srgbClr val="FF0000"/>
                </a:solidFill>
              </a:rPr>
              <a:t> Hastalıkları</a:t>
            </a:r>
          </a:p>
        </p:txBody>
      </p:sp>
    </p:spTree>
    <p:extLst>
      <p:ext uri="{BB962C8B-B14F-4D97-AF65-F5344CB8AC3E}">
        <p14:creationId xmlns:p14="http://schemas.microsoft.com/office/powerpoint/2010/main" val="11490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diagnosis of asthma should be based on:</a:t>
            </a:r>
          </a:p>
          <a:p>
            <a:pPr lvl="1"/>
            <a:r>
              <a:rPr lang="en-US" dirty="0" smtClean="0"/>
              <a:t>A history of characteristic symptom patterns </a:t>
            </a:r>
          </a:p>
          <a:p>
            <a:pPr lvl="1"/>
            <a:r>
              <a:rPr lang="en-US" dirty="0" smtClean="0"/>
              <a:t>Evidence of variable airflow limitation, from bronchodilator reversibility testing or other tests </a:t>
            </a:r>
            <a:endParaRPr lang="en-AU" dirty="0" smtClean="0"/>
          </a:p>
          <a:p>
            <a:pPr lvl="0"/>
            <a:r>
              <a:rPr lang="en-US" dirty="0" smtClean="0"/>
              <a:t>Document evidence for the diagnosis in the patient’s notes, preferably before starting controller treatment</a:t>
            </a:r>
          </a:p>
          <a:p>
            <a:pPr lvl="1"/>
            <a:r>
              <a:rPr lang="en-US" dirty="0" smtClean="0"/>
              <a:t>It is often more difficult to confirm the diagnosis after treatment has been started</a:t>
            </a:r>
          </a:p>
          <a:p>
            <a:r>
              <a:rPr lang="en-US" dirty="0" smtClean="0"/>
              <a:t>Asthma is usually characterized by airway inflammation and airway hyperresponsiveness, but these are not necessary or sufficient to make the diagnosis of asthma.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Diagnosis of asthma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 smtClean="0">
                <a:solidFill>
                  <a:prstClr val="white"/>
                </a:solidFill>
                <a:latin typeface="Arial"/>
              </a:rPr>
              <a:t>GINA 2017</a:t>
            </a:r>
            <a:endParaRPr lang="en-AU" sz="1200" i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9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4" descr="box 1-level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92075"/>
            <a:ext cx="707548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7"/>
          <p:cNvSpPr>
            <a:spLocks/>
          </p:cNvSpPr>
          <p:nvPr/>
        </p:nvSpPr>
        <p:spPr bwMode="auto">
          <a:xfrm>
            <a:off x="2451100" y="188913"/>
            <a:ext cx="255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Patient with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respiratory symptoms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Are the symptoms typical of asthma?</a:t>
            </a:r>
          </a:p>
        </p:txBody>
      </p:sp>
      <p:sp>
        <p:nvSpPr>
          <p:cNvPr id="44038" name="Rectangle 8"/>
          <p:cNvSpPr>
            <a:spLocks/>
          </p:cNvSpPr>
          <p:nvPr/>
        </p:nvSpPr>
        <p:spPr bwMode="auto">
          <a:xfrm>
            <a:off x="2787650" y="1565275"/>
            <a:ext cx="18399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Detailed history/examination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for asthma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History/</a:t>
            </a:r>
            <a:r>
              <a:rPr lang="en-US" altLang="en-US" sz="1000" b="1" i="1">
                <a:solidFill>
                  <a:srgbClr val="FFFFFF"/>
                </a:solidFill>
                <a:sym typeface="Arial Bold" charset="0"/>
              </a:rPr>
              <a:t>examination</a:t>
            </a:r>
            <a:r>
              <a:rPr lang="en-US" altLang="en-US" sz="1000" b="1" i="1">
                <a:solidFill>
                  <a:srgbClr val="FFFFFF"/>
                </a:solidFill>
                <a:sym typeface="Arial Italic" charset="0"/>
              </a:rPr>
              <a:t> </a:t>
            </a: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supports </a:t>
            </a:r>
            <a:b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</a:b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asthma diagnosis?</a:t>
            </a:r>
          </a:p>
        </p:txBody>
      </p:sp>
      <p:sp>
        <p:nvSpPr>
          <p:cNvPr id="44039" name="Rectangle 9"/>
          <p:cNvSpPr>
            <a:spLocks/>
          </p:cNvSpPr>
          <p:nvPr/>
        </p:nvSpPr>
        <p:spPr bwMode="auto">
          <a:xfrm>
            <a:off x="2463800" y="3068638"/>
            <a:ext cx="25400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Perform spirometry/PEF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with reversibility test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Results support asthma diagnosis?</a:t>
            </a:r>
          </a:p>
        </p:txBody>
      </p:sp>
      <p:sp>
        <p:nvSpPr>
          <p:cNvPr id="44040" name="Rectangle 15"/>
          <p:cNvSpPr>
            <a:spLocks/>
          </p:cNvSpPr>
          <p:nvPr/>
        </p:nvSpPr>
        <p:spPr bwMode="auto">
          <a:xfrm>
            <a:off x="2413000" y="6249988"/>
            <a:ext cx="2540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Treat for ASTHMA</a:t>
            </a:r>
          </a:p>
        </p:txBody>
      </p:sp>
      <p:sp>
        <p:nvSpPr>
          <p:cNvPr id="44041" name="Rectangle 18"/>
          <p:cNvSpPr>
            <a:spLocks/>
          </p:cNvSpPr>
          <p:nvPr/>
        </p:nvSpPr>
        <p:spPr bwMode="auto">
          <a:xfrm>
            <a:off x="3060700" y="1193800"/>
            <a:ext cx="1270000" cy="127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42" name="Rectangle 19"/>
          <p:cNvSpPr>
            <a:spLocks/>
          </p:cNvSpPr>
          <p:nvPr/>
        </p:nvSpPr>
        <p:spPr bwMode="auto">
          <a:xfrm>
            <a:off x="3486150" y="11763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4043" name="Rectangle 20"/>
          <p:cNvSpPr>
            <a:spLocks/>
          </p:cNvSpPr>
          <p:nvPr/>
        </p:nvSpPr>
        <p:spPr bwMode="auto">
          <a:xfrm>
            <a:off x="3505200" y="2582863"/>
            <a:ext cx="38576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4044" name="Rectangle 21"/>
          <p:cNvSpPr>
            <a:spLocks/>
          </p:cNvSpPr>
          <p:nvPr/>
        </p:nvSpPr>
        <p:spPr bwMode="auto">
          <a:xfrm>
            <a:off x="3476625" y="4892675"/>
            <a:ext cx="4572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4045" name="AutoShape 1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AU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4046" name="Rectangle 3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sp>
        <p:nvSpPr>
          <p:cNvPr id="44047" name="Rectangle 5"/>
          <p:cNvSpPr>
            <a:spLocks/>
          </p:cNvSpPr>
          <p:nvPr/>
        </p:nvSpPr>
        <p:spPr bwMode="auto">
          <a:xfrm>
            <a:off x="203200" y="6657975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44048" name="TextBox 1"/>
          <p:cNvSpPr txBox="1">
            <a:spLocks noChangeArrowheads="1"/>
          </p:cNvSpPr>
          <p:nvPr/>
        </p:nvSpPr>
        <p:spPr bwMode="auto">
          <a:xfrm>
            <a:off x="-166688" y="40179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0"/>
          <p:cNvGrpSpPr>
            <a:grpSpLocks/>
          </p:cNvGrpSpPr>
          <p:nvPr/>
        </p:nvGrpSpPr>
        <p:grpSpPr bwMode="auto">
          <a:xfrm>
            <a:off x="1111250" y="92075"/>
            <a:ext cx="7075488" cy="6619875"/>
            <a:chOff x="1511300" y="558800"/>
            <a:chExt cx="6108192" cy="5716306"/>
          </a:xfrm>
        </p:grpSpPr>
        <p:pic>
          <p:nvPicPr>
            <p:cNvPr id="45080" name="Picture 32" descr="box 1-level 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558800"/>
              <a:ext cx="6108192" cy="571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1" name="Picture 33" descr="box 1-level 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558800"/>
              <a:ext cx="6108192" cy="571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Rectangle 7"/>
          <p:cNvSpPr>
            <a:spLocks/>
          </p:cNvSpPr>
          <p:nvPr/>
        </p:nvSpPr>
        <p:spPr bwMode="auto">
          <a:xfrm>
            <a:off x="2451100" y="188913"/>
            <a:ext cx="255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Patient with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respiratory symptoms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Are the symptoms typical of asthma?</a:t>
            </a:r>
          </a:p>
        </p:txBody>
      </p:sp>
      <p:sp>
        <p:nvSpPr>
          <p:cNvPr id="45062" name="Rectangle 8"/>
          <p:cNvSpPr>
            <a:spLocks/>
          </p:cNvSpPr>
          <p:nvPr/>
        </p:nvSpPr>
        <p:spPr bwMode="auto">
          <a:xfrm>
            <a:off x="2787650" y="1565275"/>
            <a:ext cx="18399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Detailed history/examination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for asthma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History/</a:t>
            </a:r>
            <a:r>
              <a:rPr lang="en-US" altLang="en-US" sz="1000" b="1" i="1">
                <a:solidFill>
                  <a:srgbClr val="FFFFFF"/>
                </a:solidFill>
                <a:sym typeface="Arial Bold" charset="0"/>
              </a:rPr>
              <a:t>examination</a:t>
            </a:r>
            <a:r>
              <a:rPr lang="en-US" altLang="en-US" sz="1000" b="1" i="1">
                <a:solidFill>
                  <a:srgbClr val="FFFFFF"/>
                </a:solidFill>
                <a:sym typeface="Arial Italic" charset="0"/>
              </a:rPr>
              <a:t> </a:t>
            </a: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supports </a:t>
            </a:r>
            <a:b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</a:b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asthma diagnosis?</a:t>
            </a:r>
          </a:p>
        </p:txBody>
      </p:sp>
      <p:sp>
        <p:nvSpPr>
          <p:cNvPr id="45063" name="Rectangle 9"/>
          <p:cNvSpPr>
            <a:spLocks/>
          </p:cNvSpPr>
          <p:nvPr/>
        </p:nvSpPr>
        <p:spPr bwMode="auto">
          <a:xfrm>
            <a:off x="2463800" y="3068638"/>
            <a:ext cx="25400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Perform spirometry/PEF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with reversibility test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Results support asthma diagnosis?</a:t>
            </a:r>
          </a:p>
        </p:txBody>
      </p:sp>
      <p:sp>
        <p:nvSpPr>
          <p:cNvPr id="45064" name="Rectangle 13"/>
          <p:cNvSpPr>
            <a:spLocks/>
          </p:cNvSpPr>
          <p:nvPr/>
        </p:nvSpPr>
        <p:spPr bwMode="auto">
          <a:xfrm>
            <a:off x="5795963" y="2117725"/>
            <a:ext cx="23066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>
                <a:solidFill>
                  <a:srgbClr val="134679"/>
                </a:solidFill>
              </a:rPr>
              <a:t>Further history and tests for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alternative diagnoses</a:t>
            </a: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i="1">
                <a:solidFill>
                  <a:srgbClr val="134679"/>
                </a:solidFill>
                <a:latin typeface="Arial Italic" charset="0"/>
                <a:sym typeface="Arial Italic" charset="0"/>
              </a:rPr>
              <a:t>Alternative diagnosis confirmed?</a:t>
            </a:r>
          </a:p>
        </p:txBody>
      </p:sp>
      <p:sp>
        <p:nvSpPr>
          <p:cNvPr id="45065" name="Rectangle 14"/>
          <p:cNvSpPr>
            <a:spLocks/>
          </p:cNvSpPr>
          <p:nvPr/>
        </p:nvSpPr>
        <p:spPr bwMode="auto">
          <a:xfrm>
            <a:off x="5800725" y="6242050"/>
            <a:ext cx="2273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134679"/>
                </a:solidFill>
                <a:sym typeface="Arial Bold" charset="0"/>
              </a:rPr>
              <a:t>Treat for alternative diagnosis</a:t>
            </a:r>
          </a:p>
        </p:txBody>
      </p:sp>
      <p:sp>
        <p:nvSpPr>
          <p:cNvPr id="45066" name="Rectangle 15"/>
          <p:cNvSpPr>
            <a:spLocks/>
          </p:cNvSpPr>
          <p:nvPr/>
        </p:nvSpPr>
        <p:spPr bwMode="auto">
          <a:xfrm>
            <a:off x="2413000" y="6249988"/>
            <a:ext cx="2540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Treat for ASTHMA</a:t>
            </a:r>
          </a:p>
        </p:txBody>
      </p:sp>
      <p:sp>
        <p:nvSpPr>
          <p:cNvPr id="45067" name="Rectangle 18"/>
          <p:cNvSpPr>
            <a:spLocks/>
          </p:cNvSpPr>
          <p:nvPr/>
        </p:nvSpPr>
        <p:spPr bwMode="auto">
          <a:xfrm>
            <a:off x="3060700" y="1193800"/>
            <a:ext cx="1270000" cy="127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5068" name="Rectangle 19"/>
          <p:cNvSpPr>
            <a:spLocks/>
          </p:cNvSpPr>
          <p:nvPr/>
        </p:nvSpPr>
        <p:spPr bwMode="auto">
          <a:xfrm>
            <a:off x="3486150" y="11763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5069" name="Rectangle 20"/>
          <p:cNvSpPr>
            <a:spLocks/>
          </p:cNvSpPr>
          <p:nvPr/>
        </p:nvSpPr>
        <p:spPr bwMode="auto">
          <a:xfrm>
            <a:off x="3505200" y="2582863"/>
            <a:ext cx="38576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5070" name="Rectangle 21"/>
          <p:cNvSpPr>
            <a:spLocks/>
          </p:cNvSpPr>
          <p:nvPr/>
        </p:nvSpPr>
        <p:spPr bwMode="auto">
          <a:xfrm>
            <a:off x="3476625" y="4892675"/>
            <a:ext cx="4572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5071" name="Rectangle 23"/>
          <p:cNvSpPr>
            <a:spLocks/>
          </p:cNvSpPr>
          <p:nvPr/>
        </p:nvSpPr>
        <p:spPr bwMode="auto">
          <a:xfrm>
            <a:off x="5060950" y="1065213"/>
            <a:ext cx="152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5072" name="Rectangle 24"/>
          <p:cNvSpPr>
            <a:spLocks/>
          </p:cNvSpPr>
          <p:nvPr/>
        </p:nvSpPr>
        <p:spPr bwMode="auto">
          <a:xfrm>
            <a:off x="4978400" y="2405063"/>
            <a:ext cx="3603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5073" name="Rectangle 27"/>
          <p:cNvSpPr>
            <a:spLocks/>
          </p:cNvSpPr>
          <p:nvPr/>
        </p:nvSpPr>
        <p:spPr bwMode="auto">
          <a:xfrm>
            <a:off x="6826250" y="4892675"/>
            <a:ext cx="2174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5074" name="AutoShape 1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AU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5075" name="Rectangle 3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sp>
        <p:nvSpPr>
          <p:cNvPr id="45076" name="Rectangle 5"/>
          <p:cNvSpPr>
            <a:spLocks/>
          </p:cNvSpPr>
          <p:nvPr/>
        </p:nvSpPr>
        <p:spPr bwMode="auto">
          <a:xfrm>
            <a:off x="203200" y="6657975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45077" name="TextBox 1"/>
          <p:cNvSpPr txBox="1">
            <a:spLocks noChangeArrowheads="1"/>
          </p:cNvSpPr>
          <p:nvPr/>
        </p:nvSpPr>
        <p:spPr bwMode="auto">
          <a:xfrm>
            <a:off x="-166688" y="40179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696200" y="0"/>
            <a:ext cx="1447800" cy="1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6082" name="Picture 32" descr="box 1-level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92075"/>
            <a:ext cx="707548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7"/>
          <p:cNvSpPr>
            <a:spLocks/>
          </p:cNvSpPr>
          <p:nvPr/>
        </p:nvSpPr>
        <p:spPr bwMode="auto">
          <a:xfrm>
            <a:off x="2451100" y="188913"/>
            <a:ext cx="255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Patient with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respiratory symptoms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Are the symptoms typical of asthma?</a:t>
            </a:r>
          </a:p>
        </p:txBody>
      </p:sp>
      <p:sp>
        <p:nvSpPr>
          <p:cNvPr id="46086" name="Rectangle 8"/>
          <p:cNvSpPr>
            <a:spLocks/>
          </p:cNvSpPr>
          <p:nvPr/>
        </p:nvSpPr>
        <p:spPr bwMode="auto">
          <a:xfrm>
            <a:off x="2787650" y="1565275"/>
            <a:ext cx="18399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Detailed history/examination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for asthma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History/</a:t>
            </a:r>
            <a:r>
              <a:rPr lang="en-US" altLang="en-US" sz="1000" b="1" i="1">
                <a:solidFill>
                  <a:srgbClr val="FFFFFF"/>
                </a:solidFill>
                <a:sym typeface="Arial Bold" charset="0"/>
              </a:rPr>
              <a:t>examination</a:t>
            </a:r>
            <a:r>
              <a:rPr lang="en-US" altLang="en-US" sz="1000" b="1" i="1">
                <a:solidFill>
                  <a:srgbClr val="FFFFFF"/>
                </a:solidFill>
                <a:sym typeface="Arial Italic" charset="0"/>
              </a:rPr>
              <a:t> </a:t>
            </a: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supports </a:t>
            </a:r>
            <a:b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</a:b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asthma diagnosis?</a:t>
            </a:r>
          </a:p>
        </p:txBody>
      </p:sp>
      <p:sp>
        <p:nvSpPr>
          <p:cNvPr id="46087" name="Rectangle 9"/>
          <p:cNvSpPr>
            <a:spLocks/>
          </p:cNvSpPr>
          <p:nvPr/>
        </p:nvSpPr>
        <p:spPr bwMode="auto">
          <a:xfrm>
            <a:off x="2463800" y="3068638"/>
            <a:ext cx="25400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Perform spirometry/PEF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with reversibility test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Results support asthma diagnosis?</a:t>
            </a:r>
          </a:p>
        </p:txBody>
      </p:sp>
      <p:sp>
        <p:nvSpPr>
          <p:cNvPr id="46088" name="Rectangle 11"/>
          <p:cNvSpPr>
            <a:spLocks/>
          </p:cNvSpPr>
          <p:nvPr/>
        </p:nvSpPr>
        <p:spPr bwMode="auto">
          <a:xfrm>
            <a:off x="4467225" y="3873500"/>
            <a:ext cx="19478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>
                <a:solidFill>
                  <a:srgbClr val="134679"/>
                </a:solidFill>
              </a:rPr>
              <a:t>Repeat on another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occasion or arrange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other tests</a:t>
            </a: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>
                <a:solidFill>
                  <a:srgbClr val="134679"/>
                </a:solidFill>
              </a:rPr>
              <a:t>Confirms asthma diagnosis?</a:t>
            </a:r>
          </a:p>
        </p:txBody>
      </p:sp>
      <p:sp>
        <p:nvSpPr>
          <p:cNvPr id="46089" name="Rectangle 12"/>
          <p:cNvSpPr>
            <a:spLocks/>
          </p:cNvSpPr>
          <p:nvPr/>
        </p:nvSpPr>
        <p:spPr bwMode="auto">
          <a:xfrm>
            <a:off x="4535488" y="5267325"/>
            <a:ext cx="1993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134679"/>
                </a:solidFill>
              </a:rPr>
              <a:t>Consider trial of treatment for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most likely diagnosis, or refer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for further investigations</a:t>
            </a:r>
          </a:p>
        </p:txBody>
      </p:sp>
      <p:sp>
        <p:nvSpPr>
          <p:cNvPr id="46090" name="Rectangle 13"/>
          <p:cNvSpPr>
            <a:spLocks/>
          </p:cNvSpPr>
          <p:nvPr/>
        </p:nvSpPr>
        <p:spPr bwMode="auto">
          <a:xfrm>
            <a:off x="5795963" y="2117725"/>
            <a:ext cx="23066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>
                <a:solidFill>
                  <a:srgbClr val="134679"/>
                </a:solidFill>
              </a:rPr>
              <a:t>Further history and tests for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alternative diagnoses</a:t>
            </a: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i="1">
                <a:solidFill>
                  <a:srgbClr val="134679"/>
                </a:solidFill>
                <a:latin typeface="Arial Italic" charset="0"/>
                <a:sym typeface="Arial Italic" charset="0"/>
              </a:rPr>
              <a:t>Alternative diagnosis confirmed?</a:t>
            </a:r>
          </a:p>
        </p:txBody>
      </p:sp>
      <p:sp>
        <p:nvSpPr>
          <p:cNvPr id="46091" name="Rectangle 14"/>
          <p:cNvSpPr>
            <a:spLocks/>
          </p:cNvSpPr>
          <p:nvPr/>
        </p:nvSpPr>
        <p:spPr bwMode="auto">
          <a:xfrm>
            <a:off x="5800725" y="6242050"/>
            <a:ext cx="2273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134679"/>
                </a:solidFill>
                <a:sym typeface="Arial Bold" charset="0"/>
              </a:rPr>
              <a:t>Treat for alternative diagnosis</a:t>
            </a:r>
          </a:p>
        </p:txBody>
      </p:sp>
      <p:sp>
        <p:nvSpPr>
          <p:cNvPr id="46092" name="Rectangle 15"/>
          <p:cNvSpPr>
            <a:spLocks/>
          </p:cNvSpPr>
          <p:nvPr/>
        </p:nvSpPr>
        <p:spPr bwMode="auto">
          <a:xfrm>
            <a:off x="2413000" y="6249988"/>
            <a:ext cx="2540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Treat for ASTHMA</a:t>
            </a:r>
          </a:p>
        </p:txBody>
      </p:sp>
      <p:sp>
        <p:nvSpPr>
          <p:cNvPr id="46093" name="Rectangle 18"/>
          <p:cNvSpPr>
            <a:spLocks/>
          </p:cNvSpPr>
          <p:nvPr/>
        </p:nvSpPr>
        <p:spPr bwMode="auto">
          <a:xfrm>
            <a:off x="3060700" y="1193800"/>
            <a:ext cx="1270000" cy="127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094" name="Rectangle 19"/>
          <p:cNvSpPr>
            <a:spLocks/>
          </p:cNvSpPr>
          <p:nvPr/>
        </p:nvSpPr>
        <p:spPr bwMode="auto">
          <a:xfrm>
            <a:off x="3486150" y="11763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6095" name="Rectangle 20"/>
          <p:cNvSpPr>
            <a:spLocks/>
          </p:cNvSpPr>
          <p:nvPr/>
        </p:nvSpPr>
        <p:spPr bwMode="auto">
          <a:xfrm>
            <a:off x="3505200" y="2582863"/>
            <a:ext cx="38576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6096" name="Rectangle 21"/>
          <p:cNvSpPr>
            <a:spLocks/>
          </p:cNvSpPr>
          <p:nvPr/>
        </p:nvSpPr>
        <p:spPr bwMode="auto">
          <a:xfrm>
            <a:off x="3476625" y="4892675"/>
            <a:ext cx="4572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6097" name="Rectangle 22"/>
          <p:cNvSpPr>
            <a:spLocks/>
          </p:cNvSpPr>
          <p:nvPr/>
        </p:nvSpPr>
        <p:spPr bwMode="auto">
          <a:xfrm>
            <a:off x="5314950" y="4810125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6098" name="Rectangle 23"/>
          <p:cNvSpPr>
            <a:spLocks/>
          </p:cNvSpPr>
          <p:nvPr/>
        </p:nvSpPr>
        <p:spPr bwMode="auto">
          <a:xfrm>
            <a:off x="5060950" y="1065213"/>
            <a:ext cx="152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6099" name="Rectangle 24"/>
          <p:cNvSpPr>
            <a:spLocks/>
          </p:cNvSpPr>
          <p:nvPr/>
        </p:nvSpPr>
        <p:spPr bwMode="auto">
          <a:xfrm>
            <a:off x="4978400" y="2405063"/>
            <a:ext cx="3603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6100" name="Rectangle 25"/>
          <p:cNvSpPr>
            <a:spLocks/>
          </p:cNvSpPr>
          <p:nvPr/>
        </p:nvSpPr>
        <p:spPr bwMode="auto">
          <a:xfrm>
            <a:off x="3962400" y="4035425"/>
            <a:ext cx="2159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6101" name="Rectangle 26"/>
          <p:cNvSpPr>
            <a:spLocks/>
          </p:cNvSpPr>
          <p:nvPr/>
        </p:nvSpPr>
        <p:spPr bwMode="auto">
          <a:xfrm>
            <a:off x="3970338" y="4243388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6102" name="Rectangle 27"/>
          <p:cNvSpPr>
            <a:spLocks/>
          </p:cNvSpPr>
          <p:nvPr/>
        </p:nvSpPr>
        <p:spPr bwMode="auto">
          <a:xfrm>
            <a:off x="6826250" y="4892675"/>
            <a:ext cx="2174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6103" name="Rectangle 28"/>
          <p:cNvSpPr>
            <a:spLocks/>
          </p:cNvSpPr>
          <p:nvPr/>
        </p:nvSpPr>
        <p:spPr bwMode="auto">
          <a:xfrm>
            <a:off x="6521450" y="4183063"/>
            <a:ext cx="4333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6104" name="AutoShape 1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AU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6105" name="Rectangle 3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sp>
        <p:nvSpPr>
          <p:cNvPr id="46106" name="Rectangle 5"/>
          <p:cNvSpPr>
            <a:spLocks/>
          </p:cNvSpPr>
          <p:nvPr/>
        </p:nvSpPr>
        <p:spPr bwMode="auto">
          <a:xfrm>
            <a:off x="203200" y="6657975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696200" y="0"/>
            <a:ext cx="1447800" cy="1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7106" name="Picture 31" descr="box 1-level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92075"/>
            <a:ext cx="707548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7"/>
          <p:cNvSpPr>
            <a:spLocks/>
          </p:cNvSpPr>
          <p:nvPr/>
        </p:nvSpPr>
        <p:spPr bwMode="auto">
          <a:xfrm>
            <a:off x="2451100" y="188913"/>
            <a:ext cx="2552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Patient with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respiratory symptoms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Are the symptoms typical of asthma?</a:t>
            </a:r>
          </a:p>
        </p:txBody>
      </p:sp>
      <p:sp>
        <p:nvSpPr>
          <p:cNvPr id="47110" name="Rectangle 8"/>
          <p:cNvSpPr>
            <a:spLocks/>
          </p:cNvSpPr>
          <p:nvPr/>
        </p:nvSpPr>
        <p:spPr bwMode="auto">
          <a:xfrm>
            <a:off x="2787650" y="1565275"/>
            <a:ext cx="18399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Detailed history/examination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for asthma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History/</a:t>
            </a:r>
            <a:r>
              <a:rPr lang="en-US" altLang="en-US" sz="1000" b="1" i="1">
                <a:solidFill>
                  <a:srgbClr val="FFFFFF"/>
                </a:solidFill>
                <a:sym typeface="Arial Bold" charset="0"/>
              </a:rPr>
              <a:t>examination</a:t>
            </a:r>
            <a:r>
              <a:rPr lang="en-US" altLang="en-US" sz="1000" b="1" i="1">
                <a:solidFill>
                  <a:srgbClr val="FFFFFF"/>
                </a:solidFill>
                <a:sym typeface="Arial Italic" charset="0"/>
              </a:rPr>
              <a:t> </a:t>
            </a: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supports </a:t>
            </a:r>
            <a:b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</a:b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asthma diagnosis?</a:t>
            </a:r>
          </a:p>
        </p:txBody>
      </p:sp>
      <p:sp>
        <p:nvSpPr>
          <p:cNvPr id="47111" name="Rectangle 9"/>
          <p:cNvSpPr>
            <a:spLocks/>
          </p:cNvSpPr>
          <p:nvPr/>
        </p:nvSpPr>
        <p:spPr bwMode="auto">
          <a:xfrm>
            <a:off x="2463800" y="3068638"/>
            <a:ext cx="25400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Perform spirometry/PEF </a:t>
            </a:r>
            <a:br>
              <a:rPr lang="en-US" altLang="en-US" sz="1000" b="1">
                <a:solidFill>
                  <a:srgbClr val="FFFFFF"/>
                </a:solidFill>
                <a:sym typeface="Arial Bold" charset="0"/>
              </a:rPr>
            </a:b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with reversibility test</a:t>
            </a:r>
            <a:endParaRPr lang="en-US" altLang="en-US" sz="10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b="1" i="1">
                <a:solidFill>
                  <a:srgbClr val="FFFFFF"/>
                </a:solidFill>
                <a:sym typeface="Arial Bold Italic" charset="0"/>
              </a:rPr>
              <a:t>Results support asthma diagnosis?</a:t>
            </a:r>
          </a:p>
        </p:txBody>
      </p:sp>
      <p:sp>
        <p:nvSpPr>
          <p:cNvPr id="47112" name="Rectangle 10"/>
          <p:cNvSpPr>
            <a:spLocks/>
          </p:cNvSpPr>
          <p:nvPr/>
        </p:nvSpPr>
        <p:spPr bwMode="auto">
          <a:xfrm>
            <a:off x="1209675" y="4852988"/>
            <a:ext cx="18732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>
                <a:solidFill>
                  <a:srgbClr val="134679"/>
                </a:solidFill>
              </a:rPr>
              <a:t>Empiric treatment with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ICS and prn SABA</a:t>
            </a: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>
                <a:solidFill>
                  <a:srgbClr val="134679"/>
                </a:solidFill>
              </a:rPr>
              <a:t>Review response</a:t>
            </a: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>
                <a:solidFill>
                  <a:srgbClr val="134679"/>
                </a:solidFill>
              </a:rPr>
              <a:t>Diagnostic testing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within 1-3 months</a:t>
            </a:r>
          </a:p>
        </p:txBody>
      </p:sp>
      <p:sp>
        <p:nvSpPr>
          <p:cNvPr id="47113" name="Rectangle 11"/>
          <p:cNvSpPr>
            <a:spLocks/>
          </p:cNvSpPr>
          <p:nvPr/>
        </p:nvSpPr>
        <p:spPr bwMode="auto">
          <a:xfrm>
            <a:off x="4467225" y="3873500"/>
            <a:ext cx="19478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>
                <a:solidFill>
                  <a:srgbClr val="134679"/>
                </a:solidFill>
              </a:rPr>
              <a:t>Repeat on another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occasion or arrange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other tests</a:t>
            </a: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>
                <a:solidFill>
                  <a:srgbClr val="134679"/>
                </a:solidFill>
              </a:rPr>
              <a:t>Confirms asthma diagnosis?</a:t>
            </a:r>
          </a:p>
        </p:txBody>
      </p:sp>
      <p:sp>
        <p:nvSpPr>
          <p:cNvPr id="47114" name="Rectangle 12"/>
          <p:cNvSpPr>
            <a:spLocks/>
          </p:cNvSpPr>
          <p:nvPr/>
        </p:nvSpPr>
        <p:spPr bwMode="auto">
          <a:xfrm>
            <a:off x="4535488" y="5267325"/>
            <a:ext cx="1993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134679"/>
                </a:solidFill>
              </a:rPr>
              <a:t>Consider trial of treatment for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most likely diagnosis, or refer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for further investigations</a:t>
            </a:r>
          </a:p>
        </p:txBody>
      </p:sp>
      <p:sp>
        <p:nvSpPr>
          <p:cNvPr id="47115" name="Rectangle 13"/>
          <p:cNvSpPr>
            <a:spLocks/>
          </p:cNvSpPr>
          <p:nvPr/>
        </p:nvSpPr>
        <p:spPr bwMode="auto">
          <a:xfrm>
            <a:off x="5795963" y="2117725"/>
            <a:ext cx="23066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425"/>
              </a:spcBef>
            </a:pPr>
            <a:r>
              <a:rPr lang="en-US" altLang="en-US" sz="1000">
                <a:solidFill>
                  <a:srgbClr val="134679"/>
                </a:solidFill>
              </a:rPr>
              <a:t>Further history and tests for </a:t>
            </a:r>
            <a:br>
              <a:rPr lang="en-US" altLang="en-US" sz="1000">
                <a:solidFill>
                  <a:srgbClr val="134679"/>
                </a:solidFill>
              </a:rPr>
            </a:br>
            <a:r>
              <a:rPr lang="en-US" altLang="en-US" sz="1000">
                <a:solidFill>
                  <a:srgbClr val="134679"/>
                </a:solidFill>
              </a:rPr>
              <a:t>alternative diagnoses</a:t>
            </a:r>
          </a:p>
          <a:p>
            <a:pPr algn="ctr" eaLnBrk="1" hangingPunct="1">
              <a:spcBef>
                <a:spcPts val="425"/>
              </a:spcBef>
            </a:pPr>
            <a:r>
              <a:rPr lang="en-US" altLang="en-US" sz="1000" i="1">
                <a:solidFill>
                  <a:srgbClr val="134679"/>
                </a:solidFill>
                <a:latin typeface="Arial Italic" charset="0"/>
                <a:sym typeface="Arial Italic" charset="0"/>
              </a:rPr>
              <a:t>Alternative diagnosis confirmed?</a:t>
            </a:r>
          </a:p>
        </p:txBody>
      </p:sp>
      <p:sp>
        <p:nvSpPr>
          <p:cNvPr id="47116" name="Rectangle 14"/>
          <p:cNvSpPr>
            <a:spLocks/>
          </p:cNvSpPr>
          <p:nvPr/>
        </p:nvSpPr>
        <p:spPr bwMode="auto">
          <a:xfrm>
            <a:off x="5800725" y="6242050"/>
            <a:ext cx="2273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134679"/>
                </a:solidFill>
                <a:sym typeface="Arial Bold" charset="0"/>
              </a:rPr>
              <a:t>Treat for alternative diagnosis</a:t>
            </a:r>
          </a:p>
        </p:txBody>
      </p:sp>
      <p:sp>
        <p:nvSpPr>
          <p:cNvPr id="47117" name="Rectangle 15"/>
          <p:cNvSpPr>
            <a:spLocks/>
          </p:cNvSpPr>
          <p:nvPr/>
        </p:nvSpPr>
        <p:spPr bwMode="auto">
          <a:xfrm>
            <a:off x="2413000" y="6249988"/>
            <a:ext cx="2540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FFFFFF"/>
                </a:solidFill>
                <a:sym typeface="Arial Bold" charset="0"/>
              </a:rPr>
              <a:t>Treat for ASTHMA</a:t>
            </a:r>
          </a:p>
        </p:txBody>
      </p:sp>
      <p:sp>
        <p:nvSpPr>
          <p:cNvPr id="47118" name="Rectangle 17"/>
          <p:cNvSpPr>
            <a:spLocks/>
          </p:cNvSpPr>
          <p:nvPr/>
        </p:nvSpPr>
        <p:spPr bwMode="auto">
          <a:xfrm>
            <a:off x="2001838" y="2492375"/>
            <a:ext cx="1457325" cy="388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134679"/>
                </a:solidFill>
              </a:rPr>
              <a:t>Clinical urgency, and other diagnoses unlikely</a:t>
            </a:r>
          </a:p>
        </p:txBody>
      </p:sp>
      <p:sp>
        <p:nvSpPr>
          <p:cNvPr id="47119" name="Rectangle 18"/>
          <p:cNvSpPr>
            <a:spLocks/>
          </p:cNvSpPr>
          <p:nvPr/>
        </p:nvSpPr>
        <p:spPr bwMode="auto">
          <a:xfrm>
            <a:off x="3060700" y="1193800"/>
            <a:ext cx="1270000" cy="127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7120" name="Rectangle 19"/>
          <p:cNvSpPr>
            <a:spLocks/>
          </p:cNvSpPr>
          <p:nvPr/>
        </p:nvSpPr>
        <p:spPr bwMode="auto">
          <a:xfrm>
            <a:off x="3486150" y="11763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7121" name="Rectangle 20"/>
          <p:cNvSpPr>
            <a:spLocks/>
          </p:cNvSpPr>
          <p:nvPr/>
        </p:nvSpPr>
        <p:spPr bwMode="auto">
          <a:xfrm>
            <a:off x="3505200" y="2582863"/>
            <a:ext cx="38576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7122" name="Rectangle 21"/>
          <p:cNvSpPr>
            <a:spLocks/>
          </p:cNvSpPr>
          <p:nvPr/>
        </p:nvSpPr>
        <p:spPr bwMode="auto">
          <a:xfrm>
            <a:off x="3476625" y="4892675"/>
            <a:ext cx="4572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7123" name="Rectangle 22"/>
          <p:cNvSpPr>
            <a:spLocks/>
          </p:cNvSpPr>
          <p:nvPr/>
        </p:nvSpPr>
        <p:spPr bwMode="auto">
          <a:xfrm>
            <a:off x="5314950" y="4810125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7124" name="Rectangle 23"/>
          <p:cNvSpPr>
            <a:spLocks/>
          </p:cNvSpPr>
          <p:nvPr/>
        </p:nvSpPr>
        <p:spPr bwMode="auto">
          <a:xfrm>
            <a:off x="5060950" y="1065213"/>
            <a:ext cx="152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7125" name="Rectangle 24"/>
          <p:cNvSpPr>
            <a:spLocks/>
          </p:cNvSpPr>
          <p:nvPr/>
        </p:nvSpPr>
        <p:spPr bwMode="auto">
          <a:xfrm>
            <a:off x="4978400" y="2405063"/>
            <a:ext cx="3603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7126" name="Rectangle 25"/>
          <p:cNvSpPr>
            <a:spLocks/>
          </p:cNvSpPr>
          <p:nvPr/>
        </p:nvSpPr>
        <p:spPr bwMode="auto">
          <a:xfrm>
            <a:off x="3962400" y="4035425"/>
            <a:ext cx="2159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7127" name="Rectangle 26"/>
          <p:cNvSpPr>
            <a:spLocks/>
          </p:cNvSpPr>
          <p:nvPr/>
        </p:nvSpPr>
        <p:spPr bwMode="auto">
          <a:xfrm>
            <a:off x="3970338" y="4243388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7128" name="Rectangle 27"/>
          <p:cNvSpPr>
            <a:spLocks/>
          </p:cNvSpPr>
          <p:nvPr/>
        </p:nvSpPr>
        <p:spPr bwMode="auto">
          <a:xfrm>
            <a:off x="6826250" y="4892675"/>
            <a:ext cx="2174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YES</a:t>
            </a:r>
          </a:p>
        </p:txBody>
      </p:sp>
      <p:sp>
        <p:nvSpPr>
          <p:cNvPr id="47129" name="Rectangle 28"/>
          <p:cNvSpPr>
            <a:spLocks/>
          </p:cNvSpPr>
          <p:nvPr/>
        </p:nvSpPr>
        <p:spPr bwMode="auto">
          <a:xfrm>
            <a:off x="6521450" y="4183063"/>
            <a:ext cx="4333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NO</a:t>
            </a:r>
          </a:p>
        </p:txBody>
      </p:sp>
      <p:sp>
        <p:nvSpPr>
          <p:cNvPr id="47130" name="AutoShape 1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AU" sz="180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7131" name="Rectangle 3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sp>
        <p:nvSpPr>
          <p:cNvPr id="47132" name="Rectangle 5"/>
          <p:cNvSpPr>
            <a:spLocks/>
          </p:cNvSpPr>
          <p:nvPr/>
        </p:nvSpPr>
        <p:spPr bwMode="auto">
          <a:xfrm>
            <a:off x="203200" y="6657975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2017)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47133" name="TextBox 1"/>
          <p:cNvSpPr txBox="1">
            <a:spLocks noChangeArrowheads="1"/>
          </p:cNvSpPr>
          <p:nvPr/>
        </p:nvSpPr>
        <p:spPr bwMode="auto">
          <a:xfrm>
            <a:off x="-166688" y="40179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i="1" dirty="0" smtClean="0"/>
              <a:t>Increased</a:t>
            </a:r>
            <a:r>
              <a:rPr lang="en-AU" dirty="0" smtClean="0"/>
              <a:t> probability that symptoms are due to asthma if: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More than one type of symptom (wheeze, shortness of breath, cough, chest tightness)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Symptoms often worse at night or in the early morning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Symptoms vary over time and in intensity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Symptoms are triggered by viral infections, exercise, allergen exposure, changes in weather, laughter, irritants such as car exhaust fumes, smoke, or strong smells</a:t>
            </a:r>
          </a:p>
          <a:p>
            <a:pPr>
              <a:lnSpc>
                <a:spcPct val="110000"/>
              </a:lnSpc>
            </a:pPr>
            <a:r>
              <a:rPr lang="en-AU" i="1" dirty="0" smtClean="0"/>
              <a:t>Decreased</a:t>
            </a:r>
            <a:r>
              <a:rPr lang="en-AU" dirty="0" smtClean="0"/>
              <a:t> probability that symptoms are due to asthma if: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Isolated cough with no other respiratory symptoms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Chronic production of sputum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Shortness of breath associated with dizziness, light-headedness or peripheral tingling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Chest pain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Exercise-induced dyspnea with noisy inspiration (stridor)</a:t>
            </a:r>
          </a:p>
          <a:p>
            <a:pPr lvl="1">
              <a:lnSpc>
                <a:spcPct val="110000"/>
              </a:lnSpc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Diagnosis of asthma – symptoms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 smtClean="0">
                <a:solidFill>
                  <a:prstClr val="white"/>
                </a:solidFill>
                <a:latin typeface="Arial"/>
              </a:rPr>
              <a:t>GINA 2017</a:t>
            </a:r>
            <a:endParaRPr lang="en-AU" sz="1200" i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4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Features suggesting asthma</a:t>
            </a:r>
            <a:endParaRPr lang="en-AU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846798"/>
              </p:ext>
            </p:extLst>
          </p:nvPr>
        </p:nvGraphicFramePr>
        <p:xfrm>
          <a:off x="268518" y="1183594"/>
          <a:ext cx="8586002" cy="548526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60345"/>
                <a:gridCol w="6525657"/>
              </a:tblGrid>
              <a:tr h="420303">
                <a:tc>
                  <a:txBody>
                    <a:bodyPr/>
                    <a:lstStyle/>
                    <a:p>
                      <a:pPr algn="ctr"/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lang="en-AU" sz="18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7" marR="89777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 suggesting asthma</a:t>
                      </a:r>
                      <a:endParaRPr lang="en-AU" sz="18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7" marR="89777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kern="12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Cough</a:t>
                      </a:r>
                      <a:endParaRPr lang="en-AU" sz="1600" kern="12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US" sz="1600" kern="12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Recurrent or persistent non-productive cough that may be worse at night  or accompanied by some wheezing and breathing difficulties.</a:t>
                      </a:r>
                    </a:p>
                    <a:p>
                      <a:pPr marL="87313" indent="-87313"/>
                      <a:r>
                        <a:rPr lang="en-US" sz="1600" kern="12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Cough occurring with exercise, laughing, crying or exposure to tobacco smoke in the absence of an apparent </a:t>
                      </a:r>
                      <a:r>
                        <a:rPr lang="en-US" sz="1600" kern="1200" baseline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respiratory infection</a:t>
                      </a:r>
                    </a:p>
                    <a:p>
                      <a:pPr marL="87313" indent="-87313"/>
                      <a:r>
                        <a:rPr lang="en-AU" sz="1600" kern="1200" baseline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Prolonged cough in infancy, and cough without cold symptoms, are associated with later parent-reported physician-diagnosed asthma, independent of infant wheeze</a:t>
                      </a:r>
                      <a:endParaRPr lang="en-US" sz="1600" kern="1200" baseline="0" dirty="0" smtClean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Wheezing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US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Recurrent wheezing, including during sleep or with triggers such as activity, laughing, crying or exposure to tobacco smoke or air pollution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 or heavy breathing or shortness of breath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Occurring with exercise, laughing, or crying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activity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Not running, playing or laughing at the same intensity as other children; tires earlier during walks (wants to be carried)</a:t>
                      </a:r>
                      <a:endParaRPr lang="en-AU" sz="1600" baseline="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or family history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allergic disease (atopic dermatitis or allergic rhinitis)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Asthma in first-degree relatives</a:t>
                      </a:r>
                    </a:p>
                  </a:txBody>
                  <a:tcPr marL="108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Therapeutic trial with low dose ICS and as-needed SABA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US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improvement during 2–3 months of controller treatment and worsening when treatment is stopped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066" y="6673555"/>
            <a:ext cx="1826914" cy="184666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GINA </a:t>
            </a:r>
            <a:r>
              <a:rPr lang="en-AU" sz="1200" i="1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2017, </a:t>
            </a:r>
            <a:r>
              <a:rPr lang="en-AU" sz="1200" i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Box 6-2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705600" y="304800"/>
            <a:ext cx="993775" cy="841375"/>
            <a:chOff x="0" y="0"/>
            <a:chExt cx="626" cy="530"/>
          </a:xfrm>
        </p:grpSpPr>
        <p:sp>
          <p:nvSpPr>
            <p:cNvPr id="6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3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8838"/>
            <a:ext cx="8229600" cy="5588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noAutofit/>
          </a:bodyPr>
          <a:lstStyle/>
          <a:p>
            <a:pPr algn="l" eaLnBrk="1" hangingPunct="1">
              <a:defRPr/>
            </a:pPr>
            <a:r>
              <a:rPr lang="en-AU" sz="2800" kern="1200" dirty="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asthma</a:t>
            </a:r>
            <a:r>
              <a:rPr lang="tr-TR" altLang="tr-TR" sz="2800" dirty="0" smtClean="0">
                <a:solidFill>
                  <a:srgbClr val="FF0000"/>
                </a:solidFill>
              </a:rPr>
              <a:t/>
            </a:r>
            <a:br>
              <a:rPr lang="tr-TR" altLang="tr-TR" sz="2800" dirty="0" smtClean="0">
                <a:solidFill>
                  <a:srgbClr val="FF0000"/>
                </a:solidFill>
              </a:rPr>
            </a:br>
            <a:r>
              <a:rPr lang="tr-TR" altLang="tr-TR" sz="2800" dirty="0" err="1">
                <a:solidFill>
                  <a:srgbClr val="FF0000"/>
                </a:solidFill>
              </a:rPr>
              <a:t>Physical</a:t>
            </a:r>
            <a:r>
              <a:rPr lang="tr-TR" altLang="tr-TR" sz="2800" dirty="0">
                <a:solidFill>
                  <a:srgbClr val="FF0000"/>
                </a:solidFill>
              </a:rPr>
              <a:t> </a:t>
            </a:r>
            <a:r>
              <a:rPr lang="tr-TR" altLang="tr-TR" sz="2800" dirty="0" err="1">
                <a:solidFill>
                  <a:srgbClr val="FF0000"/>
                </a:solidFill>
              </a:rPr>
              <a:t>examination</a:t>
            </a:r>
            <a:endParaRPr lang="tr-TR" altLang="tr-TR" sz="2800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57400"/>
            <a:ext cx="8404225" cy="320040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tr-TR" altLang="tr-TR" sz="2400" dirty="0" err="1" smtClean="0"/>
              <a:t>It</a:t>
            </a:r>
            <a:r>
              <a:rPr lang="tr-TR" altLang="tr-TR" sz="2400" dirty="0" smtClean="0"/>
              <a:t> is </a:t>
            </a:r>
            <a:r>
              <a:rPr lang="tr-TR" altLang="tr-TR" sz="2400" dirty="0" err="1" smtClean="0"/>
              <a:t>about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exacerbations</a:t>
            </a:r>
            <a:r>
              <a:rPr lang="tr-TR" altLang="tr-TR" sz="2400" dirty="0" smtClean="0"/>
              <a:t> of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disease</a:t>
            </a:r>
            <a:r>
              <a:rPr lang="tr-TR" altLang="tr-TR" sz="2400" dirty="0" smtClean="0"/>
              <a:t>.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tr-TR" altLang="tr-TR" sz="2400" dirty="0" smtClean="0"/>
              <a:t>Normal </a:t>
            </a:r>
            <a:r>
              <a:rPr lang="tr-TR" altLang="tr-TR" sz="2400" dirty="0" err="1" smtClean="0"/>
              <a:t>breath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sound</a:t>
            </a:r>
            <a:r>
              <a:rPr lang="tr-TR" altLang="tr-TR" sz="2400" dirty="0" smtClean="0"/>
              <a:t> as </a:t>
            </a:r>
            <a:r>
              <a:rPr lang="tr-TR" altLang="tr-TR" sz="2400" dirty="0" err="1" smtClean="0"/>
              <a:t>well</a:t>
            </a:r>
            <a:r>
              <a:rPr lang="tr-TR" altLang="tr-TR" sz="2400" dirty="0" smtClean="0"/>
              <a:t> as </a:t>
            </a:r>
            <a:r>
              <a:rPr lang="tr-TR" sz="2400" dirty="0" err="1"/>
              <a:t>expiratory</a:t>
            </a:r>
            <a:r>
              <a:rPr lang="tr-TR" sz="2400" dirty="0"/>
              <a:t> 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 smtClean="0"/>
              <a:t>inspiratory</a:t>
            </a:r>
            <a:r>
              <a:rPr lang="tr-TR" sz="2400" dirty="0" smtClean="0"/>
              <a:t> </a:t>
            </a:r>
            <a:r>
              <a:rPr lang="tr-TR" altLang="tr-TR" sz="2400" dirty="0" err="1" smtClean="0"/>
              <a:t>rhonchi</a:t>
            </a:r>
            <a:endParaRPr lang="tr-TR" altLang="tr-TR" sz="2400" dirty="0" smtClean="0"/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tr-TR" altLang="tr-TR" sz="2400" dirty="0" err="1" smtClean="0"/>
              <a:t>Silent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lung</a:t>
            </a:r>
            <a:r>
              <a:rPr lang="tr-TR" altLang="tr-TR" sz="2400" dirty="0"/>
              <a:t>, </a:t>
            </a:r>
            <a:r>
              <a:rPr lang="tr-TR" altLang="tr-TR" sz="2400" dirty="0" err="1" smtClean="0"/>
              <a:t>hiperinflation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cyanosis</a:t>
            </a:r>
            <a:r>
              <a:rPr lang="tr-TR" altLang="tr-TR" sz="2400" dirty="0"/>
              <a:t>, </a:t>
            </a:r>
            <a:r>
              <a:rPr lang="tr-TR" altLang="tr-TR" sz="2400" dirty="0" err="1" smtClean="0"/>
              <a:t>tachycardia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usage</a:t>
            </a:r>
            <a:r>
              <a:rPr lang="tr-TR" altLang="tr-TR" sz="2400" dirty="0" smtClean="0"/>
              <a:t> of </a:t>
            </a:r>
            <a:r>
              <a:rPr lang="tr-TR" altLang="tr-TR" sz="2400" dirty="0" err="1" smtClean="0"/>
              <a:t>supporting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breath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muscles</a:t>
            </a:r>
            <a:r>
              <a:rPr lang="tr-TR" altLang="tr-TR" sz="2400" dirty="0" smtClean="0"/>
              <a:t> </a:t>
            </a: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7808913" y="404813"/>
          <a:ext cx="1335087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0" name="CorelDRAW" r:id="rId3" imgW="3492500" imgH="5854700" progId="CorelDRAW.Graphic.11">
                  <p:embed/>
                </p:oleObj>
              </mc:Choice>
              <mc:Fallback>
                <p:oleObj name="CorelDRAW" r:id="rId3" imgW="3492500" imgH="5854700" progId="CorelDRAW.Graphic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404813"/>
                        <a:ext cx="1335087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16" y="527008"/>
            <a:ext cx="48720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0355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11844"/>
            <a:ext cx="2657475" cy="19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0356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1" y="404770"/>
            <a:ext cx="275431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0359" name="Picture 2" descr="z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2" y="4191000"/>
            <a:ext cx="1901825" cy="2319337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xfrm>
            <a:off x="2438400" y="5030787"/>
            <a:ext cx="4040188" cy="639762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Physical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examination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15993"/>
            <a:ext cx="2529857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AU" sz="2800" kern="1200" dirty="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asthma</a:t>
            </a:r>
            <a:endParaRPr lang="tr-TR" altLang="tr-TR" sz="4000" b="1" dirty="0" smtClean="0">
              <a:solidFill>
                <a:srgbClr val="FF0066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altLang="tr-TR" dirty="0" err="1">
                <a:solidFill>
                  <a:srgbClr val="FF0000"/>
                </a:solidFill>
              </a:rPr>
              <a:t>Determination</a:t>
            </a:r>
            <a:r>
              <a:rPr lang="tr-TR" altLang="tr-TR" dirty="0">
                <a:solidFill>
                  <a:srgbClr val="FF0000"/>
                </a:solidFill>
              </a:rPr>
              <a:t> of </a:t>
            </a:r>
            <a:r>
              <a:rPr lang="tr-TR" altLang="tr-TR" dirty="0" err="1" smtClean="0">
                <a:solidFill>
                  <a:srgbClr val="FF0000"/>
                </a:solidFill>
              </a:rPr>
              <a:t>atopy</a:t>
            </a:r>
            <a:endParaRPr lang="tr-TR" altLang="tr-TR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tr-TR" altLang="tr-TR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tr-TR" altLang="tr-TR" dirty="0" err="1" smtClean="0"/>
              <a:t>Eosinophils</a:t>
            </a:r>
            <a:endParaRPr lang="tr-TR" altLang="tr-TR" dirty="0" smtClean="0"/>
          </a:p>
          <a:p>
            <a:pPr eaLnBrk="1" hangingPunct="1">
              <a:defRPr/>
            </a:pPr>
            <a:r>
              <a:rPr lang="tr-TR" altLang="tr-TR" dirty="0" err="1" smtClean="0"/>
              <a:t>IgE</a:t>
            </a:r>
            <a:r>
              <a:rPr lang="tr-TR" altLang="tr-TR" dirty="0" smtClean="0"/>
              <a:t>, RAST</a:t>
            </a:r>
            <a:r>
              <a:rPr lang="tr-TR" altLang="tr-TR" dirty="0"/>
              <a:t>: </a:t>
            </a:r>
            <a:r>
              <a:rPr lang="tr-TR" altLang="tr-TR" dirty="0" err="1"/>
              <a:t>measures</a:t>
            </a:r>
            <a:r>
              <a:rPr lang="tr-TR" altLang="tr-TR" dirty="0"/>
              <a:t> </a:t>
            </a:r>
            <a:r>
              <a:rPr lang="tr-TR" altLang="tr-TR" dirty="0" err="1"/>
              <a:t>specific</a:t>
            </a:r>
            <a:r>
              <a:rPr lang="tr-TR" altLang="tr-TR" dirty="0"/>
              <a:t> </a:t>
            </a:r>
            <a:r>
              <a:rPr lang="tr-TR" altLang="tr-TR" dirty="0" err="1"/>
              <a:t>IgE</a:t>
            </a:r>
            <a:r>
              <a:rPr lang="tr-TR" altLang="tr-TR" dirty="0"/>
              <a:t>, </a:t>
            </a:r>
          </a:p>
          <a:p>
            <a:pPr eaLnBrk="1" hangingPunct="1">
              <a:defRPr/>
            </a:pPr>
            <a:r>
              <a:rPr lang="tr-TR" altLang="tr-TR" dirty="0" smtClean="0"/>
              <a:t>Skin </a:t>
            </a:r>
            <a:r>
              <a:rPr lang="tr-TR" altLang="tr-TR" dirty="0" err="1" smtClean="0"/>
              <a:t>Prick</a:t>
            </a:r>
            <a:r>
              <a:rPr lang="tr-TR" altLang="tr-TR" dirty="0" smtClean="0"/>
              <a:t> Test</a:t>
            </a:r>
            <a:endParaRPr lang="tr-TR" altLang="tr-T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813" y="1844824"/>
            <a:ext cx="7577879" cy="266912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/>
              <a:t>Asthma is a heterogeneous disease, usually characterized by chronic airway inflammation. </a:t>
            </a:r>
            <a:endParaRPr lang="en-US" sz="2200" dirty="0" smtClean="0"/>
          </a:p>
          <a:p>
            <a:pPr marL="0" lvl="0" indent="0">
              <a:buNone/>
            </a:pPr>
            <a:endParaRPr lang="en-US" sz="2200" dirty="0" smtClean="0"/>
          </a:p>
          <a:p>
            <a:pPr marL="0" lvl="0" indent="0">
              <a:buNone/>
            </a:pPr>
            <a:r>
              <a:rPr lang="en-US" sz="2200" dirty="0" smtClean="0"/>
              <a:t>It </a:t>
            </a:r>
            <a:r>
              <a:rPr lang="en-US" sz="2200" dirty="0"/>
              <a:t>is defined by </a:t>
            </a:r>
            <a:r>
              <a:rPr lang="en-US" sz="2200" dirty="0" smtClean="0"/>
              <a:t>the </a:t>
            </a:r>
            <a:r>
              <a:rPr lang="en-US" sz="2200" dirty="0"/>
              <a:t>history of respiratory symptoms such as wheeze, shortness of breath, chest tightness and cough that vary over time and in </a:t>
            </a:r>
            <a:r>
              <a:rPr lang="en-US" sz="2200" dirty="0" smtClean="0"/>
              <a:t>intensity, </a:t>
            </a:r>
            <a:r>
              <a:rPr lang="en-US" sz="2200" dirty="0"/>
              <a:t>together with variable expiratory airflow </a:t>
            </a:r>
            <a:r>
              <a:rPr lang="en-US" sz="2200" dirty="0" smtClean="0"/>
              <a:t>limitation.</a:t>
            </a:r>
            <a:endParaRPr lang="en-AU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25"/>
            <a:r>
              <a:rPr lang="en-AU" dirty="0" smtClean="0"/>
              <a:t>Definition of asthma</a:t>
            </a:r>
            <a:endParaRPr lang="en-AU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9018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1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AU" sz="2800" kern="1200" dirty="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asthma</a:t>
            </a:r>
            <a:endParaRPr lang="tr-TR" altLang="tr-TR" sz="4000" b="1" dirty="0" smtClean="0">
              <a:solidFill>
                <a:srgbClr val="FF006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58200" cy="327660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b="1" dirty="0" err="1" smtClean="0">
                <a:solidFill>
                  <a:srgbClr val="FF0000"/>
                </a:solidFill>
              </a:rPr>
              <a:t>Eosinophils</a:t>
            </a:r>
            <a:endParaRPr lang="tr-TR" altLang="tr-TR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/>
              <a:t>EOS &gt;%4, </a:t>
            </a:r>
            <a:r>
              <a:rPr lang="tr-TR" altLang="tr-TR" sz="2400" dirty="0" err="1"/>
              <a:t>absolute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number</a:t>
            </a:r>
            <a:r>
              <a:rPr lang="tr-TR" altLang="tr-TR" sz="2400" dirty="0"/>
              <a:t> of </a:t>
            </a:r>
            <a:r>
              <a:rPr lang="tr-TR" altLang="tr-TR" sz="2400" dirty="0" err="1" smtClean="0"/>
              <a:t>eosinophils</a:t>
            </a:r>
            <a:r>
              <a:rPr lang="tr-TR" altLang="tr-TR" sz="2400" dirty="0" smtClean="0"/>
              <a:t>&gt;450 mm3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smtClean="0"/>
              <a:t>Not </a:t>
            </a:r>
            <a:r>
              <a:rPr lang="tr-TR" altLang="tr-TR" sz="2400" dirty="0" err="1" smtClean="0"/>
              <a:t>specific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for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asthma</a:t>
            </a:r>
            <a:r>
              <a:rPr lang="tr-TR" altLang="tr-TR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err="1" smtClean="0"/>
              <a:t>Eosinophilia</a:t>
            </a:r>
            <a:r>
              <a:rPr lang="tr-TR" altLang="tr-TR" sz="2400" dirty="0" smtClean="0"/>
              <a:t> in </a:t>
            </a:r>
            <a:r>
              <a:rPr lang="tr-TR" altLang="tr-TR" sz="2400" dirty="0" err="1" smtClean="0"/>
              <a:t>sputum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nasal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secretion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supports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asthma</a:t>
            </a:r>
            <a:r>
              <a:rPr lang="tr-TR" altLang="tr-TR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err="1" smtClean="0"/>
              <a:t>Evaluating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blood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sputum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or</a:t>
            </a:r>
            <a:r>
              <a:rPr lang="tr-TR" altLang="tr-TR" sz="2400" dirty="0" smtClean="0"/>
              <a:t> </a:t>
            </a:r>
            <a:r>
              <a:rPr lang="tr-TR" altLang="tr-TR" sz="2400" dirty="0" err="1"/>
              <a:t>nasal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secretion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eosinophilia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levels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are</a:t>
            </a:r>
            <a:r>
              <a:rPr lang="tr-TR" altLang="tr-TR" sz="2400" dirty="0" smtClean="0"/>
              <a:t> not rutin.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tr-TR" altLang="tr-TR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AU" sz="2800" kern="1200" dirty="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asthma</a:t>
            </a:r>
            <a:endParaRPr lang="tr-TR" altLang="tr-TR" sz="4000" b="1" dirty="0" smtClean="0">
              <a:solidFill>
                <a:srgbClr val="FF0066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lvl="0" indent="0" eaLnBrk="1" hangingPunct="1">
              <a:spcBef>
                <a:spcPts val="600"/>
              </a:spcBef>
              <a:buClr>
                <a:srgbClr val="B13F9A"/>
              </a:buClr>
              <a:buSzPct val="73000"/>
              <a:buNone/>
              <a:defRPr/>
            </a:pPr>
            <a:r>
              <a:rPr lang="en-US" sz="2800" kern="1200" dirty="0" smtClean="0">
                <a:solidFill>
                  <a:srgbClr val="FF0000"/>
                </a:solidFill>
                <a:latin typeface="Trebuchet MS"/>
              </a:rPr>
              <a:t>RAST</a:t>
            </a:r>
            <a:r>
              <a:rPr lang="en-US" sz="2800" kern="1200" dirty="0">
                <a:solidFill>
                  <a:srgbClr val="FF0000"/>
                </a:solidFill>
                <a:latin typeface="Trebuchet MS"/>
              </a:rPr>
              <a:t>: measures specific </a:t>
            </a:r>
            <a:r>
              <a:rPr lang="en-US" sz="2800" kern="1200" dirty="0" err="1" smtClean="0">
                <a:solidFill>
                  <a:srgbClr val="FF0000"/>
                </a:solidFill>
                <a:latin typeface="Trebuchet MS"/>
              </a:rPr>
              <a:t>IgE</a:t>
            </a:r>
            <a:endParaRPr lang="tr-TR" sz="2800" kern="1200" dirty="0" smtClean="0">
              <a:solidFill>
                <a:srgbClr val="FF0000"/>
              </a:solidFill>
              <a:latin typeface="Trebuchet MS"/>
            </a:endParaRPr>
          </a:p>
          <a:p>
            <a:pPr marL="292100" lvl="1" indent="0" eaLnBrk="1" hangingPunct="1">
              <a:spcBef>
                <a:spcPts val="500"/>
              </a:spcBef>
              <a:buClr>
                <a:srgbClr val="F9B639"/>
              </a:buClr>
              <a:buSzPct val="80000"/>
              <a:buNone/>
              <a:defRPr/>
            </a:pPr>
            <a:endParaRPr lang="tr-TR" sz="2400" kern="1200" dirty="0" smtClean="0">
              <a:latin typeface="Trebuchet MS"/>
              <a:ea typeface="+mn-ea"/>
              <a:cs typeface="+mn-cs"/>
            </a:endParaRPr>
          </a:p>
          <a:p>
            <a:pPr marL="520700" lvl="1" indent="-228600" eaLnBrk="1" hangingPunct="1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400" kern="1200" dirty="0" smtClean="0">
                <a:latin typeface="Trebuchet MS"/>
                <a:ea typeface="+mn-ea"/>
                <a:cs typeface="+mn-cs"/>
              </a:rPr>
              <a:t>less </a:t>
            </a:r>
            <a:r>
              <a:rPr lang="en-US" sz="2400" kern="1200" dirty="0">
                <a:latin typeface="Trebuchet MS"/>
                <a:ea typeface="+mn-ea"/>
                <a:cs typeface="+mn-cs"/>
              </a:rPr>
              <a:t>sensitive than skin </a:t>
            </a:r>
            <a:r>
              <a:rPr lang="en-US" sz="2400" kern="1200" dirty="0" smtClean="0">
                <a:latin typeface="Trebuchet MS"/>
                <a:ea typeface="+mn-ea"/>
                <a:cs typeface="+mn-cs"/>
              </a:rPr>
              <a:t>prick</a:t>
            </a:r>
            <a:endParaRPr lang="tr-TR" sz="2400" kern="1200" dirty="0" smtClean="0">
              <a:latin typeface="Trebuchet MS"/>
              <a:ea typeface="+mn-ea"/>
              <a:cs typeface="+mn-cs"/>
            </a:endParaRPr>
          </a:p>
          <a:p>
            <a:pPr marL="520700" lvl="1" indent="-228600" eaLnBrk="1" hangingPunct="1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400" kern="1200" dirty="0">
                <a:latin typeface="Trebuchet MS"/>
                <a:ea typeface="+mn-ea"/>
                <a:cs typeface="+mn-cs"/>
              </a:rPr>
              <a:t>More expensive</a:t>
            </a:r>
          </a:p>
          <a:p>
            <a:pPr marL="520700" lvl="1" indent="-228600" eaLnBrk="1" hangingPunct="1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400" kern="1200" dirty="0">
                <a:latin typeface="Trebuchet MS"/>
                <a:ea typeface="+mn-ea"/>
                <a:cs typeface="+mn-cs"/>
              </a:rPr>
              <a:t>Useful in </a:t>
            </a:r>
            <a:r>
              <a:rPr lang="en-US" sz="2400" kern="1200" dirty="0" err="1">
                <a:latin typeface="Trebuchet MS"/>
                <a:ea typeface="+mn-ea"/>
                <a:cs typeface="+mn-cs"/>
              </a:rPr>
              <a:t>pt.s</a:t>
            </a:r>
            <a:r>
              <a:rPr lang="en-US" sz="2400" kern="1200" dirty="0">
                <a:latin typeface="Trebuchet MS"/>
                <a:ea typeface="+mn-ea"/>
                <a:cs typeface="+mn-cs"/>
              </a:rPr>
              <a:t> who can’t d/c antihistamines or w/skin condition</a:t>
            </a:r>
          </a:p>
          <a:p>
            <a:pPr eaLnBrk="1" hangingPunct="1">
              <a:defRPr/>
            </a:pPr>
            <a:endParaRPr lang="tr-TR" altLang="tr-TR" sz="2800" dirty="0" smtClean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4806"/>
            <a:ext cx="230505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AU" sz="2800" kern="1200" dirty="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asthma</a:t>
            </a:r>
            <a:endParaRPr lang="tr-TR" altLang="tr-TR" sz="4000" b="1" dirty="0" smtClean="0">
              <a:solidFill>
                <a:srgbClr val="FF0066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altLang="tr-TR" sz="2800" b="1" dirty="0" smtClean="0">
                <a:solidFill>
                  <a:srgbClr val="FF0000"/>
                </a:solidFill>
              </a:rPr>
              <a:t>Skin </a:t>
            </a:r>
            <a:r>
              <a:rPr lang="tr-TR" altLang="tr-TR" sz="2800" b="1" dirty="0" err="1">
                <a:solidFill>
                  <a:srgbClr val="FF0000"/>
                </a:solidFill>
              </a:rPr>
              <a:t>Prick</a:t>
            </a:r>
            <a:r>
              <a:rPr lang="tr-TR" altLang="tr-TR" sz="2800" b="1" dirty="0">
                <a:solidFill>
                  <a:srgbClr val="FF0000"/>
                </a:solidFill>
              </a:rPr>
              <a:t> 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Test</a:t>
            </a:r>
            <a:endParaRPr lang="tr-TR" altLang="tr-TR" sz="28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tr-TR" altLang="tr-TR" dirty="0" smtClean="0"/>
          </a:p>
          <a:p>
            <a:pPr eaLnBrk="1" hangingPunct="1">
              <a:defRPr/>
            </a:pPr>
            <a:endParaRPr lang="tr-TR" altLang="tr-TR" dirty="0"/>
          </a:p>
          <a:p>
            <a:pPr eaLnBrk="1" hangingPunct="1">
              <a:defRPr/>
            </a:pPr>
            <a:r>
              <a:rPr lang="tr-TR" altLang="tr-TR" dirty="0" err="1" smtClean="0"/>
              <a:t>Cheap</a:t>
            </a:r>
            <a:endParaRPr lang="tr-TR" altLang="tr-TR" dirty="0"/>
          </a:p>
          <a:p>
            <a:pPr eaLnBrk="1" hangingPunct="1">
              <a:defRPr/>
            </a:pPr>
            <a:r>
              <a:rPr lang="tr-TR" altLang="tr-TR" dirty="0" err="1"/>
              <a:t>Quickly</a:t>
            </a:r>
            <a:endParaRPr lang="tr-TR" altLang="tr-TR" dirty="0"/>
          </a:p>
          <a:p>
            <a:pPr eaLnBrk="1" hangingPunct="1">
              <a:defRPr/>
            </a:pPr>
            <a:r>
              <a:rPr lang="tr-TR" altLang="tr-TR" dirty="0" err="1"/>
              <a:t>Reliable</a:t>
            </a:r>
            <a:r>
              <a:rPr lang="tr-TR" altLang="tr-TR" dirty="0" smtClean="0">
                <a:solidFill>
                  <a:schemeClr val="hlink"/>
                </a:solidFill>
              </a:rPr>
              <a:t> </a:t>
            </a:r>
            <a:endParaRPr lang="tr-TR" altLang="tr-TR" dirty="0">
              <a:solidFill>
                <a:schemeClr val="hlink"/>
              </a:solidFill>
            </a:endParaRPr>
          </a:p>
        </p:txBody>
      </p:sp>
      <p:pic>
        <p:nvPicPr>
          <p:cNvPr id="105476" name="Picture 6" descr="_568386_skin_test_generic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037013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37" y="457200"/>
            <a:ext cx="271303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Confirm presence of airflow limitation</a:t>
            </a:r>
          </a:p>
          <a:p>
            <a:pPr lvl="1"/>
            <a:r>
              <a:rPr lang="en-AU" dirty="0" smtClean="0"/>
              <a:t>Document that FEV</a:t>
            </a:r>
            <a:r>
              <a:rPr lang="en-AU" baseline="-25000" dirty="0" smtClean="0"/>
              <a:t>1</a:t>
            </a:r>
            <a:r>
              <a:rPr lang="en-AU" dirty="0" smtClean="0"/>
              <a:t>/FVC is reduced (at least once, when FEV</a:t>
            </a:r>
            <a:r>
              <a:rPr lang="en-AU" baseline="-25000" dirty="0" smtClean="0"/>
              <a:t>1</a:t>
            </a:r>
            <a:r>
              <a:rPr lang="en-AU" dirty="0" smtClean="0"/>
              <a:t> is low)</a:t>
            </a:r>
          </a:p>
          <a:p>
            <a:pPr lvl="1"/>
            <a:r>
              <a:rPr lang="en-AU" dirty="0" smtClean="0"/>
              <a:t>FEV</a:t>
            </a:r>
            <a:r>
              <a:rPr lang="en-AU" baseline="-25000" dirty="0" smtClean="0"/>
              <a:t>1</a:t>
            </a:r>
            <a:r>
              <a:rPr lang="en-AU" dirty="0" smtClean="0"/>
              <a:t>/ FVC ratio is normally &gt;0.75 – 0.80 in healthy adults, and </a:t>
            </a:r>
            <a:br>
              <a:rPr lang="en-AU" dirty="0" smtClean="0"/>
            </a:br>
            <a:r>
              <a:rPr lang="en-AU" dirty="0" smtClean="0"/>
              <a:t>&gt;0.90 in children</a:t>
            </a:r>
          </a:p>
          <a:p>
            <a:r>
              <a:rPr lang="en-AU" dirty="0" smtClean="0"/>
              <a:t>Confirm variation in lung function is greater than in healthy individuals</a:t>
            </a:r>
          </a:p>
          <a:p>
            <a:pPr lvl="1"/>
            <a:r>
              <a:rPr lang="en-AU" dirty="0" smtClean="0"/>
              <a:t>The greater the variation, or the more times variation is seen, the greater probability that the diagnosis is asthma</a:t>
            </a:r>
          </a:p>
          <a:p>
            <a:pPr lvl="1"/>
            <a:r>
              <a:rPr lang="en-AU" dirty="0" smtClean="0"/>
              <a:t>Excessive bronchodilator reversibility (adults: increase in FEV</a:t>
            </a:r>
            <a:r>
              <a:rPr lang="en-AU" baseline="-25000" dirty="0" smtClean="0"/>
              <a:t>1</a:t>
            </a:r>
            <a:r>
              <a:rPr lang="en-AU" dirty="0" smtClean="0"/>
              <a:t> &gt;12% and &gt;200mL; children: increase &gt;12% predicted)</a:t>
            </a:r>
          </a:p>
          <a:p>
            <a:pPr lvl="1"/>
            <a:r>
              <a:rPr lang="en-AU" dirty="0" smtClean="0"/>
              <a:t>Excessive diurnal variability from 1-2 weeks’ twice-daily PEF monitoring (daily amplitude x 100/daily mean, averaged)</a:t>
            </a:r>
          </a:p>
          <a:p>
            <a:pPr lvl="1"/>
            <a:r>
              <a:rPr lang="en-AU" dirty="0" smtClean="0"/>
              <a:t>Significant increase in FEV</a:t>
            </a:r>
            <a:r>
              <a:rPr lang="en-AU" baseline="-25000" dirty="0" smtClean="0"/>
              <a:t>1</a:t>
            </a:r>
            <a:r>
              <a:rPr lang="en-AU" dirty="0" smtClean="0"/>
              <a:t> or PEF after 4 weeks of controller treatment</a:t>
            </a:r>
          </a:p>
          <a:p>
            <a:pPr lvl="1"/>
            <a:r>
              <a:rPr lang="en-AU" dirty="0" smtClean="0"/>
              <a:t>If initial testing is negative:</a:t>
            </a:r>
          </a:p>
          <a:p>
            <a:pPr lvl="2"/>
            <a:r>
              <a:rPr lang="en-AU" dirty="0" smtClean="0"/>
              <a:t>Repeat when patient is symptomatic, or after withholding bronchodilators</a:t>
            </a:r>
          </a:p>
          <a:p>
            <a:pPr lvl="2"/>
            <a:r>
              <a:rPr lang="en-AU" dirty="0" smtClean="0"/>
              <a:t>Refer for additional tests (especially children ≤5 years, or the elderly)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Diagnosis of asthma – variable airflow limitation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 dirty="0" smtClean="0">
                <a:solidFill>
                  <a:prstClr val="white"/>
                </a:solidFill>
                <a:latin typeface="Arial"/>
              </a:rPr>
              <a:t>GINA 2017</a:t>
            </a:r>
            <a:endParaRPr lang="en-AU" sz="1200" i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1688975" y="5008345"/>
            <a:ext cx="187134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134679"/>
                </a:solidFill>
                <a:latin typeface="Arial"/>
              </a:rPr>
              <a:t>Time (seconds)</a:t>
            </a:r>
            <a:endParaRPr lang="en-US" sz="1800" b="1" dirty="0">
              <a:solidFill>
                <a:srgbClr val="134679"/>
              </a:solidFill>
              <a:latin typeface="Arial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44805" y="961828"/>
            <a:ext cx="99918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134679"/>
                </a:solidFill>
                <a:latin typeface="Arial"/>
              </a:rPr>
              <a:t>Volume</a:t>
            </a:r>
            <a:endParaRPr lang="en-US" sz="1800" b="1" dirty="0">
              <a:solidFill>
                <a:srgbClr val="134679"/>
              </a:solidFill>
              <a:latin typeface="Arial"/>
            </a:endParaRPr>
          </a:p>
        </p:txBody>
      </p:sp>
      <p:sp>
        <p:nvSpPr>
          <p:cNvPr id="68633" name="Rectangle 26"/>
          <p:cNvSpPr>
            <a:spLocks noChangeArrowheads="1"/>
          </p:cNvSpPr>
          <p:nvPr/>
        </p:nvSpPr>
        <p:spPr bwMode="auto">
          <a:xfrm>
            <a:off x="14970" y="5459634"/>
            <a:ext cx="4097859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134679"/>
                </a:solidFill>
                <a:latin typeface="Arial"/>
              </a:rPr>
              <a:t>Note:  Each FEV</a:t>
            </a:r>
            <a:r>
              <a:rPr lang="en-US" sz="1600" baseline="-25000" dirty="0">
                <a:solidFill>
                  <a:srgbClr val="134679"/>
                </a:solidFill>
                <a:latin typeface="Arial"/>
              </a:rPr>
              <a:t>1</a:t>
            </a:r>
            <a:r>
              <a:rPr lang="en-US" sz="1600" dirty="0">
                <a:solidFill>
                  <a:srgbClr val="134679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134679"/>
                </a:solidFill>
                <a:latin typeface="Arial"/>
              </a:rPr>
              <a:t>represents </a:t>
            </a:r>
            <a:r>
              <a:rPr lang="en-US" sz="1600" dirty="0">
                <a:solidFill>
                  <a:srgbClr val="134679"/>
                </a:solidFill>
                <a:latin typeface="Arial"/>
              </a:rPr>
              <a:t>the highest of three </a:t>
            </a:r>
            <a:r>
              <a:rPr lang="en-US" sz="1600" dirty="0" smtClean="0">
                <a:solidFill>
                  <a:srgbClr val="134679"/>
                </a:solidFill>
                <a:latin typeface="Arial"/>
              </a:rPr>
              <a:t>reproducible measurements</a:t>
            </a:r>
            <a:endParaRPr lang="en-US" sz="1600" dirty="0">
              <a:solidFill>
                <a:srgbClr val="134679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Typical spirometric tracings</a:t>
            </a:r>
            <a:endParaRPr lang="en-AU" dirty="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620162" y="1622024"/>
            <a:ext cx="71654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134679"/>
                </a:solidFill>
                <a:latin typeface="Arial"/>
              </a:rPr>
              <a:t>FEV</a:t>
            </a:r>
            <a:r>
              <a:rPr lang="en-US" sz="1800" baseline="-25000" dirty="0" smtClean="0">
                <a:solidFill>
                  <a:srgbClr val="134679"/>
                </a:solidFill>
                <a:latin typeface="Arial"/>
              </a:rPr>
              <a:t>1</a:t>
            </a:r>
            <a:endParaRPr lang="en-US" sz="1800" baseline="-25000" dirty="0">
              <a:solidFill>
                <a:srgbClr val="134679"/>
              </a:solidFill>
              <a:latin typeface="Arial"/>
            </a:endParaRPr>
          </a:p>
        </p:txBody>
      </p:sp>
      <p:sp>
        <p:nvSpPr>
          <p:cNvPr id="371715" name="Freeform 3"/>
          <p:cNvSpPr>
            <a:spLocks/>
          </p:cNvSpPr>
          <p:nvPr/>
        </p:nvSpPr>
        <p:spPr bwMode="auto">
          <a:xfrm>
            <a:off x="403758" y="1326934"/>
            <a:ext cx="3444342" cy="325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48"/>
              </a:cxn>
              <a:cxn ang="0">
                <a:pos x="2024" y="2048"/>
              </a:cxn>
            </a:cxnLst>
            <a:rect l="0" t="0" r="r" b="b"/>
            <a:pathLst>
              <a:path w="2025" h="2049">
                <a:moveTo>
                  <a:pt x="0" y="0"/>
                </a:moveTo>
                <a:lnTo>
                  <a:pt x="0" y="2048"/>
                </a:lnTo>
                <a:lnTo>
                  <a:pt x="2024" y="2048"/>
                </a:lnTo>
              </a:path>
            </a:pathLst>
          </a:custGeom>
          <a:noFill/>
          <a:ln w="25400" cap="rnd" cmpd="sng">
            <a:solidFill>
              <a:srgbClr val="1346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16" name="Freeform 4"/>
          <p:cNvSpPr>
            <a:spLocks/>
          </p:cNvSpPr>
          <p:nvPr/>
        </p:nvSpPr>
        <p:spPr bwMode="auto">
          <a:xfrm>
            <a:off x="422807" y="1649310"/>
            <a:ext cx="3425293" cy="2899533"/>
          </a:xfrm>
          <a:custGeom>
            <a:avLst/>
            <a:gdLst>
              <a:gd name="connsiteX0" fmla="*/ 0 w 9995"/>
              <a:gd name="connsiteY0" fmla="*/ 9992 h 9992"/>
              <a:gd name="connsiteX1" fmla="*/ 42 w 9995"/>
              <a:gd name="connsiteY1" fmla="*/ 9831 h 9992"/>
              <a:gd name="connsiteX2" fmla="*/ 152 w 9995"/>
              <a:gd name="connsiteY2" fmla="*/ 9391 h 9992"/>
              <a:gd name="connsiteX3" fmla="*/ 320 w 9995"/>
              <a:gd name="connsiteY3" fmla="*/ 8744 h 9992"/>
              <a:gd name="connsiteX4" fmla="*/ 551 w 9995"/>
              <a:gd name="connsiteY4" fmla="*/ 7935 h 9992"/>
              <a:gd name="connsiteX5" fmla="*/ 693 w 9995"/>
              <a:gd name="connsiteY5" fmla="*/ 7488 h 9992"/>
              <a:gd name="connsiteX6" fmla="*/ 855 w 9995"/>
              <a:gd name="connsiteY6" fmla="*/ 7034 h 9992"/>
              <a:gd name="connsiteX7" fmla="*/ 1018 w 9995"/>
              <a:gd name="connsiteY7" fmla="*/ 6564 h 9992"/>
              <a:gd name="connsiteX8" fmla="*/ 1196 w 9995"/>
              <a:gd name="connsiteY8" fmla="*/ 6102 h 9992"/>
              <a:gd name="connsiteX9" fmla="*/ 1396 w 9995"/>
              <a:gd name="connsiteY9" fmla="*/ 5647 h 9992"/>
              <a:gd name="connsiteX10" fmla="*/ 1600 w 9995"/>
              <a:gd name="connsiteY10" fmla="*/ 5208 h 9992"/>
              <a:gd name="connsiteX11" fmla="*/ 1710 w 9995"/>
              <a:gd name="connsiteY11" fmla="*/ 5000 h 9992"/>
              <a:gd name="connsiteX12" fmla="*/ 1821 w 9995"/>
              <a:gd name="connsiteY12" fmla="*/ 4792 h 9992"/>
              <a:gd name="connsiteX13" fmla="*/ 1931 w 9995"/>
              <a:gd name="connsiteY13" fmla="*/ 4599 h 9992"/>
              <a:gd name="connsiteX14" fmla="*/ 2041 w 9995"/>
              <a:gd name="connsiteY14" fmla="*/ 4422 h 9992"/>
              <a:gd name="connsiteX15" fmla="*/ 2293 w 9995"/>
              <a:gd name="connsiteY15" fmla="*/ 4052 h 9992"/>
              <a:gd name="connsiteX16" fmla="*/ 2560 w 9995"/>
              <a:gd name="connsiteY16" fmla="*/ 3675 h 9992"/>
              <a:gd name="connsiteX17" fmla="*/ 2875 w 9995"/>
              <a:gd name="connsiteY17" fmla="*/ 3290 h 9992"/>
              <a:gd name="connsiteX18" fmla="*/ 3206 w 9995"/>
              <a:gd name="connsiteY18" fmla="*/ 2889 h 9992"/>
              <a:gd name="connsiteX19" fmla="*/ 3384 w 9995"/>
              <a:gd name="connsiteY19" fmla="*/ 2696 h 9992"/>
              <a:gd name="connsiteX20" fmla="*/ 3578 w 9995"/>
              <a:gd name="connsiteY20" fmla="*/ 2512 h 9992"/>
              <a:gd name="connsiteX21" fmla="*/ 3767 w 9995"/>
              <a:gd name="connsiteY21" fmla="*/ 2319 h 9992"/>
              <a:gd name="connsiteX22" fmla="*/ 3966 w 9995"/>
              <a:gd name="connsiteY22" fmla="*/ 2142 h 9992"/>
              <a:gd name="connsiteX23" fmla="*/ 4187 w 9995"/>
              <a:gd name="connsiteY23" fmla="*/ 1949 h 9992"/>
              <a:gd name="connsiteX24" fmla="*/ 4407 w 9995"/>
              <a:gd name="connsiteY24" fmla="*/ 1772 h 9992"/>
              <a:gd name="connsiteX25" fmla="*/ 4633 w 9995"/>
              <a:gd name="connsiteY25" fmla="*/ 1595 h 9992"/>
              <a:gd name="connsiteX26" fmla="*/ 4869 w 9995"/>
              <a:gd name="connsiteY26" fmla="*/ 1433 h 9992"/>
              <a:gd name="connsiteX27" fmla="*/ 5121 w 9995"/>
              <a:gd name="connsiteY27" fmla="*/ 1271 h 9992"/>
              <a:gd name="connsiteX28" fmla="*/ 5373 w 9995"/>
              <a:gd name="connsiteY28" fmla="*/ 1109 h 9992"/>
              <a:gd name="connsiteX29" fmla="*/ 5645 w 9995"/>
              <a:gd name="connsiteY29" fmla="*/ 963 h 9992"/>
              <a:gd name="connsiteX30" fmla="*/ 5913 w 9995"/>
              <a:gd name="connsiteY30" fmla="*/ 832 h 9992"/>
              <a:gd name="connsiteX31" fmla="*/ 6196 w 9995"/>
              <a:gd name="connsiteY31" fmla="*/ 693 h 9992"/>
              <a:gd name="connsiteX32" fmla="*/ 6495 w 9995"/>
              <a:gd name="connsiteY32" fmla="*/ 578 h 9992"/>
              <a:gd name="connsiteX33" fmla="*/ 6800 w 9995"/>
              <a:gd name="connsiteY33" fmla="*/ 462 h 9992"/>
              <a:gd name="connsiteX34" fmla="*/ 7429 w 9995"/>
              <a:gd name="connsiteY34" fmla="*/ 270 h 9992"/>
              <a:gd name="connsiteX35" fmla="*/ 7765 w 9995"/>
              <a:gd name="connsiteY35" fmla="*/ 193 h 9992"/>
              <a:gd name="connsiteX36" fmla="*/ 8116 w 9995"/>
              <a:gd name="connsiteY36" fmla="*/ 123 h 9992"/>
              <a:gd name="connsiteX37" fmla="*/ 8468 w 9995"/>
              <a:gd name="connsiteY37" fmla="*/ 77 h 9992"/>
              <a:gd name="connsiteX38" fmla="*/ 8830 w 9995"/>
              <a:gd name="connsiteY38" fmla="*/ 31 h 9992"/>
              <a:gd name="connsiteX39" fmla="*/ 9208 w 9995"/>
              <a:gd name="connsiteY39" fmla="*/ 0 h 9992"/>
              <a:gd name="connsiteX40" fmla="*/ 9591 w 9995"/>
              <a:gd name="connsiteY40" fmla="*/ 0 h 9992"/>
              <a:gd name="connsiteX41" fmla="*/ 9995 w 9995"/>
              <a:gd name="connsiteY41" fmla="*/ 0 h 9992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7769 w 10000"/>
              <a:gd name="connsiteY34" fmla="*/ 193 h 10000"/>
              <a:gd name="connsiteX35" fmla="*/ 8120 w 10000"/>
              <a:gd name="connsiteY35" fmla="*/ 123 h 10000"/>
              <a:gd name="connsiteX36" fmla="*/ 8472 w 10000"/>
              <a:gd name="connsiteY36" fmla="*/ 77 h 10000"/>
              <a:gd name="connsiteX37" fmla="*/ 8834 w 10000"/>
              <a:gd name="connsiteY37" fmla="*/ 31 h 10000"/>
              <a:gd name="connsiteX38" fmla="*/ 9213 w 10000"/>
              <a:gd name="connsiteY38" fmla="*/ 0 h 10000"/>
              <a:gd name="connsiteX39" fmla="*/ 9596 w 10000"/>
              <a:gd name="connsiteY39" fmla="*/ 0 h 10000"/>
              <a:gd name="connsiteX40" fmla="*/ 10000 w 10000"/>
              <a:gd name="connsiteY40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8120 w 10000"/>
              <a:gd name="connsiteY34" fmla="*/ 123 h 10000"/>
              <a:gd name="connsiteX35" fmla="*/ 8472 w 10000"/>
              <a:gd name="connsiteY35" fmla="*/ 77 h 10000"/>
              <a:gd name="connsiteX36" fmla="*/ 8834 w 10000"/>
              <a:gd name="connsiteY36" fmla="*/ 31 h 10000"/>
              <a:gd name="connsiteX37" fmla="*/ 9213 w 10000"/>
              <a:gd name="connsiteY37" fmla="*/ 0 h 10000"/>
              <a:gd name="connsiteX38" fmla="*/ 9596 w 10000"/>
              <a:gd name="connsiteY38" fmla="*/ 0 h 10000"/>
              <a:gd name="connsiteX39" fmla="*/ 10000 w 10000"/>
              <a:gd name="connsiteY39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8472 w 10000"/>
              <a:gd name="connsiteY34" fmla="*/ 77 h 10000"/>
              <a:gd name="connsiteX35" fmla="*/ 8834 w 10000"/>
              <a:gd name="connsiteY35" fmla="*/ 31 h 10000"/>
              <a:gd name="connsiteX36" fmla="*/ 9213 w 10000"/>
              <a:gd name="connsiteY36" fmla="*/ 0 h 10000"/>
              <a:gd name="connsiteX37" fmla="*/ 9596 w 10000"/>
              <a:gd name="connsiteY37" fmla="*/ 0 h 10000"/>
              <a:gd name="connsiteX38" fmla="*/ 10000 w 10000"/>
              <a:gd name="connsiteY38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8834 w 10000"/>
              <a:gd name="connsiteY34" fmla="*/ 31 h 10000"/>
              <a:gd name="connsiteX35" fmla="*/ 9213 w 10000"/>
              <a:gd name="connsiteY35" fmla="*/ 0 h 10000"/>
              <a:gd name="connsiteX36" fmla="*/ 9596 w 10000"/>
              <a:gd name="connsiteY36" fmla="*/ 0 h 10000"/>
              <a:gd name="connsiteX37" fmla="*/ 10000 w 10000"/>
              <a:gd name="connsiteY37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9213 w 10000"/>
              <a:gd name="connsiteY34" fmla="*/ 0 h 10000"/>
              <a:gd name="connsiteX35" fmla="*/ 9596 w 10000"/>
              <a:gd name="connsiteY35" fmla="*/ 0 h 10000"/>
              <a:gd name="connsiteX36" fmla="*/ 10000 w 10000"/>
              <a:gd name="connsiteY36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9596 w 10000"/>
              <a:gd name="connsiteY34" fmla="*/ 0 h 10000"/>
              <a:gd name="connsiteX35" fmla="*/ 10000 w 10000"/>
              <a:gd name="connsiteY35" fmla="*/ 0 h 10000"/>
              <a:gd name="connsiteX0" fmla="*/ 0 w 10000"/>
              <a:gd name="connsiteY0" fmla="*/ 10000 h 10000"/>
              <a:gd name="connsiteX1" fmla="*/ 42 w 10000"/>
              <a:gd name="connsiteY1" fmla="*/ 9839 h 10000"/>
              <a:gd name="connsiteX2" fmla="*/ 152 w 10000"/>
              <a:gd name="connsiteY2" fmla="*/ 9399 h 10000"/>
              <a:gd name="connsiteX3" fmla="*/ 320 w 10000"/>
              <a:gd name="connsiteY3" fmla="*/ 8751 h 10000"/>
              <a:gd name="connsiteX4" fmla="*/ 551 w 10000"/>
              <a:gd name="connsiteY4" fmla="*/ 7941 h 10000"/>
              <a:gd name="connsiteX5" fmla="*/ 693 w 10000"/>
              <a:gd name="connsiteY5" fmla="*/ 7494 h 10000"/>
              <a:gd name="connsiteX6" fmla="*/ 855 w 10000"/>
              <a:gd name="connsiteY6" fmla="*/ 7040 h 10000"/>
              <a:gd name="connsiteX7" fmla="*/ 1019 w 10000"/>
              <a:gd name="connsiteY7" fmla="*/ 6569 h 10000"/>
              <a:gd name="connsiteX8" fmla="*/ 1197 w 10000"/>
              <a:gd name="connsiteY8" fmla="*/ 6107 h 10000"/>
              <a:gd name="connsiteX9" fmla="*/ 1397 w 10000"/>
              <a:gd name="connsiteY9" fmla="*/ 5652 h 10000"/>
              <a:gd name="connsiteX10" fmla="*/ 1601 w 10000"/>
              <a:gd name="connsiteY10" fmla="*/ 5212 h 10000"/>
              <a:gd name="connsiteX11" fmla="*/ 1711 w 10000"/>
              <a:gd name="connsiteY11" fmla="*/ 5004 h 10000"/>
              <a:gd name="connsiteX12" fmla="*/ 1822 w 10000"/>
              <a:gd name="connsiteY12" fmla="*/ 4796 h 10000"/>
              <a:gd name="connsiteX13" fmla="*/ 1932 w 10000"/>
              <a:gd name="connsiteY13" fmla="*/ 4603 h 10000"/>
              <a:gd name="connsiteX14" fmla="*/ 2042 w 10000"/>
              <a:gd name="connsiteY14" fmla="*/ 4426 h 10000"/>
              <a:gd name="connsiteX15" fmla="*/ 2294 w 10000"/>
              <a:gd name="connsiteY15" fmla="*/ 4055 h 10000"/>
              <a:gd name="connsiteX16" fmla="*/ 2561 w 10000"/>
              <a:gd name="connsiteY16" fmla="*/ 3678 h 10000"/>
              <a:gd name="connsiteX17" fmla="*/ 2876 w 10000"/>
              <a:gd name="connsiteY17" fmla="*/ 3293 h 10000"/>
              <a:gd name="connsiteX18" fmla="*/ 3208 w 10000"/>
              <a:gd name="connsiteY18" fmla="*/ 2891 h 10000"/>
              <a:gd name="connsiteX19" fmla="*/ 3386 w 10000"/>
              <a:gd name="connsiteY19" fmla="*/ 2698 h 10000"/>
              <a:gd name="connsiteX20" fmla="*/ 3580 w 10000"/>
              <a:gd name="connsiteY20" fmla="*/ 2514 h 10000"/>
              <a:gd name="connsiteX21" fmla="*/ 3769 w 10000"/>
              <a:gd name="connsiteY21" fmla="*/ 2321 h 10000"/>
              <a:gd name="connsiteX22" fmla="*/ 3968 w 10000"/>
              <a:gd name="connsiteY22" fmla="*/ 2144 h 10000"/>
              <a:gd name="connsiteX23" fmla="*/ 4189 w 10000"/>
              <a:gd name="connsiteY23" fmla="*/ 1951 h 10000"/>
              <a:gd name="connsiteX24" fmla="*/ 4409 w 10000"/>
              <a:gd name="connsiteY24" fmla="*/ 1773 h 10000"/>
              <a:gd name="connsiteX25" fmla="*/ 4635 w 10000"/>
              <a:gd name="connsiteY25" fmla="*/ 1596 h 10000"/>
              <a:gd name="connsiteX26" fmla="*/ 4871 w 10000"/>
              <a:gd name="connsiteY26" fmla="*/ 1434 h 10000"/>
              <a:gd name="connsiteX27" fmla="*/ 5124 w 10000"/>
              <a:gd name="connsiteY27" fmla="*/ 1272 h 10000"/>
              <a:gd name="connsiteX28" fmla="*/ 5376 w 10000"/>
              <a:gd name="connsiteY28" fmla="*/ 1110 h 10000"/>
              <a:gd name="connsiteX29" fmla="*/ 5648 w 10000"/>
              <a:gd name="connsiteY29" fmla="*/ 964 h 10000"/>
              <a:gd name="connsiteX30" fmla="*/ 5916 w 10000"/>
              <a:gd name="connsiteY30" fmla="*/ 833 h 10000"/>
              <a:gd name="connsiteX31" fmla="*/ 6199 w 10000"/>
              <a:gd name="connsiteY31" fmla="*/ 694 h 10000"/>
              <a:gd name="connsiteX32" fmla="*/ 6498 w 10000"/>
              <a:gd name="connsiteY32" fmla="*/ 578 h 10000"/>
              <a:gd name="connsiteX33" fmla="*/ 6803 w 10000"/>
              <a:gd name="connsiteY33" fmla="*/ 462 h 10000"/>
              <a:gd name="connsiteX34" fmla="*/ 10000 w 10000"/>
              <a:gd name="connsiteY34" fmla="*/ 0 h 10000"/>
              <a:gd name="connsiteX0" fmla="*/ 0 w 6803"/>
              <a:gd name="connsiteY0" fmla="*/ 9538 h 9538"/>
              <a:gd name="connsiteX1" fmla="*/ 42 w 6803"/>
              <a:gd name="connsiteY1" fmla="*/ 9377 h 9538"/>
              <a:gd name="connsiteX2" fmla="*/ 152 w 6803"/>
              <a:gd name="connsiteY2" fmla="*/ 8937 h 9538"/>
              <a:gd name="connsiteX3" fmla="*/ 320 w 6803"/>
              <a:gd name="connsiteY3" fmla="*/ 8289 h 9538"/>
              <a:gd name="connsiteX4" fmla="*/ 551 w 6803"/>
              <a:gd name="connsiteY4" fmla="*/ 7479 h 9538"/>
              <a:gd name="connsiteX5" fmla="*/ 693 w 6803"/>
              <a:gd name="connsiteY5" fmla="*/ 7032 h 9538"/>
              <a:gd name="connsiteX6" fmla="*/ 855 w 6803"/>
              <a:gd name="connsiteY6" fmla="*/ 6578 h 9538"/>
              <a:gd name="connsiteX7" fmla="*/ 1019 w 6803"/>
              <a:gd name="connsiteY7" fmla="*/ 6107 h 9538"/>
              <a:gd name="connsiteX8" fmla="*/ 1197 w 6803"/>
              <a:gd name="connsiteY8" fmla="*/ 5645 h 9538"/>
              <a:gd name="connsiteX9" fmla="*/ 1397 w 6803"/>
              <a:gd name="connsiteY9" fmla="*/ 5190 h 9538"/>
              <a:gd name="connsiteX10" fmla="*/ 1601 w 6803"/>
              <a:gd name="connsiteY10" fmla="*/ 4750 h 9538"/>
              <a:gd name="connsiteX11" fmla="*/ 1711 w 6803"/>
              <a:gd name="connsiteY11" fmla="*/ 4542 h 9538"/>
              <a:gd name="connsiteX12" fmla="*/ 1822 w 6803"/>
              <a:gd name="connsiteY12" fmla="*/ 4334 h 9538"/>
              <a:gd name="connsiteX13" fmla="*/ 1932 w 6803"/>
              <a:gd name="connsiteY13" fmla="*/ 4141 h 9538"/>
              <a:gd name="connsiteX14" fmla="*/ 2042 w 6803"/>
              <a:gd name="connsiteY14" fmla="*/ 3964 h 9538"/>
              <a:gd name="connsiteX15" fmla="*/ 2294 w 6803"/>
              <a:gd name="connsiteY15" fmla="*/ 3593 h 9538"/>
              <a:gd name="connsiteX16" fmla="*/ 2561 w 6803"/>
              <a:gd name="connsiteY16" fmla="*/ 3216 h 9538"/>
              <a:gd name="connsiteX17" fmla="*/ 2876 w 6803"/>
              <a:gd name="connsiteY17" fmla="*/ 2831 h 9538"/>
              <a:gd name="connsiteX18" fmla="*/ 3208 w 6803"/>
              <a:gd name="connsiteY18" fmla="*/ 2429 h 9538"/>
              <a:gd name="connsiteX19" fmla="*/ 3386 w 6803"/>
              <a:gd name="connsiteY19" fmla="*/ 2236 h 9538"/>
              <a:gd name="connsiteX20" fmla="*/ 3580 w 6803"/>
              <a:gd name="connsiteY20" fmla="*/ 2052 h 9538"/>
              <a:gd name="connsiteX21" fmla="*/ 3769 w 6803"/>
              <a:gd name="connsiteY21" fmla="*/ 1859 h 9538"/>
              <a:gd name="connsiteX22" fmla="*/ 3968 w 6803"/>
              <a:gd name="connsiteY22" fmla="*/ 1682 h 9538"/>
              <a:gd name="connsiteX23" fmla="*/ 4189 w 6803"/>
              <a:gd name="connsiteY23" fmla="*/ 1489 h 9538"/>
              <a:gd name="connsiteX24" fmla="*/ 4409 w 6803"/>
              <a:gd name="connsiteY24" fmla="*/ 1311 h 9538"/>
              <a:gd name="connsiteX25" fmla="*/ 4635 w 6803"/>
              <a:gd name="connsiteY25" fmla="*/ 1134 h 9538"/>
              <a:gd name="connsiteX26" fmla="*/ 4871 w 6803"/>
              <a:gd name="connsiteY26" fmla="*/ 972 h 9538"/>
              <a:gd name="connsiteX27" fmla="*/ 5124 w 6803"/>
              <a:gd name="connsiteY27" fmla="*/ 810 h 9538"/>
              <a:gd name="connsiteX28" fmla="*/ 5376 w 6803"/>
              <a:gd name="connsiteY28" fmla="*/ 648 h 9538"/>
              <a:gd name="connsiteX29" fmla="*/ 5648 w 6803"/>
              <a:gd name="connsiteY29" fmla="*/ 502 h 9538"/>
              <a:gd name="connsiteX30" fmla="*/ 5916 w 6803"/>
              <a:gd name="connsiteY30" fmla="*/ 371 h 9538"/>
              <a:gd name="connsiteX31" fmla="*/ 6199 w 6803"/>
              <a:gd name="connsiteY31" fmla="*/ 232 h 9538"/>
              <a:gd name="connsiteX32" fmla="*/ 6498 w 6803"/>
              <a:gd name="connsiteY32" fmla="*/ 116 h 9538"/>
              <a:gd name="connsiteX33" fmla="*/ 6803 w 6803"/>
              <a:gd name="connsiteY33" fmla="*/ 0 h 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803" h="9538">
                <a:moveTo>
                  <a:pt x="0" y="9538"/>
                </a:moveTo>
                <a:cubicBezTo>
                  <a:pt x="14" y="9484"/>
                  <a:pt x="28" y="9431"/>
                  <a:pt x="42" y="9377"/>
                </a:cubicBezTo>
                <a:cubicBezTo>
                  <a:pt x="79" y="9230"/>
                  <a:pt x="115" y="9084"/>
                  <a:pt x="152" y="8937"/>
                </a:cubicBezTo>
                <a:lnTo>
                  <a:pt x="320" y="8289"/>
                </a:lnTo>
                <a:lnTo>
                  <a:pt x="551" y="7479"/>
                </a:lnTo>
                <a:cubicBezTo>
                  <a:pt x="598" y="7330"/>
                  <a:pt x="646" y="7181"/>
                  <a:pt x="693" y="7032"/>
                </a:cubicBezTo>
                <a:lnTo>
                  <a:pt x="855" y="6578"/>
                </a:lnTo>
                <a:cubicBezTo>
                  <a:pt x="909" y="6421"/>
                  <a:pt x="964" y="6264"/>
                  <a:pt x="1019" y="6107"/>
                </a:cubicBezTo>
                <a:cubicBezTo>
                  <a:pt x="1078" y="5953"/>
                  <a:pt x="1138" y="5799"/>
                  <a:pt x="1197" y="5645"/>
                </a:cubicBezTo>
                <a:lnTo>
                  <a:pt x="1397" y="5190"/>
                </a:lnTo>
                <a:lnTo>
                  <a:pt x="1601" y="4750"/>
                </a:lnTo>
                <a:cubicBezTo>
                  <a:pt x="1638" y="4681"/>
                  <a:pt x="1674" y="4611"/>
                  <a:pt x="1711" y="4542"/>
                </a:cubicBezTo>
                <a:lnTo>
                  <a:pt x="1822" y="4334"/>
                </a:lnTo>
                <a:cubicBezTo>
                  <a:pt x="1859" y="4270"/>
                  <a:pt x="1895" y="4205"/>
                  <a:pt x="1932" y="4141"/>
                </a:cubicBezTo>
                <a:cubicBezTo>
                  <a:pt x="1969" y="4082"/>
                  <a:pt x="2005" y="4023"/>
                  <a:pt x="2042" y="3964"/>
                </a:cubicBezTo>
                <a:lnTo>
                  <a:pt x="2294" y="3593"/>
                </a:lnTo>
                <a:lnTo>
                  <a:pt x="2561" y="3216"/>
                </a:lnTo>
                <a:lnTo>
                  <a:pt x="2876" y="2831"/>
                </a:lnTo>
                <a:lnTo>
                  <a:pt x="3208" y="2429"/>
                </a:lnTo>
                <a:lnTo>
                  <a:pt x="3386" y="2236"/>
                </a:lnTo>
                <a:lnTo>
                  <a:pt x="3580" y="2052"/>
                </a:lnTo>
                <a:lnTo>
                  <a:pt x="3769" y="1859"/>
                </a:lnTo>
                <a:lnTo>
                  <a:pt x="3968" y="1682"/>
                </a:lnTo>
                <a:lnTo>
                  <a:pt x="4189" y="1489"/>
                </a:lnTo>
                <a:lnTo>
                  <a:pt x="4409" y="1311"/>
                </a:lnTo>
                <a:lnTo>
                  <a:pt x="4635" y="1134"/>
                </a:lnTo>
                <a:lnTo>
                  <a:pt x="4871" y="972"/>
                </a:lnTo>
                <a:lnTo>
                  <a:pt x="5124" y="810"/>
                </a:lnTo>
                <a:lnTo>
                  <a:pt x="5376" y="648"/>
                </a:lnTo>
                <a:lnTo>
                  <a:pt x="5648" y="502"/>
                </a:lnTo>
                <a:lnTo>
                  <a:pt x="5916" y="371"/>
                </a:lnTo>
                <a:lnTo>
                  <a:pt x="6199" y="232"/>
                </a:lnTo>
                <a:lnTo>
                  <a:pt x="6498" y="116"/>
                </a:lnTo>
                <a:lnTo>
                  <a:pt x="6803" y="0"/>
                </a:lnTo>
              </a:path>
            </a:pathLst>
          </a:custGeom>
          <a:noFill/>
          <a:ln w="50800" cap="rnd" cmpd="sng">
            <a:solidFill>
              <a:srgbClr val="4E6B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17" name="Freeform 5"/>
          <p:cNvSpPr>
            <a:spLocks/>
          </p:cNvSpPr>
          <p:nvPr/>
        </p:nvSpPr>
        <p:spPr bwMode="auto">
          <a:xfrm>
            <a:off x="422808" y="1568372"/>
            <a:ext cx="3405180" cy="2981287"/>
          </a:xfrm>
          <a:custGeom>
            <a:avLst/>
            <a:gdLst>
              <a:gd name="connsiteX0" fmla="*/ 9995 w 9995"/>
              <a:gd name="connsiteY0" fmla="*/ 0 h 10006"/>
              <a:gd name="connsiteX1" fmla="*/ 9722 w 9995"/>
              <a:gd name="connsiteY1" fmla="*/ 43 h 10006"/>
              <a:gd name="connsiteX2" fmla="*/ 9449 w 9995"/>
              <a:gd name="connsiteY2" fmla="*/ 22 h 10006"/>
              <a:gd name="connsiteX3" fmla="*/ 9176 w 9995"/>
              <a:gd name="connsiteY3" fmla="*/ 11 h 10006"/>
              <a:gd name="connsiteX4" fmla="*/ 8909 w 9995"/>
              <a:gd name="connsiteY4" fmla="*/ 11 h 10006"/>
              <a:gd name="connsiteX5" fmla="*/ 8636 w 9995"/>
              <a:gd name="connsiteY5" fmla="*/ 22 h 10006"/>
              <a:gd name="connsiteX6" fmla="*/ 8363 w 9995"/>
              <a:gd name="connsiteY6" fmla="*/ 32 h 10006"/>
              <a:gd name="connsiteX7" fmla="*/ 8095 w 9995"/>
              <a:gd name="connsiteY7" fmla="*/ 43 h 10006"/>
              <a:gd name="connsiteX8" fmla="*/ 7823 w 9995"/>
              <a:gd name="connsiteY8" fmla="*/ 75 h 10006"/>
              <a:gd name="connsiteX9" fmla="*/ 7550 w 9995"/>
              <a:gd name="connsiteY9" fmla="*/ 107 h 10006"/>
              <a:gd name="connsiteX10" fmla="*/ 7293 w 9995"/>
              <a:gd name="connsiteY10" fmla="*/ 145 h 10006"/>
              <a:gd name="connsiteX11" fmla="*/ 7020 w 9995"/>
              <a:gd name="connsiteY11" fmla="*/ 198 h 10006"/>
              <a:gd name="connsiteX12" fmla="*/ 6758 w 9995"/>
              <a:gd name="connsiteY12" fmla="*/ 257 h 10006"/>
              <a:gd name="connsiteX13" fmla="*/ 6490 w 9995"/>
              <a:gd name="connsiteY13" fmla="*/ 321 h 10006"/>
              <a:gd name="connsiteX14" fmla="*/ 6228 w 9995"/>
              <a:gd name="connsiteY14" fmla="*/ 390 h 10006"/>
              <a:gd name="connsiteX15" fmla="*/ 5976 w 9995"/>
              <a:gd name="connsiteY15" fmla="*/ 481 h 10006"/>
              <a:gd name="connsiteX16" fmla="*/ 5714 w 9995"/>
              <a:gd name="connsiteY16" fmla="*/ 577 h 10006"/>
              <a:gd name="connsiteX17" fmla="*/ 5462 w 9995"/>
              <a:gd name="connsiteY17" fmla="*/ 679 h 10006"/>
              <a:gd name="connsiteX18" fmla="*/ 5215 w 9995"/>
              <a:gd name="connsiteY18" fmla="*/ 791 h 10006"/>
              <a:gd name="connsiteX19" fmla="*/ 4963 w 9995"/>
              <a:gd name="connsiteY19" fmla="*/ 903 h 10006"/>
              <a:gd name="connsiteX20" fmla="*/ 4711 w 9995"/>
              <a:gd name="connsiteY20" fmla="*/ 1037 h 10006"/>
              <a:gd name="connsiteX21" fmla="*/ 4470 w 9995"/>
              <a:gd name="connsiteY21" fmla="*/ 1181 h 10006"/>
              <a:gd name="connsiteX22" fmla="*/ 4239 w 9995"/>
              <a:gd name="connsiteY22" fmla="*/ 1330 h 10006"/>
              <a:gd name="connsiteX23" fmla="*/ 3998 w 9995"/>
              <a:gd name="connsiteY23" fmla="*/ 1496 h 10006"/>
              <a:gd name="connsiteX24" fmla="*/ 3767 w 9995"/>
              <a:gd name="connsiteY24" fmla="*/ 1667 h 10006"/>
              <a:gd name="connsiteX25" fmla="*/ 3547 w 9995"/>
              <a:gd name="connsiteY25" fmla="*/ 1854 h 10006"/>
              <a:gd name="connsiteX26" fmla="*/ 3316 w 9995"/>
              <a:gd name="connsiteY26" fmla="*/ 2046 h 10006"/>
              <a:gd name="connsiteX27" fmla="*/ 3106 w 9995"/>
              <a:gd name="connsiteY27" fmla="*/ 2249 h 10006"/>
              <a:gd name="connsiteX28" fmla="*/ 2886 w 9995"/>
              <a:gd name="connsiteY28" fmla="*/ 2479 h 10006"/>
              <a:gd name="connsiteX29" fmla="*/ 2681 w 9995"/>
              <a:gd name="connsiteY29" fmla="*/ 2714 h 10006"/>
              <a:gd name="connsiteX30" fmla="*/ 2471 w 9995"/>
              <a:gd name="connsiteY30" fmla="*/ 2949 h 10006"/>
              <a:gd name="connsiteX31" fmla="*/ 2282 w 9995"/>
              <a:gd name="connsiteY31" fmla="*/ 3200 h 10006"/>
              <a:gd name="connsiteX32" fmla="*/ 2088 w 9995"/>
              <a:gd name="connsiteY32" fmla="*/ 3478 h 10006"/>
              <a:gd name="connsiteX33" fmla="*/ 1899 w 9995"/>
              <a:gd name="connsiteY33" fmla="*/ 3756 h 10006"/>
              <a:gd name="connsiteX34" fmla="*/ 1726 w 9995"/>
              <a:gd name="connsiteY34" fmla="*/ 4028 h 10006"/>
              <a:gd name="connsiteX35" fmla="*/ 1569 w 9995"/>
              <a:gd name="connsiteY35" fmla="*/ 4317 h 10006"/>
              <a:gd name="connsiteX36" fmla="*/ 1417 w 9995"/>
              <a:gd name="connsiteY36" fmla="*/ 4594 h 10006"/>
              <a:gd name="connsiteX37" fmla="*/ 1275 w 9995"/>
              <a:gd name="connsiteY37" fmla="*/ 4877 h 10006"/>
              <a:gd name="connsiteX38" fmla="*/ 1144 w 9995"/>
              <a:gd name="connsiteY38" fmla="*/ 5166 h 10006"/>
              <a:gd name="connsiteX39" fmla="*/ 1023 w 9995"/>
              <a:gd name="connsiteY39" fmla="*/ 5449 h 10006"/>
              <a:gd name="connsiteX40" fmla="*/ 902 w 9995"/>
              <a:gd name="connsiteY40" fmla="*/ 5737 h 10006"/>
              <a:gd name="connsiteX41" fmla="*/ 803 w 9995"/>
              <a:gd name="connsiteY41" fmla="*/ 6010 h 10006"/>
              <a:gd name="connsiteX42" fmla="*/ 703 w 9995"/>
              <a:gd name="connsiteY42" fmla="*/ 6288 h 10006"/>
              <a:gd name="connsiteX43" fmla="*/ 624 w 9995"/>
              <a:gd name="connsiteY43" fmla="*/ 6565 h 10006"/>
              <a:gd name="connsiteX44" fmla="*/ 546 w 9995"/>
              <a:gd name="connsiteY44" fmla="*/ 6827 h 10006"/>
              <a:gd name="connsiteX45" fmla="*/ 404 w 9995"/>
              <a:gd name="connsiteY45" fmla="*/ 7351 h 10006"/>
              <a:gd name="connsiteX46" fmla="*/ 294 w 9995"/>
              <a:gd name="connsiteY46" fmla="*/ 7842 h 10006"/>
              <a:gd name="connsiteX47" fmla="*/ 205 w 9995"/>
              <a:gd name="connsiteY47" fmla="*/ 8302 h 10006"/>
              <a:gd name="connsiteX48" fmla="*/ 131 w 9995"/>
              <a:gd name="connsiteY48" fmla="*/ 8708 h 10006"/>
              <a:gd name="connsiteX49" fmla="*/ 84 w 9995"/>
              <a:gd name="connsiteY49" fmla="*/ 9087 h 10006"/>
              <a:gd name="connsiteX50" fmla="*/ 42 w 9995"/>
              <a:gd name="connsiteY50" fmla="*/ 9407 h 10006"/>
              <a:gd name="connsiteX51" fmla="*/ 10 w 9995"/>
              <a:gd name="connsiteY51" fmla="*/ 9856 h 10006"/>
              <a:gd name="connsiteX52" fmla="*/ 0 w 9995"/>
              <a:gd name="connsiteY52" fmla="*/ 10006 h 10006"/>
              <a:gd name="connsiteX0" fmla="*/ 10000 w 10000"/>
              <a:gd name="connsiteY0" fmla="*/ 21 h 10021"/>
              <a:gd name="connsiteX1" fmla="*/ 9709 w 10000"/>
              <a:gd name="connsiteY1" fmla="*/ 0 h 10021"/>
              <a:gd name="connsiteX2" fmla="*/ 9454 w 10000"/>
              <a:gd name="connsiteY2" fmla="*/ 43 h 10021"/>
              <a:gd name="connsiteX3" fmla="*/ 9181 w 10000"/>
              <a:gd name="connsiteY3" fmla="*/ 32 h 10021"/>
              <a:gd name="connsiteX4" fmla="*/ 8913 w 10000"/>
              <a:gd name="connsiteY4" fmla="*/ 32 h 10021"/>
              <a:gd name="connsiteX5" fmla="*/ 8640 w 10000"/>
              <a:gd name="connsiteY5" fmla="*/ 43 h 10021"/>
              <a:gd name="connsiteX6" fmla="*/ 8367 w 10000"/>
              <a:gd name="connsiteY6" fmla="*/ 53 h 10021"/>
              <a:gd name="connsiteX7" fmla="*/ 8099 w 10000"/>
              <a:gd name="connsiteY7" fmla="*/ 64 h 10021"/>
              <a:gd name="connsiteX8" fmla="*/ 7827 w 10000"/>
              <a:gd name="connsiteY8" fmla="*/ 96 h 10021"/>
              <a:gd name="connsiteX9" fmla="*/ 7554 w 10000"/>
              <a:gd name="connsiteY9" fmla="*/ 128 h 10021"/>
              <a:gd name="connsiteX10" fmla="*/ 7297 w 10000"/>
              <a:gd name="connsiteY10" fmla="*/ 166 h 10021"/>
              <a:gd name="connsiteX11" fmla="*/ 7024 w 10000"/>
              <a:gd name="connsiteY11" fmla="*/ 219 h 10021"/>
              <a:gd name="connsiteX12" fmla="*/ 6761 w 10000"/>
              <a:gd name="connsiteY12" fmla="*/ 278 h 10021"/>
              <a:gd name="connsiteX13" fmla="*/ 6493 w 10000"/>
              <a:gd name="connsiteY13" fmla="*/ 342 h 10021"/>
              <a:gd name="connsiteX14" fmla="*/ 6231 w 10000"/>
              <a:gd name="connsiteY14" fmla="*/ 411 h 10021"/>
              <a:gd name="connsiteX15" fmla="*/ 5979 w 10000"/>
              <a:gd name="connsiteY15" fmla="*/ 502 h 10021"/>
              <a:gd name="connsiteX16" fmla="*/ 5717 w 10000"/>
              <a:gd name="connsiteY16" fmla="*/ 598 h 10021"/>
              <a:gd name="connsiteX17" fmla="*/ 5465 w 10000"/>
              <a:gd name="connsiteY17" fmla="*/ 700 h 10021"/>
              <a:gd name="connsiteX18" fmla="*/ 5218 w 10000"/>
              <a:gd name="connsiteY18" fmla="*/ 812 h 10021"/>
              <a:gd name="connsiteX19" fmla="*/ 4965 w 10000"/>
              <a:gd name="connsiteY19" fmla="*/ 923 h 10021"/>
              <a:gd name="connsiteX20" fmla="*/ 4713 w 10000"/>
              <a:gd name="connsiteY20" fmla="*/ 1057 h 10021"/>
              <a:gd name="connsiteX21" fmla="*/ 4472 w 10000"/>
              <a:gd name="connsiteY21" fmla="*/ 1201 h 10021"/>
              <a:gd name="connsiteX22" fmla="*/ 4241 w 10000"/>
              <a:gd name="connsiteY22" fmla="*/ 1350 h 10021"/>
              <a:gd name="connsiteX23" fmla="*/ 4000 w 10000"/>
              <a:gd name="connsiteY23" fmla="*/ 1516 h 10021"/>
              <a:gd name="connsiteX24" fmla="*/ 3769 w 10000"/>
              <a:gd name="connsiteY24" fmla="*/ 1687 h 10021"/>
              <a:gd name="connsiteX25" fmla="*/ 3549 w 10000"/>
              <a:gd name="connsiteY25" fmla="*/ 1874 h 10021"/>
              <a:gd name="connsiteX26" fmla="*/ 3318 w 10000"/>
              <a:gd name="connsiteY26" fmla="*/ 2066 h 10021"/>
              <a:gd name="connsiteX27" fmla="*/ 3108 w 10000"/>
              <a:gd name="connsiteY27" fmla="*/ 2269 h 10021"/>
              <a:gd name="connsiteX28" fmla="*/ 2887 w 10000"/>
              <a:gd name="connsiteY28" fmla="*/ 2499 h 10021"/>
              <a:gd name="connsiteX29" fmla="*/ 2682 w 10000"/>
              <a:gd name="connsiteY29" fmla="*/ 2733 h 10021"/>
              <a:gd name="connsiteX30" fmla="*/ 2472 w 10000"/>
              <a:gd name="connsiteY30" fmla="*/ 2968 h 10021"/>
              <a:gd name="connsiteX31" fmla="*/ 2283 w 10000"/>
              <a:gd name="connsiteY31" fmla="*/ 3219 h 10021"/>
              <a:gd name="connsiteX32" fmla="*/ 2089 w 10000"/>
              <a:gd name="connsiteY32" fmla="*/ 3497 h 10021"/>
              <a:gd name="connsiteX33" fmla="*/ 1900 w 10000"/>
              <a:gd name="connsiteY33" fmla="*/ 3775 h 10021"/>
              <a:gd name="connsiteX34" fmla="*/ 1727 w 10000"/>
              <a:gd name="connsiteY34" fmla="*/ 4047 h 10021"/>
              <a:gd name="connsiteX35" fmla="*/ 1570 w 10000"/>
              <a:gd name="connsiteY35" fmla="*/ 4335 h 10021"/>
              <a:gd name="connsiteX36" fmla="*/ 1418 w 10000"/>
              <a:gd name="connsiteY36" fmla="*/ 4612 h 10021"/>
              <a:gd name="connsiteX37" fmla="*/ 1276 w 10000"/>
              <a:gd name="connsiteY37" fmla="*/ 4895 h 10021"/>
              <a:gd name="connsiteX38" fmla="*/ 1145 w 10000"/>
              <a:gd name="connsiteY38" fmla="*/ 5184 h 10021"/>
              <a:gd name="connsiteX39" fmla="*/ 1024 w 10000"/>
              <a:gd name="connsiteY39" fmla="*/ 5467 h 10021"/>
              <a:gd name="connsiteX40" fmla="*/ 902 w 10000"/>
              <a:gd name="connsiteY40" fmla="*/ 5755 h 10021"/>
              <a:gd name="connsiteX41" fmla="*/ 803 w 10000"/>
              <a:gd name="connsiteY41" fmla="*/ 6027 h 10021"/>
              <a:gd name="connsiteX42" fmla="*/ 703 w 10000"/>
              <a:gd name="connsiteY42" fmla="*/ 6305 h 10021"/>
              <a:gd name="connsiteX43" fmla="*/ 624 w 10000"/>
              <a:gd name="connsiteY43" fmla="*/ 6582 h 10021"/>
              <a:gd name="connsiteX44" fmla="*/ 546 w 10000"/>
              <a:gd name="connsiteY44" fmla="*/ 6844 h 10021"/>
              <a:gd name="connsiteX45" fmla="*/ 404 w 10000"/>
              <a:gd name="connsiteY45" fmla="*/ 7368 h 10021"/>
              <a:gd name="connsiteX46" fmla="*/ 294 w 10000"/>
              <a:gd name="connsiteY46" fmla="*/ 7858 h 10021"/>
              <a:gd name="connsiteX47" fmla="*/ 205 w 10000"/>
              <a:gd name="connsiteY47" fmla="*/ 8318 h 10021"/>
              <a:gd name="connsiteX48" fmla="*/ 131 w 10000"/>
              <a:gd name="connsiteY48" fmla="*/ 8724 h 10021"/>
              <a:gd name="connsiteX49" fmla="*/ 84 w 10000"/>
              <a:gd name="connsiteY49" fmla="*/ 9103 h 10021"/>
              <a:gd name="connsiteX50" fmla="*/ 42 w 10000"/>
              <a:gd name="connsiteY50" fmla="*/ 9422 h 10021"/>
              <a:gd name="connsiteX51" fmla="*/ 10 w 10000"/>
              <a:gd name="connsiteY51" fmla="*/ 9871 h 10021"/>
              <a:gd name="connsiteX52" fmla="*/ 0 w 10000"/>
              <a:gd name="connsiteY52" fmla="*/ 10021 h 10021"/>
              <a:gd name="connsiteX0" fmla="*/ 10000 w 10000"/>
              <a:gd name="connsiteY0" fmla="*/ 26 h 10026"/>
              <a:gd name="connsiteX1" fmla="*/ 9709 w 10000"/>
              <a:gd name="connsiteY1" fmla="*/ 5 h 10026"/>
              <a:gd name="connsiteX2" fmla="*/ 9454 w 10000"/>
              <a:gd name="connsiteY2" fmla="*/ 0 h 10026"/>
              <a:gd name="connsiteX3" fmla="*/ 9181 w 10000"/>
              <a:gd name="connsiteY3" fmla="*/ 37 h 10026"/>
              <a:gd name="connsiteX4" fmla="*/ 8913 w 10000"/>
              <a:gd name="connsiteY4" fmla="*/ 37 h 10026"/>
              <a:gd name="connsiteX5" fmla="*/ 8640 w 10000"/>
              <a:gd name="connsiteY5" fmla="*/ 48 h 10026"/>
              <a:gd name="connsiteX6" fmla="*/ 8367 w 10000"/>
              <a:gd name="connsiteY6" fmla="*/ 58 h 10026"/>
              <a:gd name="connsiteX7" fmla="*/ 8099 w 10000"/>
              <a:gd name="connsiteY7" fmla="*/ 69 h 10026"/>
              <a:gd name="connsiteX8" fmla="*/ 7827 w 10000"/>
              <a:gd name="connsiteY8" fmla="*/ 101 h 10026"/>
              <a:gd name="connsiteX9" fmla="*/ 7554 w 10000"/>
              <a:gd name="connsiteY9" fmla="*/ 133 h 10026"/>
              <a:gd name="connsiteX10" fmla="*/ 7297 w 10000"/>
              <a:gd name="connsiteY10" fmla="*/ 171 h 10026"/>
              <a:gd name="connsiteX11" fmla="*/ 7024 w 10000"/>
              <a:gd name="connsiteY11" fmla="*/ 224 h 10026"/>
              <a:gd name="connsiteX12" fmla="*/ 6761 w 10000"/>
              <a:gd name="connsiteY12" fmla="*/ 283 h 10026"/>
              <a:gd name="connsiteX13" fmla="*/ 6493 w 10000"/>
              <a:gd name="connsiteY13" fmla="*/ 347 h 10026"/>
              <a:gd name="connsiteX14" fmla="*/ 6231 w 10000"/>
              <a:gd name="connsiteY14" fmla="*/ 416 h 10026"/>
              <a:gd name="connsiteX15" fmla="*/ 5979 w 10000"/>
              <a:gd name="connsiteY15" fmla="*/ 507 h 10026"/>
              <a:gd name="connsiteX16" fmla="*/ 5717 w 10000"/>
              <a:gd name="connsiteY16" fmla="*/ 603 h 10026"/>
              <a:gd name="connsiteX17" fmla="*/ 5465 w 10000"/>
              <a:gd name="connsiteY17" fmla="*/ 705 h 10026"/>
              <a:gd name="connsiteX18" fmla="*/ 5218 w 10000"/>
              <a:gd name="connsiteY18" fmla="*/ 817 h 10026"/>
              <a:gd name="connsiteX19" fmla="*/ 4965 w 10000"/>
              <a:gd name="connsiteY19" fmla="*/ 928 h 10026"/>
              <a:gd name="connsiteX20" fmla="*/ 4713 w 10000"/>
              <a:gd name="connsiteY20" fmla="*/ 1062 h 10026"/>
              <a:gd name="connsiteX21" fmla="*/ 4472 w 10000"/>
              <a:gd name="connsiteY21" fmla="*/ 1206 h 10026"/>
              <a:gd name="connsiteX22" fmla="*/ 4241 w 10000"/>
              <a:gd name="connsiteY22" fmla="*/ 1355 h 10026"/>
              <a:gd name="connsiteX23" fmla="*/ 4000 w 10000"/>
              <a:gd name="connsiteY23" fmla="*/ 1521 h 10026"/>
              <a:gd name="connsiteX24" fmla="*/ 3769 w 10000"/>
              <a:gd name="connsiteY24" fmla="*/ 1692 h 10026"/>
              <a:gd name="connsiteX25" fmla="*/ 3549 w 10000"/>
              <a:gd name="connsiteY25" fmla="*/ 1879 h 10026"/>
              <a:gd name="connsiteX26" fmla="*/ 3318 w 10000"/>
              <a:gd name="connsiteY26" fmla="*/ 2071 h 10026"/>
              <a:gd name="connsiteX27" fmla="*/ 3108 w 10000"/>
              <a:gd name="connsiteY27" fmla="*/ 2274 h 10026"/>
              <a:gd name="connsiteX28" fmla="*/ 2887 w 10000"/>
              <a:gd name="connsiteY28" fmla="*/ 2504 h 10026"/>
              <a:gd name="connsiteX29" fmla="*/ 2682 w 10000"/>
              <a:gd name="connsiteY29" fmla="*/ 2738 h 10026"/>
              <a:gd name="connsiteX30" fmla="*/ 2472 w 10000"/>
              <a:gd name="connsiteY30" fmla="*/ 2973 h 10026"/>
              <a:gd name="connsiteX31" fmla="*/ 2283 w 10000"/>
              <a:gd name="connsiteY31" fmla="*/ 3224 h 10026"/>
              <a:gd name="connsiteX32" fmla="*/ 2089 w 10000"/>
              <a:gd name="connsiteY32" fmla="*/ 3502 h 10026"/>
              <a:gd name="connsiteX33" fmla="*/ 1900 w 10000"/>
              <a:gd name="connsiteY33" fmla="*/ 3780 h 10026"/>
              <a:gd name="connsiteX34" fmla="*/ 1727 w 10000"/>
              <a:gd name="connsiteY34" fmla="*/ 4052 h 10026"/>
              <a:gd name="connsiteX35" fmla="*/ 1570 w 10000"/>
              <a:gd name="connsiteY35" fmla="*/ 4340 h 10026"/>
              <a:gd name="connsiteX36" fmla="*/ 1418 w 10000"/>
              <a:gd name="connsiteY36" fmla="*/ 4617 h 10026"/>
              <a:gd name="connsiteX37" fmla="*/ 1276 w 10000"/>
              <a:gd name="connsiteY37" fmla="*/ 4900 h 10026"/>
              <a:gd name="connsiteX38" fmla="*/ 1145 w 10000"/>
              <a:gd name="connsiteY38" fmla="*/ 5189 h 10026"/>
              <a:gd name="connsiteX39" fmla="*/ 1024 w 10000"/>
              <a:gd name="connsiteY39" fmla="*/ 5472 h 10026"/>
              <a:gd name="connsiteX40" fmla="*/ 902 w 10000"/>
              <a:gd name="connsiteY40" fmla="*/ 5760 h 10026"/>
              <a:gd name="connsiteX41" fmla="*/ 803 w 10000"/>
              <a:gd name="connsiteY41" fmla="*/ 6032 h 10026"/>
              <a:gd name="connsiteX42" fmla="*/ 703 w 10000"/>
              <a:gd name="connsiteY42" fmla="*/ 6310 h 10026"/>
              <a:gd name="connsiteX43" fmla="*/ 624 w 10000"/>
              <a:gd name="connsiteY43" fmla="*/ 6587 h 10026"/>
              <a:gd name="connsiteX44" fmla="*/ 546 w 10000"/>
              <a:gd name="connsiteY44" fmla="*/ 6849 h 10026"/>
              <a:gd name="connsiteX45" fmla="*/ 404 w 10000"/>
              <a:gd name="connsiteY45" fmla="*/ 7373 h 10026"/>
              <a:gd name="connsiteX46" fmla="*/ 294 w 10000"/>
              <a:gd name="connsiteY46" fmla="*/ 7863 h 10026"/>
              <a:gd name="connsiteX47" fmla="*/ 205 w 10000"/>
              <a:gd name="connsiteY47" fmla="*/ 8323 h 10026"/>
              <a:gd name="connsiteX48" fmla="*/ 131 w 10000"/>
              <a:gd name="connsiteY48" fmla="*/ 8729 h 10026"/>
              <a:gd name="connsiteX49" fmla="*/ 84 w 10000"/>
              <a:gd name="connsiteY49" fmla="*/ 9108 h 10026"/>
              <a:gd name="connsiteX50" fmla="*/ 42 w 10000"/>
              <a:gd name="connsiteY50" fmla="*/ 9427 h 10026"/>
              <a:gd name="connsiteX51" fmla="*/ 10 w 10000"/>
              <a:gd name="connsiteY51" fmla="*/ 9876 h 10026"/>
              <a:gd name="connsiteX52" fmla="*/ 0 w 10000"/>
              <a:gd name="connsiteY52" fmla="*/ 10026 h 10026"/>
              <a:gd name="connsiteX0" fmla="*/ 10000 w 10000"/>
              <a:gd name="connsiteY0" fmla="*/ 37 h 10037"/>
              <a:gd name="connsiteX1" fmla="*/ 9709 w 10000"/>
              <a:gd name="connsiteY1" fmla="*/ 16 h 10037"/>
              <a:gd name="connsiteX2" fmla="*/ 9454 w 10000"/>
              <a:gd name="connsiteY2" fmla="*/ 11 h 10037"/>
              <a:gd name="connsiteX3" fmla="*/ 9181 w 10000"/>
              <a:gd name="connsiteY3" fmla="*/ 0 h 10037"/>
              <a:gd name="connsiteX4" fmla="*/ 8913 w 10000"/>
              <a:gd name="connsiteY4" fmla="*/ 48 h 10037"/>
              <a:gd name="connsiteX5" fmla="*/ 8640 w 10000"/>
              <a:gd name="connsiteY5" fmla="*/ 59 h 10037"/>
              <a:gd name="connsiteX6" fmla="*/ 8367 w 10000"/>
              <a:gd name="connsiteY6" fmla="*/ 69 h 10037"/>
              <a:gd name="connsiteX7" fmla="*/ 8099 w 10000"/>
              <a:gd name="connsiteY7" fmla="*/ 80 h 10037"/>
              <a:gd name="connsiteX8" fmla="*/ 7827 w 10000"/>
              <a:gd name="connsiteY8" fmla="*/ 112 h 10037"/>
              <a:gd name="connsiteX9" fmla="*/ 7554 w 10000"/>
              <a:gd name="connsiteY9" fmla="*/ 144 h 10037"/>
              <a:gd name="connsiteX10" fmla="*/ 7297 w 10000"/>
              <a:gd name="connsiteY10" fmla="*/ 182 h 10037"/>
              <a:gd name="connsiteX11" fmla="*/ 7024 w 10000"/>
              <a:gd name="connsiteY11" fmla="*/ 235 h 10037"/>
              <a:gd name="connsiteX12" fmla="*/ 6761 w 10000"/>
              <a:gd name="connsiteY12" fmla="*/ 294 h 10037"/>
              <a:gd name="connsiteX13" fmla="*/ 6493 w 10000"/>
              <a:gd name="connsiteY13" fmla="*/ 358 h 10037"/>
              <a:gd name="connsiteX14" fmla="*/ 6231 w 10000"/>
              <a:gd name="connsiteY14" fmla="*/ 427 h 10037"/>
              <a:gd name="connsiteX15" fmla="*/ 5979 w 10000"/>
              <a:gd name="connsiteY15" fmla="*/ 518 h 10037"/>
              <a:gd name="connsiteX16" fmla="*/ 5717 w 10000"/>
              <a:gd name="connsiteY16" fmla="*/ 614 h 10037"/>
              <a:gd name="connsiteX17" fmla="*/ 5465 w 10000"/>
              <a:gd name="connsiteY17" fmla="*/ 716 h 10037"/>
              <a:gd name="connsiteX18" fmla="*/ 5218 w 10000"/>
              <a:gd name="connsiteY18" fmla="*/ 828 h 10037"/>
              <a:gd name="connsiteX19" fmla="*/ 4965 w 10000"/>
              <a:gd name="connsiteY19" fmla="*/ 939 h 10037"/>
              <a:gd name="connsiteX20" fmla="*/ 4713 w 10000"/>
              <a:gd name="connsiteY20" fmla="*/ 1073 h 10037"/>
              <a:gd name="connsiteX21" fmla="*/ 4472 w 10000"/>
              <a:gd name="connsiteY21" fmla="*/ 1217 h 10037"/>
              <a:gd name="connsiteX22" fmla="*/ 4241 w 10000"/>
              <a:gd name="connsiteY22" fmla="*/ 1366 h 10037"/>
              <a:gd name="connsiteX23" fmla="*/ 4000 w 10000"/>
              <a:gd name="connsiteY23" fmla="*/ 1532 h 10037"/>
              <a:gd name="connsiteX24" fmla="*/ 3769 w 10000"/>
              <a:gd name="connsiteY24" fmla="*/ 1703 h 10037"/>
              <a:gd name="connsiteX25" fmla="*/ 3549 w 10000"/>
              <a:gd name="connsiteY25" fmla="*/ 1890 h 10037"/>
              <a:gd name="connsiteX26" fmla="*/ 3318 w 10000"/>
              <a:gd name="connsiteY26" fmla="*/ 2082 h 10037"/>
              <a:gd name="connsiteX27" fmla="*/ 3108 w 10000"/>
              <a:gd name="connsiteY27" fmla="*/ 2285 h 10037"/>
              <a:gd name="connsiteX28" fmla="*/ 2887 w 10000"/>
              <a:gd name="connsiteY28" fmla="*/ 2515 h 10037"/>
              <a:gd name="connsiteX29" fmla="*/ 2682 w 10000"/>
              <a:gd name="connsiteY29" fmla="*/ 2749 h 10037"/>
              <a:gd name="connsiteX30" fmla="*/ 2472 w 10000"/>
              <a:gd name="connsiteY30" fmla="*/ 2984 h 10037"/>
              <a:gd name="connsiteX31" fmla="*/ 2283 w 10000"/>
              <a:gd name="connsiteY31" fmla="*/ 3235 h 10037"/>
              <a:gd name="connsiteX32" fmla="*/ 2089 w 10000"/>
              <a:gd name="connsiteY32" fmla="*/ 3513 h 10037"/>
              <a:gd name="connsiteX33" fmla="*/ 1900 w 10000"/>
              <a:gd name="connsiteY33" fmla="*/ 3791 h 10037"/>
              <a:gd name="connsiteX34" fmla="*/ 1727 w 10000"/>
              <a:gd name="connsiteY34" fmla="*/ 4063 h 10037"/>
              <a:gd name="connsiteX35" fmla="*/ 1570 w 10000"/>
              <a:gd name="connsiteY35" fmla="*/ 4351 h 10037"/>
              <a:gd name="connsiteX36" fmla="*/ 1418 w 10000"/>
              <a:gd name="connsiteY36" fmla="*/ 4628 h 10037"/>
              <a:gd name="connsiteX37" fmla="*/ 1276 w 10000"/>
              <a:gd name="connsiteY37" fmla="*/ 4911 h 10037"/>
              <a:gd name="connsiteX38" fmla="*/ 1145 w 10000"/>
              <a:gd name="connsiteY38" fmla="*/ 5200 h 10037"/>
              <a:gd name="connsiteX39" fmla="*/ 1024 w 10000"/>
              <a:gd name="connsiteY39" fmla="*/ 5483 h 10037"/>
              <a:gd name="connsiteX40" fmla="*/ 902 w 10000"/>
              <a:gd name="connsiteY40" fmla="*/ 5771 h 10037"/>
              <a:gd name="connsiteX41" fmla="*/ 803 w 10000"/>
              <a:gd name="connsiteY41" fmla="*/ 6043 h 10037"/>
              <a:gd name="connsiteX42" fmla="*/ 703 w 10000"/>
              <a:gd name="connsiteY42" fmla="*/ 6321 h 10037"/>
              <a:gd name="connsiteX43" fmla="*/ 624 w 10000"/>
              <a:gd name="connsiteY43" fmla="*/ 6598 h 10037"/>
              <a:gd name="connsiteX44" fmla="*/ 546 w 10000"/>
              <a:gd name="connsiteY44" fmla="*/ 6860 h 10037"/>
              <a:gd name="connsiteX45" fmla="*/ 404 w 10000"/>
              <a:gd name="connsiteY45" fmla="*/ 7384 h 10037"/>
              <a:gd name="connsiteX46" fmla="*/ 294 w 10000"/>
              <a:gd name="connsiteY46" fmla="*/ 7874 h 10037"/>
              <a:gd name="connsiteX47" fmla="*/ 205 w 10000"/>
              <a:gd name="connsiteY47" fmla="*/ 8334 h 10037"/>
              <a:gd name="connsiteX48" fmla="*/ 131 w 10000"/>
              <a:gd name="connsiteY48" fmla="*/ 8740 h 10037"/>
              <a:gd name="connsiteX49" fmla="*/ 84 w 10000"/>
              <a:gd name="connsiteY49" fmla="*/ 9119 h 10037"/>
              <a:gd name="connsiteX50" fmla="*/ 42 w 10000"/>
              <a:gd name="connsiteY50" fmla="*/ 9438 h 10037"/>
              <a:gd name="connsiteX51" fmla="*/ 10 w 10000"/>
              <a:gd name="connsiteY51" fmla="*/ 9887 h 10037"/>
              <a:gd name="connsiteX52" fmla="*/ 0 w 10000"/>
              <a:gd name="connsiteY52" fmla="*/ 10037 h 10037"/>
              <a:gd name="connsiteX0" fmla="*/ 10000 w 10000"/>
              <a:gd name="connsiteY0" fmla="*/ 26 h 10026"/>
              <a:gd name="connsiteX1" fmla="*/ 9709 w 10000"/>
              <a:gd name="connsiteY1" fmla="*/ 5 h 10026"/>
              <a:gd name="connsiteX2" fmla="*/ 9454 w 10000"/>
              <a:gd name="connsiteY2" fmla="*/ 0 h 10026"/>
              <a:gd name="connsiteX3" fmla="*/ 8913 w 10000"/>
              <a:gd name="connsiteY3" fmla="*/ 37 h 10026"/>
              <a:gd name="connsiteX4" fmla="*/ 8640 w 10000"/>
              <a:gd name="connsiteY4" fmla="*/ 48 h 10026"/>
              <a:gd name="connsiteX5" fmla="*/ 8367 w 10000"/>
              <a:gd name="connsiteY5" fmla="*/ 58 h 10026"/>
              <a:gd name="connsiteX6" fmla="*/ 8099 w 10000"/>
              <a:gd name="connsiteY6" fmla="*/ 69 h 10026"/>
              <a:gd name="connsiteX7" fmla="*/ 7827 w 10000"/>
              <a:gd name="connsiteY7" fmla="*/ 101 h 10026"/>
              <a:gd name="connsiteX8" fmla="*/ 7554 w 10000"/>
              <a:gd name="connsiteY8" fmla="*/ 133 h 10026"/>
              <a:gd name="connsiteX9" fmla="*/ 7297 w 10000"/>
              <a:gd name="connsiteY9" fmla="*/ 171 h 10026"/>
              <a:gd name="connsiteX10" fmla="*/ 7024 w 10000"/>
              <a:gd name="connsiteY10" fmla="*/ 224 h 10026"/>
              <a:gd name="connsiteX11" fmla="*/ 6761 w 10000"/>
              <a:gd name="connsiteY11" fmla="*/ 283 h 10026"/>
              <a:gd name="connsiteX12" fmla="*/ 6493 w 10000"/>
              <a:gd name="connsiteY12" fmla="*/ 347 h 10026"/>
              <a:gd name="connsiteX13" fmla="*/ 6231 w 10000"/>
              <a:gd name="connsiteY13" fmla="*/ 416 h 10026"/>
              <a:gd name="connsiteX14" fmla="*/ 5979 w 10000"/>
              <a:gd name="connsiteY14" fmla="*/ 507 h 10026"/>
              <a:gd name="connsiteX15" fmla="*/ 5717 w 10000"/>
              <a:gd name="connsiteY15" fmla="*/ 603 h 10026"/>
              <a:gd name="connsiteX16" fmla="*/ 5465 w 10000"/>
              <a:gd name="connsiteY16" fmla="*/ 705 h 10026"/>
              <a:gd name="connsiteX17" fmla="*/ 5218 w 10000"/>
              <a:gd name="connsiteY17" fmla="*/ 817 h 10026"/>
              <a:gd name="connsiteX18" fmla="*/ 4965 w 10000"/>
              <a:gd name="connsiteY18" fmla="*/ 928 h 10026"/>
              <a:gd name="connsiteX19" fmla="*/ 4713 w 10000"/>
              <a:gd name="connsiteY19" fmla="*/ 1062 h 10026"/>
              <a:gd name="connsiteX20" fmla="*/ 4472 w 10000"/>
              <a:gd name="connsiteY20" fmla="*/ 1206 h 10026"/>
              <a:gd name="connsiteX21" fmla="*/ 4241 w 10000"/>
              <a:gd name="connsiteY21" fmla="*/ 1355 h 10026"/>
              <a:gd name="connsiteX22" fmla="*/ 4000 w 10000"/>
              <a:gd name="connsiteY22" fmla="*/ 1521 h 10026"/>
              <a:gd name="connsiteX23" fmla="*/ 3769 w 10000"/>
              <a:gd name="connsiteY23" fmla="*/ 1692 h 10026"/>
              <a:gd name="connsiteX24" fmla="*/ 3549 w 10000"/>
              <a:gd name="connsiteY24" fmla="*/ 1879 h 10026"/>
              <a:gd name="connsiteX25" fmla="*/ 3318 w 10000"/>
              <a:gd name="connsiteY25" fmla="*/ 2071 h 10026"/>
              <a:gd name="connsiteX26" fmla="*/ 3108 w 10000"/>
              <a:gd name="connsiteY26" fmla="*/ 2274 h 10026"/>
              <a:gd name="connsiteX27" fmla="*/ 2887 w 10000"/>
              <a:gd name="connsiteY27" fmla="*/ 2504 h 10026"/>
              <a:gd name="connsiteX28" fmla="*/ 2682 w 10000"/>
              <a:gd name="connsiteY28" fmla="*/ 2738 h 10026"/>
              <a:gd name="connsiteX29" fmla="*/ 2472 w 10000"/>
              <a:gd name="connsiteY29" fmla="*/ 2973 h 10026"/>
              <a:gd name="connsiteX30" fmla="*/ 2283 w 10000"/>
              <a:gd name="connsiteY30" fmla="*/ 3224 h 10026"/>
              <a:gd name="connsiteX31" fmla="*/ 2089 w 10000"/>
              <a:gd name="connsiteY31" fmla="*/ 3502 h 10026"/>
              <a:gd name="connsiteX32" fmla="*/ 1900 w 10000"/>
              <a:gd name="connsiteY32" fmla="*/ 3780 h 10026"/>
              <a:gd name="connsiteX33" fmla="*/ 1727 w 10000"/>
              <a:gd name="connsiteY33" fmla="*/ 4052 h 10026"/>
              <a:gd name="connsiteX34" fmla="*/ 1570 w 10000"/>
              <a:gd name="connsiteY34" fmla="*/ 4340 h 10026"/>
              <a:gd name="connsiteX35" fmla="*/ 1418 w 10000"/>
              <a:gd name="connsiteY35" fmla="*/ 4617 h 10026"/>
              <a:gd name="connsiteX36" fmla="*/ 1276 w 10000"/>
              <a:gd name="connsiteY36" fmla="*/ 4900 h 10026"/>
              <a:gd name="connsiteX37" fmla="*/ 1145 w 10000"/>
              <a:gd name="connsiteY37" fmla="*/ 5189 h 10026"/>
              <a:gd name="connsiteX38" fmla="*/ 1024 w 10000"/>
              <a:gd name="connsiteY38" fmla="*/ 5472 h 10026"/>
              <a:gd name="connsiteX39" fmla="*/ 902 w 10000"/>
              <a:gd name="connsiteY39" fmla="*/ 5760 h 10026"/>
              <a:gd name="connsiteX40" fmla="*/ 803 w 10000"/>
              <a:gd name="connsiteY40" fmla="*/ 6032 h 10026"/>
              <a:gd name="connsiteX41" fmla="*/ 703 w 10000"/>
              <a:gd name="connsiteY41" fmla="*/ 6310 h 10026"/>
              <a:gd name="connsiteX42" fmla="*/ 624 w 10000"/>
              <a:gd name="connsiteY42" fmla="*/ 6587 h 10026"/>
              <a:gd name="connsiteX43" fmla="*/ 546 w 10000"/>
              <a:gd name="connsiteY43" fmla="*/ 6849 h 10026"/>
              <a:gd name="connsiteX44" fmla="*/ 404 w 10000"/>
              <a:gd name="connsiteY44" fmla="*/ 7373 h 10026"/>
              <a:gd name="connsiteX45" fmla="*/ 294 w 10000"/>
              <a:gd name="connsiteY45" fmla="*/ 7863 h 10026"/>
              <a:gd name="connsiteX46" fmla="*/ 205 w 10000"/>
              <a:gd name="connsiteY46" fmla="*/ 8323 h 10026"/>
              <a:gd name="connsiteX47" fmla="*/ 131 w 10000"/>
              <a:gd name="connsiteY47" fmla="*/ 8729 h 10026"/>
              <a:gd name="connsiteX48" fmla="*/ 84 w 10000"/>
              <a:gd name="connsiteY48" fmla="*/ 9108 h 10026"/>
              <a:gd name="connsiteX49" fmla="*/ 42 w 10000"/>
              <a:gd name="connsiteY49" fmla="*/ 9427 h 10026"/>
              <a:gd name="connsiteX50" fmla="*/ 10 w 10000"/>
              <a:gd name="connsiteY50" fmla="*/ 9876 h 10026"/>
              <a:gd name="connsiteX51" fmla="*/ 0 w 10000"/>
              <a:gd name="connsiteY51" fmla="*/ 10026 h 10026"/>
              <a:gd name="connsiteX0" fmla="*/ 9982 w 9982"/>
              <a:gd name="connsiteY0" fmla="*/ 0 h 10048"/>
              <a:gd name="connsiteX1" fmla="*/ 9709 w 9982"/>
              <a:gd name="connsiteY1" fmla="*/ 27 h 10048"/>
              <a:gd name="connsiteX2" fmla="*/ 9454 w 9982"/>
              <a:gd name="connsiteY2" fmla="*/ 22 h 10048"/>
              <a:gd name="connsiteX3" fmla="*/ 8913 w 9982"/>
              <a:gd name="connsiteY3" fmla="*/ 59 h 10048"/>
              <a:gd name="connsiteX4" fmla="*/ 8640 w 9982"/>
              <a:gd name="connsiteY4" fmla="*/ 70 h 10048"/>
              <a:gd name="connsiteX5" fmla="*/ 8367 w 9982"/>
              <a:gd name="connsiteY5" fmla="*/ 80 h 10048"/>
              <a:gd name="connsiteX6" fmla="*/ 8099 w 9982"/>
              <a:gd name="connsiteY6" fmla="*/ 91 h 10048"/>
              <a:gd name="connsiteX7" fmla="*/ 7827 w 9982"/>
              <a:gd name="connsiteY7" fmla="*/ 123 h 10048"/>
              <a:gd name="connsiteX8" fmla="*/ 7554 w 9982"/>
              <a:gd name="connsiteY8" fmla="*/ 155 h 10048"/>
              <a:gd name="connsiteX9" fmla="*/ 7297 w 9982"/>
              <a:gd name="connsiteY9" fmla="*/ 193 h 10048"/>
              <a:gd name="connsiteX10" fmla="*/ 7024 w 9982"/>
              <a:gd name="connsiteY10" fmla="*/ 246 h 10048"/>
              <a:gd name="connsiteX11" fmla="*/ 6761 w 9982"/>
              <a:gd name="connsiteY11" fmla="*/ 305 h 10048"/>
              <a:gd name="connsiteX12" fmla="*/ 6493 w 9982"/>
              <a:gd name="connsiteY12" fmla="*/ 369 h 10048"/>
              <a:gd name="connsiteX13" fmla="*/ 6231 w 9982"/>
              <a:gd name="connsiteY13" fmla="*/ 438 h 10048"/>
              <a:gd name="connsiteX14" fmla="*/ 5979 w 9982"/>
              <a:gd name="connsiteY14" fmla="*/ 529 h 10048"/>
              <a:gd name="connsiteX15" fmla="*/ 5717 w 9982"/>
              <a:gd name="connsiteY15" fmla="*/ 625 h 10048"/>
              <a:gd name="connsiteX16" fmla="*/ 5465 w 9982"/>
              <a:gd name="connsiteY16" fmla="*/ 727 h 10048"/>
              <a:gd name="connsiteX17" fmla="*/ 5218 w 9982"/>
              <a:gd name="connsiteY17" fmla="*/ 839 h 10048"/>
              <a:gd name="connsiteX18" fmla="*/ 4965 w 9982"/>
              <a:gd name="connsiteY18" fmla="*/ 950 h 10048"/>
              <a:gd name="connsiteX19" fmla="*/ 4713 w 9982"/>
              <a:gd name="connsiteY19" fmla="*/ 1084 h 10048"/>
              <a:gd name="connsiteX20" fmla="*/ 4472 w 9982"/>
              <a:gd name="connsiteY20" fmla="*/ 1228 h 10048"/>
              <a:gd name="connsiteX21" fmla="*/ 4241 w 9982"/>
              <a:gd name="connsiteY21" fmla="*/ 1377 h 10048"/>
              <a:gd name="connsiteX22" fmla="*/ 4000 w 9982"/>
              <a:gd name="connsiteY22" fmla="*/ 1543 h 10048"/>
              <a:gd name="connsiteX23" fmla="*/ 3769 w 9982"/>
              <a:gd name="connsiteY23" fmla="*/ 1714 h 10048"/>
              <a:gd name="connsiteX24" fmla="*/ 3549 w 9982"/>
              <a:gd name="connsiteY24" fmla="*/ 1901 h 10048"/>
              <a:gd name="connsiteX25" fmla="*/ 3318 w 9982"/>
              <a:gd name="connsiteY25" fmla="*/ 2093 h 10048"/>
              <a:gd name="connsiteX26" fmla="*/ 3108 w 9982"/>
              <a:gd name="connsiteY26" fmla="*/ 2296 h 10048"/>
              <a:gd name="connsiteX27" fmla="*/ 2887 w 9982"/>
              <a:gd name="connsiteY27" fmla="*/ 2526 h 10048"/>
              <a:gd name="connsiteX28" fmla="*/ 2682 w 9982"/>
              <a:gd name="connsiteY28" fmla="*/ 2760 h 10048"/>
              <a:gd name="connsiteX29" fmla="*/ 2472 w 9982"/>
              <a:gd name="connsiteY29" fmla="*/ 2995 h 10048"/>
              <a:gd name="connsiteX30" fmla="*/ 2283 w 9982"/>
              <a:gd name="connsiteY30" fmla="*/ 3246 h 10048"/>
              <a:gd name="connsiteX31" fmla="*/ 2089 w 9982"/>
              <a:gd name="connsiteY31" fmla="*/ 3524 h 10048"/>
              <a:gd name="connsiteX32" fmla="*/ 1900 w 9982"/>
              <a:gd name="connsiteY32" fmla="*/ 3802 h 10048"/>
              <a:gd name="connsiteX33" fmla="*/ 1727 w 9982"/>
              <a:gd name="connsiteY33" fmla="*/ 4074 h 10048"/>
              <a:gd name="connsiteX34" fmla="*/ 1570 w 9982"/>
              <a:gd name="connsiteY34" fmla="*/ 4362 h 10048"/>
              <a:gd name="connsiteX35" fmla="*/ 1418 w 9982"/>
              <a:gd name="connsiteY35" fmla="*/ 4639 h 10048"/>
              <a:gd name="connsiteX36" fmla="*/ 1276 w 9982"/>
              <a:gd name="connsiteY36" fmla="*/ 4922 h 10048"/>
              <a:gd name="connsiteX37" fmla="*/ 1145 w 9982"/>
              <a:gd name="connsiteY37" fmla="*/ 5211 h 10048"/>
              <a:gd name="connsiteX38" fmla="*/ 1024 w 9982"/>
              <a:gd name="connsiteY38" fmla="*/ 5494 h 10048"/>
              <a:gd name="connsiteX39" fmla="*/ 902 w 9982"/>
              <a:gd name="connsiteY39" fmla="*/ 5782 h 10048"/>
              <a:gd name="connsiteX40" fmla="*/ 803 w 9982"/>
              <a:gd name="connsiteY40" fmla="*/ 6054 h 10048"/>
              <a:gd name="connsiteX41" fmla="*/ 703 w 9982"/>
              <a:gd name="connsiteY41" fmla="*/ 6332 h 10048"/>
              <a:gd name="connsiteX42" fmla="*/ 624 w 9982"/>
              <a:gd name="connsiteY42" fmla="*/ 6609 h 10048"/>
              <a:gd name="connsiteX43" fmla="*/ 546 w 9982"/>
              <a:gd name="connsiteY43" fmla="*/ 6871 h 10048"/>
              <a:gd name="connsiteX44" fmla="*/ 404 w 9982"/>
              <a:gd name="connsiteY44" fmla="*/ 7395 h 10048"/>
              <a:gd name="connsiteX45" fmla="*/ 294 w 9982"/>
              <a:gd name="connsiteY45" fmla="*/ 7885 h 10048"/>
              <a:gd name="connsiteX46" fmla="*/ 205 w 9982"/>
              <a:gd name="connsiteY46" fmla="*/ 8345 h 10048"/>
              <a:gd name="connsiteX47" fmla="*/ 131 w 9982"/>
              <a:gd name="connsiteY47" fmla="*/ 8751 h 10048"/>
              <a:gd name="connsiteX48" fmla="*/ 84 w 9982"/>
              <a:gd name="connsiteY48" fmla="*/ 9130 h 10048"/>
              <a:gd name="connsiteX49" fmla="*/ 42 w 9982"/>
              <a:gd name="connsiteY49" fmla="*/ 9449 h 10048"/>
              <a:gd name="connsiteX50" fmla="*/ 10 w 9982"/>
              <a:gd name="connsiteY50" fmla="*/ 9898 h 10048"/>
              <a:gd name="connsiteX51" fmla="*/ 0 w 9982"/>
              <a:gd name="connsiteY51" fmla="*/ 10048 h 10048"/>
              <a:gd name="connsiteX0" fmla="*/ 10000 w 10000"/>
              <a:gd name="connsiteY0" fmla="*/ 0 h 10000"/>
              <a:gd name="connsiteX1" fmla="*/ 9471 w 10000"/>
              <a:gd name="connsiteY1" fmla="*/ 22 h 10000"/>
              <a:gd name="connsiteX2" fmla="*/ 8929 w 10000"/>
              <a:gd name="connsiteY2" fmla="*/ 59 h 10000"/>
              <a:gd name="connsiteX3" fmla="*/ 8656 w 10000"/>
              <a:gd name="connsiteY3" fmla="*/ 70 h 10000"/>
              <a:gd name="connsiteX4" fmla="*/ 8382 w 10000"/>
              <a:gd name="connsiteY4" fmla="*/ 80 h 10000"/>
              <a:gd name="connsiteX5" fmla="*/ 8114 w 10000"/>
              <a:gd name="connsiteY5" fmla="*/ 91 h 10000"/>
              <a:gd name="connsiteX6" fmla="*/ 7841 w 10000"/>
              <a:gd name="connsiteY6" fmla="*/ 122 h 10000"/>
              <a:gd name="connsiteX7" fmla="*/ 7568 w 10000"/>
              <a:gd name="connsiteY7" fmla="*/ 154 h 10000"/>
              <a:gd name="connsiteX8" fmla="*/ 7310 w 10000"/>
              <a:gd name="connsiteY8" fmla="*/ 192 h 10000"/>
              <a:gd name="connsiteX9" fmla="*/ 7037 w 10000"/>
              <a:gd name="connsiteY9" fmla="*/ 245 h 10000"/>
              <a:gd name="connsiteX10" fmla="*/ 6773 w 10000"/>
              <a:gd name="connsiteY10" fmla="*/ 304 h 10000"/>
              <a:gd name="connsiteX11" fmla="*/ 6505 w 10000"/>
              <a:gd name="connsiteY11" fmla="*/ 367 h 10000"/>
              <a:gd name="connsiteX12" fmla="*/ 6242 w 10000"/>
              <a:gd name="connsiteY12" fmla="*/ 436 h 10000"/>
              <a:gd name="connsiteX13" fmla="*/ 5990 w 10000"/>
              <a:gd name="connsiteY13" fmla="*/ 526 h 10000"/>
              <a:gd name="connsiteX14" fmla="*/ 5727 w 10000"/>
              <a:gd name="connsiteY14" fmla="*/ 622 h 10000"/>
              <a:gd name="connsiteX15" fmla="*/ 5475 w 10000"/>
              <a:gd name="connsiteY15" fmla="*/ 724 h 10000"/>
              <a:gd name="connsiteX16" fmla="*/ 5227 w 10000"/>
              <a:gd name="connsiteY16" fmla="*/ 835 h 10000"/>
              <a:gd name="connsiteX17" fmla="*/ 4974 w 10000"/>
              <a:gd name="connsiteY17" fmla="*/ 945 h 10000"/>
              <a:gd name="connsiteX18" fmla="*/ 4721 w 10000"/>
              <a:gd name="connsiteY18" fmla="*/ 1079 h 10000"/>
              <a:gd name="connsiteX19" fmla="*/ 4480 w 10000"/>
              <a:gd name="connsiteY19" fmla="*/ 1222 h 10000"/>
              <a:gd name="connsiteX20" fmla="*/ 4249 w 10000"/>
              <a:gd name="connsiteY20" fmla="*/ 1370 h 10000"/>
              <a:gd name="connsiteX21" fmla="*/ 4007 w 10000"/>
              <a:gd name="connsiteY21" fmla="*/ 1536 h 10000"/>
              <a:gd name="connsiteX22" fmla="*/ 3776 w 10000"/>
              <a:gd name="connsiteY22" fmla="*/ 1706 h 10000"/>
              <a:gd name="connsiteX23" fmla="*/ 3555 w 10000"/>
              <a:gd name="connsiteY23" fmla="*/ 1892 h 10000"/>
              <a:gd name="connsiteX24" fmla="*/ 3324 w 10000"/>
              <a:gd name="connsiteY24" fmla="*/ 2083 h 10000"/>
              <a:gd name="connsiteX25" fmla="*/ 3114 w 10000"/>
              <a:gd name="connsiteY25" fmla="*/ 2285 h 10000"/>
              <a:gd name="connsiteX26" fmla="*/ 2892 w 10000"/>
              <a:gd name="connsiteY26" fmla="*/ 2514 h 10000"/>
              <a:gd name="connsiteX27" fmla="*/ 2687 w 10000"/>
              <a:gd name="connsiteY27" fmla="*/ 2747 h 10000"/>
              <a:gd name="connsiteX28" fmla="*/ 2476 w 10000"/>
              <a:gd name="connsiteY28" fmla="*/ 2981 h 10000"/>
              <a:gd name="connsiteX29" fmla="*/ 2287 w 10000"/>
              <a:gd name="connsiteY29" fmla="*/ 3230 h 10000"/>
              <a:gd name="connsiteX30" fmla="*/ 2093 w 10000"/>
              <a:gd name="connsiteY30" fmla="*/ 3507 h 10000"/>
              <a:gd name="connsiteX31" fmla="*/ 1903 w 10000"/>
              <a:gd name="connsiteY31" fmla="*/ 3784 h 10000"/>
              <a:gd name="connsiteX32" fmla="*/ 1730 w 10000"/>
              <a:gd name="connsiteY32" fmla="*/ 4055 h 10000"/>
              <a:gd name="connsiteX33" fmla="*/ 1573 w 10000"/>
              <a:gd name="connsiteY33" fmla="*/ 4341 h 10000"/>
              <a:gd name="connsiteX34" fmla="*/ 1421 w 10000"/>
              <a:gd name="connsiteY34" fmla="*/ 4617 h 10000"/>
              <a:gd name="connsiteX35" fmla="*/ 1278 w 10000"/>
              <a:gd name="connsiteY35" fmla="*/ 4898 h 10000"/>
              <a:gd name="connsiteX36" fmla="*/ 1147 w 10000"/>
              <a:gd name="connsiteY36" fmla="*/ 5186 h 10000"/>
              <a:gd name="connsiteX37" fmla="*/ 1026 w 10000"/>
              <a:gd name="connsiteY37" fmla="*/ 5468 h 10000"/>
              <a:gd name="connsiteX38" fmla="*/ 904 w 10000"/>
              <a:gd name="connsiteY38" fmla="*/ 5754 h 10000"/>
              <a:gd name="connsiteX39" fmla="*/ 804 w 10000"/>
              <a:gd name="connsiteY39" fmla="*/ 6025 h 10000"/>
              <a:gd name="connsiteX40" fmla="*/ 704 w 10000"/>
              <a:gd name="connsiteY40" fmla="*/ 6302 h 10000"/>
              <a:gd name="connsiteX41" fmla="*/ 625 w 10000"/>
              <a:gd name="connsiteY41" fmla="*/ 6577 h 10000"/>
              <a:gd name="connsiteX42" fmla="*/ 547 w 10000"/>
              <a:gd name="connsiteY42" fmla="*/ 6838 h 10000"/>
              <a:gd name="connsiteX43" fmla="*/ 405 w 10000"/>
              <a:gd name="connsiteY43" fmla="*/ 7360 h 10000"/>
              <a:gd name="connsiteX44" fmla="*/ 295 w 10000"/>
              <a:gd name="connsiteY44" fmla="*/ 7847 h 10000"/>
              <a:gd name="connsiteX45" fmla="*/ 205 w 10000"/>
              <a:gd name="connsiteY45" fmla="*/ 8305 h 10000"/>
              <a:gd name="connsiteX46" fmla="*/ 131 w 10000"/>
              <a:gd name="connsiteY46" fmla="*/ 8709 h 10000"/>
              <a:gd name="connsiteX47" fmla="*/ 84 w 10000"/>
              <a:gd name="connsiteY47" fmla="*/ 9086 h 10000"/>
              <a:gd name="connsiteX48" fmla="*/ 42 w 10000"/>
              <a:gd name="connsiteY48" fmla="*/ 9404 h 10000"/>
              <a:gd name="connsiteX49" fmla="*/ 10 w 10000"/>
              <a:gd name="connsiteY49" fmla="*/ 9851 h 10000"/>
              <a:gd name="connsiteX50" fmla="*/ 0 w 10000"/>
              <a:gd name="connsiteY50" fmla="*/ 10000 h 10000"/>
              <a:gd name="connsiteX0" fmla="*/ 10000 w 10000"/>
              <a:gd name="connsiteY0" fmla="*/ 0 h 10000"/>
              <a:gd name="connsiteX1" fmla="*/ 9471 w 10000"/>
              <a:gd name="connsiteY1" fmla="*/ 22 h 10000"/>
              <a:gd name="connsiteX2" fmla="*/ 8929 w 10000"/>
              <a:gd name="connsiteY2" fmla="*/ 11 h 10000"/>
              <a:gd name="connsiteX3" fmla="*/ 8656 w 10000"/>
              <a:gd name="connsiteY3" fmla="*/ 70 h 10000"/>
              <a:gd name="connsiteX4" fmla="*/ 8382 w 10000"/>
              <a:gd name="connsiteY4" fmla="*/ 80 h 10000"/>
              <a:gd name="connsiteX5" fmla="*/ 8114 w 10000"/>
              <a:gd name="connsiteY5" fmla="*/ 91 h 10000"/>
              <a:gd name="connsiteX6" fmla="*/ 7841 w 10000"/>
              <a:gd name="connsiteY6" fmla="*/ 122 h 10000"/>
              <a:gd name="connsiteX7" fmla="*/ 7568 w 10000"/>
              <a:gd name="connsiteY7" fmla="*/ 154 h 10000"/>
              <a:gd name="connsiteX8" fmla="*/ 7310 w 10000"/>
              <a:gd name="connsiteY8" fmla="*/ 192 h 10000"/>
              <a:gd name="connsiteX9" fmla="*/ 7037 w 10000"/>
              <a:gd name="connsiteY9" fmla="*/ 245 h 10000"/>
              <a:gd name="connsiteX10" fmla="*/ 6773 w 10000"/>
              <a:gd name="connsiteY10" fmla="*/ 304 h 10000"/>
              <a:gd name="connsiteX11" fmla="*/ 6505 w 10000"/>
              <a:gd name="connsiteY11" fmla="*/ 367 h 10000"/>
              <a:gd name="connsiteX12" fmla="*/ 6242 w 10000"/>
              <a:gd name="connsiteY12" fmla="*/ 436 h 10000"/>
              <a:gd name="connsiteX13" fmla="*/ 5990 w 10000"/>
              <a:gd name="connsiteY13" fmla="*/ 526 h 10000"/>
              <a:gd name="connsiteX14" fmla="*/ 5727 w 10000"/>
              <a:gd name="connsiteY14" fmla="*/ 622 h 10000"/>
              <a:gd name="connsiteX15" fmla="*/ 5475 w 10000"/>
              <a:gd name="connsiteY15" fmla="*/ 724 h 10000"/>
              <a:gd name="connsiteX16" fmla="*/ 5227 w 10000"/>
              <a:gd name="connsiteY16" fmla="*/ 835 h 10000"/>
              <a:gd name="connsiteX17" fmla="*/ 4974 w 10000"/>
              <a:gd name="connsiteY17" fmla="*/ 945 h 10000"/>
              <a:gd name="connsiteX18" fmla="*/ 4721 w 10000"/>
              <a:gd name="connsiteY18" fmla="*/ 1079 h 10000"/>
              <a:gd name="connsiteX19" fmla="*/ 4480 w 10000"/>
              <a:gd name="connsiteY19" fmla="*/ 1222 h 10000"/>
              <a:gd name="connsiteX20" fmla="*/ 4249 w 10000"/>
              <a:gd name="connsiteY20" fmla="*/ 1370 h 10000"/>
              <a:gd name="connsiteX21" fmla="*/ 4007 w 10000"/>
              <a:gd name="connsiteY21" fmla="*/ 1536 h 10000"/>
              <a:gd name="connsiteX22" fmla="*/ 3776 w 10000"/>
              <a:gd name="connsiteY22" fmla="*/ 1706 h 10000"/>
              <a:gd name="connsiteX23" fmla="*/ 3555 w 10000"/>
              <a:gd name="connsiteY23" fmla="*/ 1892 h 10000"/>
              <a:gd name="connsiteX24" fmla="*/ 3324 w 10000"/>
              <a:gd name="connsiteY24" fmla="*/ 2083 h 10000"/>
              <a:gd name="connsiteX25" fmla="*/ 3114 w 10000"/>
              <a:gd name="connsiteY25" fmla="*/ 2285 h 10000"/>
              <a:gd name="connsiteX26" fmla="*/ 2892 w 10000"/>
              <a:gd name="connsiteY26" fmla="*/ 2514 h 10000"/>
              <a:gd name="connsiteX27" fmla="*/ 2687 w 10000"/>
              <a:gd name="connsiteY27" fmla="*/ 2747 h 10000"/>
              <a:gd name="connsiteX28" fmla="*/ 2476 w 10000"/>
              <a:gd name="connsiteY28" fmla="*/ 2981 h 10000"/>
              <a:gd name="connsiteX29" fmla="*/ 2287 w 10000"/>
              <a:gd name="connsiteY29" fmla="*/ 3230 h 10000"/>
              <a:gd name="connsiteX30" fmla="*/ 2093 w 10000"/>
              <a:gd name="connsiteY30" fmla="*/ 3507 h 10000"/>
              <a:gd name="connsiteX31" fmla="*/ 1903 w 10000"/>
              <a:gd name="connsiteY31" fmla="*/ 3784 h 10000"/>
              <a:gd name="connsiteX32" fmla="*/ 1730 w 10000"/>
              <a:gd name="connsiteY32" fmla="*/ 4055 h 10000"/>
              <a:gd name="connsiteX33" fmla="*/ 1573 w 10000"/>
              <a:gd name="connsiteY33" fmla="*/ 4341 h 10000"/>
              <a:gd name="connsiteX34" fmla="*/ 1421 w 10000"/>
              <a:gd name="connsiteY34" fmla="*/ 4617 h 10000"/>
              <a:gd name="connsiteX35" fmla="*/ 1278 w 10000"/>
              <a:gd name="connsiteY35" fmla="*/ 4898 h 10000"/>
              <a:gd name="connsiteX36" fmla="*/ 1147 w 10000"/>
              <a:gd name="connsiteY36" fmla="*/ 5186 h 10000"/>
              <a:gd name="connsiteX37" fmla="*/ 1026 w 10000"/>
              <a:gd name="connsiteY37" fmla="*/ 5468 h 10000"/>
              <a:gd name="connsiteX38" fmla="*/ 904 w 10000"/>
              <a:gd name="connsiteY38" fmla="*/ 5754 h 10000"/>
              <a:gd name="connsiteX39" fmla="*/ 804 w 10000"/>
              <a:gd name="connsiteY39" fmla="*/ 6025 h 10000"/>
              <a:gd name="connsiteX40" fmla="*/ 704 w 10000"/>
              <a:gd name="connsiteY40" fmla="*/ 6302 h 10000"/>
              <a:gd name="connsiteX41" fmla="*/ 625 w 10000"/>
              <a:gd name="connsiteY41" fmla="*/ 6577 h 10000"/>
              <a:gd name="connsiteX42" fmla="*/ 547 w 10000"/>
              <a:gd name="connsiteY42" fmla="*/ 6838 h 10000"/>
              <a:gd name="connsiteX43" fmla="*/ 405 w 10000"/>
              <a:gd name="connsiteY43" fmla="*/ 7360 h 10000"/>
              <a:gd name="connsiteX44" fmla="*/ 295 w 10000"/>
              <a:gd name="connsiteY44" fmla="*/ 7847 h 10000"/>
              <a:gd name="connsiteX45" fmla="*/ 205 w 10000"/>
              <a:gd name="connsiteY45" fmla="*/ 8305 h 10000"/>
              <a:gd name="connsiteX46" fmla="*/ 131 w 10000"/>
              <a:gd name="connsiteY46" fmla="*/ 8709 h 10000"/>
              <a:gd name="connsiteX47" fmla="*/ 84 w 10000"/>
              <a:gd name="connsiteY47" fmla="*/ 9086 h 10000"/>
              <a:gd name="connsiteX48" fmla="*/ 42 w 10000"/>
              <a:gd name="connsiteY48" fmla="*/ 9404 h 10000"/>
              <a:gd name="connsiteX49" fmla="*/ 10 w 10000"/>
              <a:gd name="connsiteY49" fmla="*/ 9851 h 10000"/>
              <a:gd name="connsiteX50" fmla="*/ 0 w 10000"/>
              <a:gd name="connsiteY50" fmla="*/ 10000 h 10000"/>
              <a:gd name="connsiteX0" fmla="*/ 10000 w 10000"/>
              <a:gd name="connsiteY0" fmla="*/ 0 h 10000"/>
              <a:gd name="connsiteX1" fmla="*/ 9471 w 10000"/>
              <a:gd name="connsiteY1" fmla="*/ 22 h 10000"/>
              <a:gd name="connsiteX2" fmla="*/ 8929 w 10000"/>
              <a:gd name="connsiteY2" fmla="*/ 11 h 10000"/>
              <a:gd name="connsiteX3" fmla="*/ 8620 w 10000"/>
              <a:gd name="connsiteY3" fmla="*/ 22 h 10000"/>
              <a:gd name="connsiteX4" fmla="*/ 8382 w 10000"/>
              <a:gd name="connsiteY4" fmla="*/ 80 h 10000"/>
              <a:gd name="connsiteX5" fmla="*/ 8114 w 10000"/>
              <a:gd name="connsiteY5" fmla="*/ 91 h 10000"/>
              <a:gd name="connsiteX6" fmla="*/ 7841 w 10000"/>
              <a:gd name="connsiteY6" fmla="*/ 122 h 10000"/>
              <a:gd name="connsiteX7" fmla="*/ 7568 w 10000"/>
              <a:gd name="connsiteY7" fmla="*/ 154 h 10000"/>
              <a:gd name="connsiteX8" fmla="*/ 7310 w 10000"/>
              <a:gd name="connsiteY8" fmla="*/ 192 h 10000"/>
              <a:gd name="connsiteX9" fmla="*/ 7037 w 10000"/>
              <a:gd name="connsiteY9" fmla="*/ 245 h 10000"/>
              <a:gd name="connsiteX10" fmla="*/ 6773 w 10000"/>
              <a:gd name="connsiteY10" fmla="*/ 304 h 10000"/>
              <a:gd name="connsiteX11" fmla="*/ 6505 w 10000"/>
              <a:gd name="connsiteY11" fmla="*/ 367 h 10000"/>
              <a:gd name="connsiteX12" fmla="*/ 6242 w 10000"/>
              <a:gd name="connsiteY12" fmla="*/ 436 h 10000"/>
              <a:gd name="connsiteX13" fmla="*/ 5990 w 10000"/>
              <a:gd name="connsiteY13" fmla="*/ 526 h 10000"/>
              <a:gd name="connsiteX14" fmla="*/ 5727 w 10000"/>
              <a:gd name="connsiteY14" fmla="*/ 622 h 10000"/>
              <a:gd name="connsiteX15" fmla="*/ 5475 w 10000"/>
              <a:gd name="connsiteY15" fmla="*/ 724 h 10000"/>
              <a:gd name="connsiteX16" fmla="*/ 5227 w 10000"/>
              <a:gd name="connsiteY16" fmla="*/ 835 h 10000"/>
              <a:gd name="connsiteX17" fmla="*/ 4974 w 10000"/>
              <a:gd name="connsiteY17" fmla="*/ 945 h 10000"/>
              <a:gd name="connsiteX18" fmla="*/ 4721 w 10000"/>
              <a:gd name="connsiteY18" fmla="*/ 1079 h 10000"/>
              <a:gd name="connsiteX19" fmla="*/ 4480 w 10000"/>
              <a:gd name="connsiteY19" fmla="*/ 1222 h 10000"/>
              <a:gd name="connsiteX20" fmla="*/ 4249 w 10000"/>
              <a:gd name="connsiteY20" fmla="*/ 1370 h 10000"/>
              <a:gd name="connsiteX21" fmla="*/ 4007 w 10000"/>
              <a:gd name="connsiteY21" fmla="*/ 1536 h 10000"/>
              <a:gd name="connsiteX22" fmla="*/ 3776 w 10000"/>
              <a:gd name="connsiteY22" fmla="*/ 1706 h 10000"/>
              <a:gd name="connsiteX23" fmla="*/ 3555 w 10000"/>
              <a:gd name="connsiteY23" fmla="*/ 1892 h 10000"/>
              <a:gd name="connsiteX24" fmla="*/ 3324 w 10000"/>
              <a:gd name="connsiteY24" fmla="*/ 2083 h 10000"/>
              <a:gd name="connsiteX25" fmla="*/ 3114 w 10000"/>
              <a:gd name="connsiteY25" fmla="*/ 2285 h 10000"/>
              <a:gd name="connsiteX26" fmla="*/ 2892 w 10000"/>
              <a:gd name="connsiteY26" fmla="*/ 2514 h 10000"/>
              <a:gd name="connsiteX27" fmla="*/ 2687 w 10000"/>
              <a:gd name="connsiteY27" fmla="*/ 2747 h 10000"/>
              <a:gd name="connsiteX28" fmla="*/ 2476 w 10000"/>
              <a:gd name="connsiteY28" fmla="*/ 2981 h 10000"/>
              <a:gd name="connsiteX29" fmla="*/ 2287 w 10000"/>
              <a:gd name="connsiteY29" fmla="*/ 3230 h 10000"/>
              <a:gd name="connsiteX30" fmla="*/ 2093 w 10000"/>
              <a:gd name="connsiteY30" fmla="*/ 3507 h 10000"/>
              <a:gd name="connsiteX31" fmla="*/ 1903 w 10000"/>
              <a:gd name="connsiteY31" fmla="*/ 3784 h 10000"/>
              <a:gd name="connsiteX32" fmla="*/ 1730 w 10000"/>
              <a:gd name="connsiteY32" fmla="*/ 4055 h 10000"/>
              <a:gd name="connsiteX33" fmla="*/ 1573 w 10000"/>
              <a:gd name="connsiteY33" fmla="*/ 4341 h 10000"/>
              <a:gd name="connsiteX34" fmla="*/ 1421 w 10000"/>
              <a:gd name="connsiteY34" fmla="*/ 4617 h 10000"/>
              <a:gd name="connsiteX35" fmla="*/ 1278 w 10000"/>
              <a:gd name="connsiteY35" fmla="*/ 4898 h 10000"/>
              <a:gd name="connsiteX36" fmla="*/ 1147 w 10000"/>
              <a:gd name="connsiteY36" fmla="*/ 5186 h 10000"/>
              <a:gd name="connsiteX37" fmla="*/ 1026 w 10000"/>
              <a:gd name="connsiteY37" fmla="*/ 5468 h 10000"/>
              <a:gd name="connsiteX38" fmla="*/ 904 w 10000"/>
              <a:gd name="connsiteY38" fmla="*/ 5754 h 10000"/>
              <a:gd name="connsiteX39" fmla="*/ 804 w 10000"/>
              <a:gd name="connsiteY39" fmla="*/ 6025 h 10000"/>
              <a:gd name="connsiteX40" fmla="*/ 704 w 10000"/>
              <a:gd name="connsiteY40" fmla="*/ 6302 h 10000"/>
              <a:gd name="connsiteX41" fmla="*/ 625 w 10000"/>
              <a:gd name="connsiteY41" fmla="*/ 6577 h 10000"/>
              <a:gd name="connsiteX42" fmla="*/ 547 w 10000"/>
              <a:gd name="connsiteY42" fmla="*/ 6838 h 10000"/>
              <a:gd name="connsiteX43" fmla="*/ 405 w 10000"/>
              <a:gd name="connsiteY43" fmla="*/ 7360 h 10000"/>
              <a:gd name="connsiteX44" fmla="*/ 295 w 10000"/>
              <a:gd name="connsiteY44" fmla="*/ 7847 h 10000"/>
              <a:gd name="connsiteX45" fmla="*/ 205 w 10000"/>
              <a:gd name="connsiteY45" fmla="*/ 8305 h 10000"/>
              <a:gd name="connsiteX46" fmla="*/ 131 w 10000"/>
              <a:gd name="connsiteY46" fmla="*/ 8709 h 10000"/>
              <a:gd name="connsiteX47" fmla="*/ 84 w 10000"/>
              <a:gd name="connsiteY47" fmla="*/ 9086 h 10000"/>
              <a:gd name="connsiteX48" fmla="*/ 42 w 10000"/>
              <a:gd name="connsiteY48" fmla="*/ 9404 h 10000"/>
              <a:gd name="connsiteX49" fmla="*/ 10 w 10000"/>
              <a:gd name="connsiteY49" fmla="*/ 9851 h 10000"/>
              <a:gd name="connsiteX50" fmla="*/ 0 w 10000"/>
              <a:gd name="connsiteY50" fmla="*/ 10000 h 10000"/>
              <a:gd name="connsiteX0" fmla="*/ 10000 w 10000"/>
              <a:gd name="connsiteY0" fmla="*/ 26 h 10026"/>
              <a:gd name="connsiteX1" fmla="*/ 9471 w 10000"/>
              <a:gd name="connsiteY1" fmla="*/ 0 h 10026"/>
              <a:gd name="connsiteX2" fmla="*/ 8929 w 10000"/>
              <a:gd name="connsiteY2" fmla="*/ 37 h 10026"/>
              <a:gd name="connsiteX3" fmla="*/ 8620 w 10000"/>
              <a:gd name="connsiteY3" fmla="*/ 48 h 10026"/>
              <a:gd name="connsiteX4" fmla="*/ 8382 w 10000"/>
              <a:gd name="connsiteY4" fmla="*/ 106 h 10026"/>
              <a:gd name="connsiteX5" fmla="*/ 8114 w 10000"/>
              <a:gd name="connsiteY5" fmla="*/ 117 h 10026"/>
              <a:gd name="connsiteX6" fmla="*/ 7841 w 10000"/>
              <a:gd name="connsiteY6" fmla="*/ 148 h 10026"/>
              <a:gd name="connsiteX7" fmla="*/ 7568 w 10000"/>
              <a:gd name="connsiteY7" fmla="*/ 180 h 10026"/>
              <a:gd name="connsiteX8" fmla="*/ 7310 w 10000"/>
              <a:gd name="connsiteY8" fmla="*/ 218 h 10026"/>
              <a:gd name="connsiteX9" fmla="*/ 7037 w 10000"/>
              <a:gd name="connsiteY9" fmla="*/ 271 h 10026"/>
              <a:gd name="connsiteX10" fmla="*/ 6773 w 10000"/>
              <a:gd name="connsiteY10" fmla="*/ 330 h 10026"/>
              <a:gd name="connsiteX11" fmla="*/ 6505 w 10000"/>
              <a:gd name="connsiteY11" fmla="*/ 393 h 10026"/>
              <a:gd name="connsiteX12" fmla="*/ 6242 w 10000"/>
              <a:gd name="connsiteY12" fmla="*/ 462 h 10026"/>
              <a:gd name="connsiteX13" fmla="*/ 5990 w 10000"/>
              <a:gd name="connsiteY13" fmla="*/ 552 h 10026"/>
              <a:gd name="connsiteX14" fmla="*/ 5727 w 10000"/>
              <a:gd name="connsiteY14" fmla="*/ 648 h 10026"/>
              <a:gd name="connsiteX15" fmla="*/ 5475 w 10000"/>
              <a:gd name="connsiteY15" fmla="*/ 750 h 10026"/>
              <a:gd name="connsiteX16" fmla="*/ 5227 w 10000"/>
              <a:gd name="connsiteY16" fmla="*/ 861 h 10026"/>
              <a:gd name="connsiteX17" fmla="*/ 4974 w 10000"/>
              <a:gd name="connsiteY17" fmla="*/ 971 h 10026"/>
              <a:gd name="connsiteX18" fmla="*/ 4721 w 10000"/>
              <a:gd name="connsiteY18" fmla="*/ 1105 h 10026"/>
              <a:gd name="connsiteX19" fmla="*/ 4480 w 10000"/>
              <a:gd name="connsiteY19" fmla="*/ 1248 h 10026"/>
              <a:gd name="connsiteX20" fmla="*/ 4249 w 10000"/>
              <a:gd name="connsiteY20" fmla="*/ 1396 h 10026"/>
              <a:gd name="connsiteX21" fmla="*/ 4007 w 10000"/>
              <a:gd name="connsiteY21" fmla="*/ 1562 h 10026"/>
              <a:gd name="connsiteX22" fmla="*/ 3776 w 10000"/>
              <a:gd name="connsiteY22" fmla="*/ 1732 h 10026"/>
              <a:gd name="connsiteX23" fmla="*/ 3555 w 10000"/>
              <a:gd name="connsiteY23" fmla="*/ 1918 h 10026"/>
              <a:gd name="connsiteX24" fmla="*/ 3324 w 10000"/>
              <a:gd name="connsiteY24" fmla="*/ 2109 h 10026"/>
              <a:gd name="connsiteX25" fmla="*/ 3114 w 10000"/>
              <a:gd name="connsiteY25" fmla="*/ 2311 h 10026"/>
              <a:gd name="connsiteX26" fmla="*/ 2892 w 10000"/>
              <a:gd name="connsiteY26" fmla="*/ 2540 h 10026"/>
              <a:gd name="connsiteX27" fmla="*/ 2687 w 10000"/>
              <a:gd name="connsiteY27" fmla="*/ 2773 h 10026"/>
              <a:gd name="connsiteX28" fmla="*/ 2476 w 10000"/>
              <a:gd name="connsiteY28" fmla="*/ 3007 h 10026"/>
              <a:gd name="connsiteX29" fmla="*/ 2287 w 10000"/>
              <a:gd name="connsiteY29" fmla="*/ 3256 h 10026"/>
              <a:gd name="connsiteX30" fmla="*/ 2093 w 10000"/>
              <a:gd name="connsiteY30" fmla="*/ 3533 h 10026"/>
              <a:gd name="connsiteX31" fmla="*/ 1903 w 10000"/>
              <a:gd name="connsiteY31" fmla="*/ 3810 h 10026"/>
              <a:gd name="connsiteX32" fmla="*/ 1730 w 10000"/>
              <a:gd name="connsiteY32" fmla="*/ 4081 h 10026"/>
              <a:gd name="connsiteX33" fmla="*/ 1573 w 10000"/>
              <a:gd name="connsiteY33" fmla="*/ 4367 h 10026"/>
              <a:gd name="connsiteX34" fmla="*/ 1421 w 10000"/>
              <a:gd name="connsiteY34" fmla="*/ 4643 h 10026"/>
              <a:gd name="connsiteX35" fmla="*/ 1278 w 10000"/>
              <a:gd name="connsiteY35" fmla="*/ 4924 h 10026"/>
              <a:gd name="connsiteX36" fmla="*/ 1147 w 10000"/>
              <a:gd name="connsiteY36" fmla="*/ 5212 h 10026"/>
              <a:gd name="connsiteX37" fmla="*/ 1026 w 10000"/>
              <a:gd name="connsiteY37" fmla="*/ 5494 h 10026"/>
              <a:gd name="connsiteX38" fmla="*/ 904 w 10000"/>
              <a:gd name="connsiteY38" fmla="*/ 5780 h 10026"/>
              <a:gd name="connsiteX39" fmla="*/ 804 w 10000"/>
              <a:gd name="connsiteY39" fmla="*/ 6051 h 10026"/>
              <a:gd name="connsiteX40" fmla="*/ 704 w 10000"/>
              <a:gd name="connsiteY40" fmla="*/ 6328 h 10026"/>
              <a:gd name="connsiteX41" fmla="*/ 625 w 10000"/>
              <a:gd name="connsiteY41" fmla="*/ 6603 h 10026"/>
              <a:gd name="connsiteX42" fmla="*/ 547 w 10000"/>
              <a:gd name="connsiteY42" fmla="*/ 6864 h 10026"/>
              <a:gd name="connsiteX43" fmla="*/ 405 w 10000"/>
              <a:gd name="connsiteY43" fmla="*/ 7386 h 10026"/>
              <a:gd name="connsiteX44" fmla="*/ 295 w 10000"/>
              <a:gd name="connsiteY44" fmla="*/ 7873 h 10026"/>
              <a:gd name="connsiteX45" fmla="*/ 205 w 10000"/>
              <a:gd name="connsiteY45" fmla="*/ 8331 h 10026"/>
              <a:gd name="connsiteX46" fmla="*/ 131 w 10000"/>
              <a:gd name="connsiteY46" fmla="*/ 8735 h 10026"/>
              <a:gd name="connsiteX47" fmla="*/ 84 w 10000"/>
              <a:gd name="connsiteY47" fmla="*/ 9112 h 10026"/>
              <a:gd name="connsiteX48" fmla="*/ 42 w 10000"/>
              <a:gd name="connsiteY48" fmla="*/ 9430 h 10026"/>
              <a:gd name="connsiteX49" fmla="*/ 10 w 10000"/>
              <a:gd name="connsiteY49" fmla="*/ 9877 h 10026"/>
              <a:gd name="connsiteX50" fmla="*/ 0 w 10000"/>
              <a:gd name="connsiteY50" fmla="*/ 10026 h 10026"/>
              <a:gd name="connsiteX0" fmla="*/ 10000 w 10000"/>
              <a:gd name="connsiteY0" fmla="*/ 26 h 10026"/>
              <a:gd name="connsiteX1" fmla="*/ 9471 w 10000"/>
              <a:gd name="connsiteY1" fmla="*/ 0 h 10026"/>
              <a:gd name="connsiteX2" fmla="*/ 8929 w 10000"/>
              <a:gd name="connsiteY2" fmla="*/ 37 h 10026"/>
              <a:gd name="connsiteX3" fmla="*/ 8382 w 10000"/>
              <a:gd name="connsiteY3" fmla="*/ 106 h 10026"/>
              <a:gd name="connsiteX4" fmla="*/ 8114 w 10000"/>
              <a:gd name="connsiteY4" fmla="*/ 117 h 10026"/>
              <a:gd name="connsiteX5" fmla="*/ 7841 w 10000"/>
              <a:gd name="connsiteY5" fmla="*/ 148 h 10026"/>
              <a:gd name="connsiteX6" fmla="*/ 7568 w 10000"/>
              <a:gd name="connsiteY6" fmla="*/ 180 h 10026"/>
              <a:gd name="connsiteX7" fmla="*/ 7310 w 10000"/>
              <a:gd name="connsiteY7" fmla="*/ 218 h 10026"/>
              <a:gd name="connsiteX8" fmla="*/ 7037 w 10000"/>
              <a:gd name="connsiteY8" fmla="*/ 271 h 10026"/>
              <a:gd name="connsiteX9" fmla="*/ 6773 w 10000"/>
              <a:gd name="connsiteY9" fmla="*/ 330 h 10026"/>
              <a:gd name="connsiteX10" fmla="*/ 6505 w 10000"/>
              <a:gd name="connsiteY10" fmla="*/ 393 h 10026"/>
              <a:gd name="connsiteX11" fmla="*/ 6242 w 10000"/>
              <a:gd name="connsiteY11" fmla="*/ 462 h 10026"/>
              <a:gd name="connsiteX12" fmla="*/ 5990 w 10000"/>
              <a:gd name="connsiteY12" fmla="*/ 552 h 10026"/>
              <a:gd name="connsiteX13" fmla="*/ 5727 w 10000"/>
              <a:gd name="connsiteY13" fmla="*/ 648 h 10026"/>
              <a:gd name="connsiteX14" fmla="*/ 5475 w 10000"/>
              <a:gd name="connsiteY14" fmla="*/ 750 h 10026"/>
              <a:gd name="connsiteX15" fmla="*/ 5227 w 10000"/>
              <a:gd name="connsiteY15" fmla="*/ 861 h 10026"/>
              <a:gd name="connsiteX16" fmla="*/ 4974 w 10000"/>
              <a:gd name="connsiteY16" fmla="*/ 971 h 10026"/>
              <a:gd name="connsiteX17" fmla="*/ 4721 w 10000"/>
              <a:gd name="connsiteY17" fmla="*/ 1105 h 10026"/>
              <a:gd name="connsiteX18" fmla="*/ 4480 w 10000"/>
              <a:gd name="connsiteY18" fmla="*/ 1248 h 10026"/>
              <a:gd name="connsiteX19" fmla="*/ 4249 w 10000"/>
              <a:gd name="connsiteY19" fmla="*/ 1396 h 10026"/>
              <a:gd name="connsiteX20" fmla="*/ 4007 w 10000"/>
              <a:gd name="connsiteY20" fmla="*/ 1562 h 10026"/>
              <a:gd name="connsiteX21" fmla="*/ 3776 w 10000"/>
              <a:gd name="connsiteY21" fmla="*/ 1732 h 10026"/>
              <a:gd name="connsiteX22" fmla="*/ 3555 w 10000"/>
              <a:gd name="connsiteY22" fmla="*/ 1918 h 10026"/>
              <a:gd name="connsiteX23" fmla="*/ 3324 w 10000"/>
              <a:gd name="connsiteY23" fmla="*/ 2109 h 10026"/>
              <a:gd name="connsiteX24" fmla="*/ 3114 w 10000"/>
              <a:gd name="connsiteY24" fmla="*/ 2311 h 10026"/>
              <a:gd name="connsiteX25" fmla="*/ 2892 w 10000"/>
              <a:gd name="connsiteY25" fmla="*/ 2540 h 10026"/>
              <a:gd name="connsiteX26" fmla="*/ 2687 w 10000"/>
              <a:gd name="connsiteY26" fmla="*/ 2773 h 10026"/>
              <a:gd name="connsiteX27" fmla="*/ 2476 w 10000"/>
              <a:gd name="connsiteY27" fmla="*/ 3007 h 10026"/>
              <a:gd name="connsiteX28" fmla="*/ 2287 w 10000"/>
              <a:gd name="connsiteY28" fmla="*/ 3256 h 10026"/>
              <a:gd name="connsiteX29" fmla="*/ 2093 w 10000"/>
              <a:gd name="connsiteY29" fmla="*/ 3533 h 10026"/>
              <a:gd name="connsiteX30" fmla="*/ 1903 w 10000"/>
              <a:gd name="connsiteY30" fmla="*/ 3810 h 10026"/>
              <a:gd name="connsiteX31" fmla="*/ 1730 w 10000"/>
              <a:gd name="connsiteY31" fmla="*/ 4081 h 10026"/>
              <a:gd name="connsiteX32" fmla="*/ 1573 w 10000"/>
              <a:gd name="connsiteY32" fmla="*/ 4367 h 10026"/>
              <a:gd name="connsiteX33" fmla="*/ 1421 w 10000"/>
              <a:gd name="connsiteY33" fmla="*/ 4643 h 10026"/>
              <a:gd name="connsiteX34" fmla="*/ 1278 w 10000"/>
              <a:gd name="connsiteY34" fmla="*/ 4924 h 10026"/>
              <a:gd name="connsiteX35" fmla="*/ 1147 w 10000"/>
              <a:gd name="connsiteY35" fmla="*/ 5212 h 10026"/>
              <a:gd name="connsiteX36" fmla="*/ 1026 w 10000"/>
              <a:gd name="connsiteY36" fmla="*/ 5494 h 10026"/>
              <a:gd name="connsiteX37" fmla="*/ 904 w 10000"/>
              <a:gd name="connsiteY37" fmla="*/ 5780 h 10026"/>
              <a:gd name="connsiteX38" fmla="*/ 804 w 10000"/>
              <a:gd name="connsiteY38" fmla="*/ 6051 h 10026"/>
              <a:gd name="connsiteX39" fmla="*/ 704 w 10000"/>
              <a:gd name="connsiteY39" fmla="*/ 6328 h 10026"/>
              <a:gd name="connsiteX40" fmla="*/ 625 w 10000"/>
              <a:gd name="connsiteY40" fmla="*/ 6603 h 10026"/>
              <a:gd name="connsiteX41" fmla="*/ 547 w 10000"/>
              <a:gd name="connsiteY41" fmla="*/ 6864 h 10026"/>
              <a:gd name="connsiteX42" fmla="*/ 405 w 10000"/>
              <a:gd name="connsiteY42" fmla="*/ 7386 h 10026"/>
              <a:gd name="connsiteX43" fmla="*/ 295 w 10000"/>
              <a:gd name="connsiteY43" fmla="*/ 7873 h 10026"/>
              <a:gd name="connsiteX44" fmla="*/ 205 w 10000"/>
              <a:gd name="connsiteY44" fmla="*/ 8331 h 10026"/>
              <a:gd name="connsiteX45" fmla="*/ 131 w 10000"/>
              <a:gd name="connsiteY45" fmla="*/ 8735 h 10026"/>
              <a:gd name="connsiteX46" fmla="*/ 84 w 10000"/>
              <a:gd name="connsiteY46" fmla="*/ 9112 h 10026"/>
              <a:gd name="connsiteX47" fmla="*/ 42 w 10000"/>
              <a:gd name="connsiteY47" fmla="*/ 9430 h 10026"/>
              <a:gd name="connsiteX48" fmla="*/ 10 w 10000"/>
              <a:gd name="connsiteY48" fmla="*/ 9877 h 10026"/>
              <a:gd name="connsiteX49" fmla="*/ 0 w 10000"/>
              <a:gd name="connsiteY49" fmla="*/ 10026 h 10026"/>
              <a:gd name="connsiteX0" fmla="*/ 10000 w 10000"/>
              <a:gd name="connsiteY0" fmla="*/ 26 h 10026"/>
              <a:gd name="connsiteX1" fmla="*/ 9471 w 10000"/>
              <a:gd name="connsiteY1" fmla="*/ 0 h 10026"/>
              <a:gd name="connsiteX2" fmla="*/ 8929 w 10000"/>
              <a:gd name="connsiteY2" fmla="*/ 37 h 10026"/>
              <a:gd name="connsiteX3" fmla="*/ 8418 w 10000"/>
              <a:gd name="connsiteY3" fmla="*/ 58 h 10026"/>
              <a:gd name="connsiteX4" fmla="*/ 8114 w 10000"/>
              <a:gd name="connsiteY4" fmla="*/ 117 h 10026"/>
              <a:gd name="connsiteX5" fmla="*/ 7841 w 10000"/>
              <a:gd name="connsiteY5" fmla="*/ 148 h 10026"/>
              <a:gd name="connsiteX6" fmla="*/ 7568 w 10000"/>
              <a:gd name="connsiteY6" fmla="*/ 180 h 10026"/>
              <a:gd name="connsiteX7" fmla="*/ 7310 w 10000"/>
              <a:gd name="connsiteY7" fmla="*/ 218 h 10026"/>
              <a:gd name="connsiteX8" fmla="*/ 7037 w 10000"/>
              <a:gd name="connsiteY8" fmla="*/ 271 h 10026"/>
              <a:gd name="connsiteX9" fmla="*/ 6773 w 10000"/>
              <a:gd name="connsiteY9" fmla="*/ 330 h 10026"/>
              <a:gd name="connsiteX10" fmla="*/ 6505 w 10000"/>
              <a:gd name="connsiteY10" fmla="*/ 393 h 10026"/>
              <a:gd name="connsiteX11" fmla="*/ 6242 w 10000"/>
              <a:gd name="connsiteY11" fmla="*/ 462 h 10026"/>
              <a:gd name="connsiteX12" fmla="*/ 5990 w 10000"/>
              <a:gd name="connsiteY12" fmla="*/ 552 h 10026"/>
              <a:gd name="connsiteX13" fmla="*/ 5727 w 10000"/>
              <a:gd name="connsiteY13" fmla="*/ 648 h 10026"/>
              <a:gd name="connsiteX14" fmla="*/ 5475 w 10000"/>
              <a:gd name="connsiteY14" fmla="*/ 750 h 10026"/>
              <a:gd name="connsiteX15" fmla="*/ 5227 w 10000"/>
              <a:gd name="connsiteY15" fmla="*/ 861 h 10026"/>
              <a:gd name="connsiteX16" fmla="*/ 4974 w 10000"/>
              <a:gd name="connsiteY16" fmla="*/ 971 h 10026"/>
              <a:gd name="connsiteX17" fmla="*/ 4721 w 10000"/>
              <a:gd name="connsiteY17" fmla="*/ 1105 h 10026"/>
              <a:gd name="connsiteX18" fmla="*/ 4480 w 10000"/>
              <a:gd name="connsiteY18" fmla="*/ 1248 h 10026"/>
              <a:gd name="connsiteX19" fmla="*/ 4249 w 10000"/>
              <a:gd name="connsiteY19" fmla="*/ 1396 h 10026"/>
              <a:gd name="connsiteX20" fmla="*/ 4007 w 10000"/>
              <a:gd name="connsiteY20" fmla="*/ 1562 h 10026"/>
              <a:gd name="connsiteX21" fmla="*/ 3776 w 10000"/>
              <a:gd name="connsiteY21" fmla="*/ 1732 h 10026"/>
              <a:gd name="connsiteX22" fmla="*/ 3555 w 10000"/>
              <a:gd name="connsiteY22" fmla="*/ 1918 h 10026"/>
              <a:gd name="connsiteX23" fmla="*/ 3324 w 10000"/>
              <a:gd name="connsiteY23" fmla="*/ 2109 h 10026"/>
              <a:gd name="connsiteX24" fmla="*/ 3114 w 10000"/>
              <a:gd name="connsiteY24" fmla="*/ 2311 h 10026"/>
              <a:gd name="connsiteX25" fmla="*/ 2892 w 10000"/>
              <a:gd name="connsiteY25" fmla="*/ 2540 h 10026"/>
              <a:gd name="connsiteX26" fmla="*/ 2687 w 10000"/>
              <a:gd name="connsiteY26" fmla="*/ 2773 h 10026"/>
              <a:gd name="connsiteX27" fmla="*/ 2476 w 10000"/>
              <a:gd name="connsiteY27" fmla="*/ 3007 h 10026"/>
              <a:gd name="connsiteX28" fmla="*/ 2287 w 10000"/>
              <a:gd name="connsiteY28" fmla="*/ 3256 h 10026"/>
              <a:gd name="connsiteX29" fmla="*/ 2093 w 10000"/>
              <a:gd name="connsiteY29" fmla="*/ 3533 h 10026"/>
              <a:gd name="connsiteX30" fmla="*/ 1903 w 10000"/>
              <a:gd name="connsiteY30" fmla="*/ 3810 h 10026"/>
              <a:gd name="connsiteX31" fmla="*/ 1730 w 10000"/>
              <a:gd name="connsiteY31" fmla="*/ 4081 h 10026"/>
              <a:gd name="connsiteX32" fmla="*/ 1573 w 10000"/>
              <a:gd name="connsiteY32" fmla="*/ 4367 h 10026"/>
              <a:gd name="connsiteX33" fmla="*/ 1421 w 10000"/>
              <a:gd name="connsiteY33" fmla="*/ 4643 h 10026"/>
              <a:gd name="connsiteX34" fmla="*/ 1278 w 10000"/>
              <a:gd name="connsiteY34" fmla="*/ 4924 h 10026"/>
              <a:gd name="connsiteX35" fmla="*/ 1147 w 10000"/>
              <a:gd name="connsiteY35" fmla="*/ 5212 h 10026"/>
              <a:gd name="connsiteX36" fmla="*/ 1026 w 10000"/>
              <a:gd name="connsiteY36" fmla="*/ 5494 h 10026"/>
              <a:gd name="connsiteX37" fmla="*/ 904 w 10000"/>
              <a:gd name="connsiteY37" fmla="*/ 5780 h 10026"/>
              <a:gd name="connsiteX38" fmla="*/ 804 w 10000"/>
              <a:gd name="connsiteY38" fmla="*/ 6051 h 10026"/>
              <a:gd name="connsiteX39" fmla="*/ 704 w 10000"/>
              <a:gd name="connsiteY39" fmla="*/ 6328 h 10026"/>
              <a:gd name="connsiteX40" fmla="*/ 625 w 10000"/>
              <a:gd name="connsiteY40" fmla="*/ 6603 h 10026"/>
              <a:gd name="connsiteX41" fmla="*/ 547 w 10000"/>
              <a:gd name="connsiteY41" fmla="*/ 6864 h 10026"/>
              <a:gd name="connsiteX42" fmla="*/ 405 w 10000"/>
              <a:gd name="connsiteY42" fmla="*/ 7386 h 10026"/>
              <a:gd name="connsiteX43" fmla="*/ 295 w 10000"/>
              <a:gd name="connsiteY43" fmla="*/ 7873 h 10026"/>
              <a:gd name="connsiteX44" fmla="*/ 205 w 10000"/>
              <a:gd name="connsiteY44" fmla="*/ 8331 h 10026"/>
              <a:gd name="connsiteX45" fmla="*/ 131 w 10000"/>
              <a:gd name="connsiteY45" fmla="*/ 8735 h 10026"/>
              <a:gd name="connsiteX46" fmla="*/ 84 w 10000"/>
              <a:gd name="connsiteY46" fmla="*/ 9112 h 10026"/>
              <a:gd name="connsiteX47" fmla="*/ 42 w 10000"/>
              <a:gd name="connsiteY47" fmla="*/ 9430 h 10026"/>
              <a:gd name="connsiteX48" fmla="*/ 10 w 10000"/>
              <a:gd name="connsiteY48" fmla="*/ 9877 h 10026"/>
              <a:gd name="connsiteX49" fmla="*/ 0 w 10000"/>
              <a:gd name="connsiteY49" fmla="*/ 10026 h 10026"/>
              <a:gd name="connsiteX0" fmla="*/ 10000 w 10000"/>
              <a:gd name="connsiteY0" fmla="*/ 26 h 10026"/>
              <a:gd name="connsiteX1" fmla="*/ 9471 w 10000"/>
              <a:gd name="connsiteY1" fmla="*/ 0 h 10026"/>
              <a:gd name="connsiteX2" fmla="*/ 8929 w 10000"/>
              <a:gd name="connsiteY2" fmla="*/ 37 h 10026"/>
              <a:gd name="connsiteX3" fmla="*/ 8436 w 10000"/>
              <a:gd name="connsiteY3" fmla="*/ 90 h 10026"/>
              <a:gd name="connsiteX4" fmla="*/ 8114 w 10000"/>
              <a:gd name="connsiteY4" fmla="*/ 117 h 10026"/>
              <a:gd name="connsiteX5" fmla="*/ 7841 w 10000"/>
              <a:gd name="connsiteY5" fmla="*/ 148 h 10026"/>
              <a:gd name="connsiteX6" fmla="*/ 7568 w 10000"/>
              <a:gd name="connsiteY6" fmla="*/ 180 h 10026"/>
              <a:gd name="connsiteX7" fmla="*/ 7310 w 10000"/>
              <a:gd name="connsiteY7" fmla="*/ 218 h 10026"/>
              <a:gd name="connsiteX8" fmla="*/ 7037 w 10000"/>
              <a:gd name="connsiteY8" fmla="*/ 271 h 10026"/>
              <a:gd name="connsiteX9" fmla="*/ 6773 w 10000"/>
              <a:gd name="connsiteY9" fmla="*/ 330 h 10026"/>
              <a:gd name="connsiteX10" fmla="*/ 6505 w 10000"/>
              <a:gd name="connsiteY10" fmla="*/ 393 h 10026"/>
              <a:gd name="connsiteX11" fmla="*/ 6242 w 10000"/>
              <a:gd name="connsiteY11" fmla="*/ 462 h 10026"/>
              <a:gd name="connsiteX12" fmla="*/ 5990 w 10000"/>
              <a:gd name="connsiteY12" fmla="*/ 552 h 10026"/>
              <a:gd name="connsiteX13" fmla="*/ 5727 w 10000"/>
              <a:gd name="connsiteY13" fmla="*/ 648 h 10026"/>
              <a:gd name="connsiteX14" fmla="*/ 5475 w 10000"/>
              <a:gd name="connsiteY14" fmla="*/ 750 h 10026"/>
              <a:gd name="connsiteX15" fmla="*/ 5227 w 10000"/>
              <a:gd name="connsiteY15" fmla="*/ 861 h 10026"/>
              <a:gd name="connsiteX16" fmla="*/ 4974 w 10000"/>
              <a:gd name="connsiteY16" fmla="*/ 971 h 10026"/>
              <a:gd name="connsiteX17" fmla="*/ 4721 w 10000"/>
              <a:gd name="connsiteY17" fmla="*/ 1105 h 10026"/>
              <a:gd name="connsiteX18" fmla="*/ 4480 w 10000"/>
              <a:gd name="connsiteY18" fmla="*/ 1248 h 10026"/>
              <a:gd name="connsiteX19" fmla="*/ 4249 w 10000"/>
              <a:gd name="connsiteY19" fmla="*/ 1396 h 10026"/>
              <a:gd name="connsiteX20" fmla="*/ 4007 w 10000"/>
              <a:gd name="connsiteY20" fmla="*/ 1562 h 10026"/>
              <a:gd name="connsiteX21" fmla="*/ 3776 w 10000"/>
              <a:gd name="connsiteY21" fmla="*/ 1732 h 10026"/>
              <a:gd name="connsiteX22" fmla="*/ 3555 w 10000"/>
              <a:gd name="connsiteY22" fmla="*/ 1918 h 10026"/>
              <a:gd name="connsiteX23" fmla="*/ 3324 w 10000"/>
              <a:gd name="connsiteY23" fmla="*/ 2109 h 10026"/>
              <a:gd name="connsiteX24" fmla="*/ 3114 w 10000"/>
              <a:gd name="connsiteY24" fmla="*/ 2311 h 10026"/>
              <a:gd name="connsiteX25" fmla="*/ 2892 w 10000"/>
              <a:gd name="connsiteY25" fmla="*/ 2540 h 10026"/>
              <a:gd name="connsiteX26" fmla="*/ 2687 w 10000"/>
              <a:gd name="connsiteY26" fmla="*/ 2773 h 10026"/>
              <a:gd name="connsiteX27" fmla="*/ 2476 w 10000"/>
              <a:gd name="connsiteY27" fmla="*/ 3007 h 10026"/>
              <a:gd name="connsiteX28" fmla="*/ 2287 w 10000"/>
              <a:gd name="connsiteY28" fmla="*/ 3256 h 10026"/>
              <a:gd name="connsiteX29" fmla="*/ 2093 w 10000"/>
              <a:gd name="connsiteY29" fmla="*/ 3533 h 10026"/>
              <a:gd name="connsiteX30" fmla="*/ 1903 w 10000"/>
              <a:gd name="connsiteY30" fmla="*/ 3810 h 10026"/>
              <a:gd name="connsiteX31" fmla="*/ 1730 w 10000"/>
              <a:gd name="connsiteY31" fmla="*/ 4081 h 10026"/>
              <a:gd name="connsiteX32" fmla="*/ 1573 w 10000"/>
              <a:gd name="connsiteY32" fmla="*/ 4367 h 10026"/>
              <a:gd name="connsiteX33" fmla="*/ 1421 w 10000"/>
              <a:gd name="connsiteY33" fmla="*/ 4643 h 10026"/>
              <a:gd name="connsiteX34" fmla="*/ 1278 w 10000"/>
              <a:gd name="connsiteY34" fmla="*/ 4924 h 10026"/>
              <a:gd name="connsiteX35" fmla="*/ 1147 w 10000"/>
              <a:gd name="connsiteY35" fmla="*/ 5212 h 10026"/>
              <a:gd name="connsiteX36" fmla="*/ 1026 w 10000"/>
              <a:gd name="connsiteY36" fmla="*/ 5494 h 10026"/>
              <a:gd name="connsiteX37" fmla="*/ 904 w 10000"/>
              <a:gd name="connsiteY37" fmla="*/ 5780 h 10026"/>
              <a:gd name="connsiteX38" fmla="*/ 804 w 10000"/>
              <a:gd name="connsiteY38" fmla="*/ 6051 h 10026"/>
              <a:gd name="connsiteX39" fmla="*/ 704 w 10000"/>
              <a:gd name="connsiteY39" fmla="*/ 6328 h 10026"/>
              <a:gd name="connsiteX40" fmla="*/ 625 w 10000"/>
              <a:gd name="connsiteY40" fmla="*/ 6603 h 10026"/>
              <a:gd name="connsiteX41" fmla="*/ 547 w 10000"/>
              <a:gd name="connsiteY41" fmla="*/ 6864 h 10026"/>
              <a:gd name="connsiteX42" fmla="*/ 405 w 10000"/>
              <a:gd name="connsiteY42" fmla="*/ 7386 h 10026"/>
              <a:gd name="connsiteX43" fmla="*/ 295 w 10000"/>
              <a:gd name="connsiteY43" fmla="*/ 7873 h 10026"/>
              <a:gd name="connsiteX44" fmla="*/ 205 w 10000"/>
              <a:gd name="connsiteY44" fmla="*/ 8331 h 10026"/>
              <a:gd name="connsiteX45" fmla="*/ 131 w 10000"/>
              <a:gd name="connsiteY45" fmla="*/ 8735 h 10026"/>
              <a:gd name="connsiteX46" fmla="*/ 84 w 10000"/>
              <a:gd name="connsiteY46" fmla="*/ 9112 h 10026"/>
              <a:gd name="connsiteX47" fmla="*/ 42 w 10000"/>
              <a:gd name="connsiteY47" fmla="*/ 9430 h 10026"/>
              <a:gd name="connsiteX48" fmla="*/ 10 w 10000"/>
              <a:gd name="connsiteY48" fmla="*/ 9877 h 10026"/>
              <a:gd name="connsiteX49" fmla="*/ 0 w 10000"/>
              <a:gd name="connsiteY49" fmla="*/ 10026 h 10026"/>
              <a:gd name="connsiteX0" fmla="*/ 10018 w 10018"/>
              <a:gd name="connsiteY0" fmla="*/ 0 h 10048"/>
              <a:gd name="connsiteX1" fmla="*/ 9471 w 10018"/>
              <a:gd name="connsiteY1" fmla="*/ 22 h 10048"/>
              <a:gd name="connsiteX2" fmla="*/ 8929 w 10018"/>
              <a:gd name="connsiteY2" fmla="*/ 59 h 10048"/>
              <a:gd name="connsiteX3" fmla="*/ 8436 w 10018"/>
              <a:gd name="connsiteY3" fmla="*/ 112 h 10048"/>
              <a:gd name="connsiteX4" fmla="*/ 8114 w 10018"/>
              <a:gd name="connsiteY4" fmla="*/ 139 h 10048"/>
              <a:gd name="connsiteX5" fmla="*/ 7841 w 10018"/>
              <a:gd name="connsiteY5" fmla="*/ 170 h 10048"/>
              <a:gd name="connsiteX6" fmla="*/ 7568 w 10018"/>
              <a:gd name="connsiteY6" fmla="*/ 202 h 10048"/>
              <a:gd name="connsiteX7" fmla="*/ 7310 w 10018"/>
              <a:gd name="connsiteY7" fmla="*/ 240 h 10048"/>
              <a:gd name="connsiteX8" fmla="*/ 7037 w 10018"/>
              <a:gd name="connsiteY8" fmla="*/ 293 h 10048"/>
              <a:gd name="connsiteX9" fmla="*/ 6773 w 10018"/>
              <a:gd name="connsiteY9" fmla="*/ 352 h 10048"/>
              <a:gd name="connsiteX10" fmla="*/ 6505 w 10018"/>
              <a:gd name="connsiteY10" fmla="*/ 415 h 10048"/>
              <a:gd name="connsiteX11" fmla="*/ 6242 w 10018"/>
              <a:gd name="connsiteY11" fmla="*/ 484 h 10048"/>
              <a:gd name="connsiteX12" fmla="*/ 5990 w 10018"/>
              <a:gd name="connsiteY12" fmla="*/ 574 h 10048"/>
              <a:gd name="connsiteX13" fmla="*/ 5727 w 10018"/>
              <a:gd name="connsiteY13" fmla="*/ 670 h 10048"/>
              <a:gd name="connsiteX14" fmla="*/ 5475 w 10018"/>
              <a:gd name="connsiteY14" fmla="*/ 772 h 10048"/>
              <a:gd name="connsiteX15" fmla="*/ 5227 w 10018"/>
              <a:gd name="connsiteY15" fmla="*/ 883 h 10048"/>
              <a:gd name="connsiteX16" fmla="*/ 4974 w 10018"/>
              <a:gd name="connsiteY16" fmla="*/ 993 h 10048"/>
              <a:gd name="connsiteX17" fmla="*/ 4721 w 10018"/>
              <a:gd name="connsiteY17" fmla="*/ 1127 h 10048"/>
              <a:gd name="connsiteX18" fmla="*/ 4480 w 10018"/>
              <a:gd name="connsiteY18" fmla="*/ 1270 h 10048"/>
              <a:gd name="connsiteX19" fmla="*/ 4249 w 10018"/>
              <a:gd name="connsiteY19" fmla="*/ 1418 h 10048"/>
              <a:gd name="connsiteX20" fmla="*/ 4007 w 10018"/>
              <a:gd name="connsiteY20" fmla="*/ 1584 h 10048"/>
              <a:gd name="connsiteX21" fmla="*/ 3776 w 10018"/>
              <a:gd name="connsiteY21" fmla="*/ 1754 h 10048"/>
              <a:gd name="connsiteX22" fmla="*/ 3555 w 10018"/>
              <a:gd name="connsiteY22" fmla="*/ 1940 h 10048"/>
              <a:gd name="connsiteX23" fmla="*/ 3324 w 10018"/>
              <a:gd name="connsiteY23" fmla="*/ 2131 h 10048"/>
              <a:gd name="connsiteX24" fmla="*/ 3114 w 10018"/>
              <a:gd name="connsiteY24" fmla="*/ 2333 h 10048"/>
              <a:gd name="connsiteX25" fmla="*/ 2892 w 10018"/>
              <a:gd name="connsiteY25" fmla="*/ 2562 h 10048"/>
              <a:gd name="connsiteX26" fmla="*/ 2687 w 10018"/>
              <a:gd name="connsiteY26" fmla="*/ 2795 h 10048"/>
              <a:gd name="connsiteX27" fmla="*/ 2476 w 10018"/>
              <a:gd name="connsiteY27" fmla="*/ 3029 h 10048"/>
              <a:gd name="connsiteX28" fmla="*/ 2287 w 10018"/>
              <a:gd name="connsiteY28" fmla="*/ 3278 h 10048"/>
              <a:gd name="connsiteX29" fmla="*/ 2093 w 10018"/>
              <a:gd name="connsiteY29" fmla="*/ 3555 h 10048"/>
              <a:gd name="connsiteX30" fmla="*/ 1903 w 10018"/>
              <a:gd name="connsiteY30" fmla="*/ 3832 h 10048"/>
              <a:gd name="connsiteX31" fmla="*/ 1730 w 10018"/>
              <a:gd name="connsiteY31" fmla="*/ 4103 h 10048"/>
              <a:gd name="connsiteX32" fmla="*/ 1573 w 10018"/>
              <a:gd name="connsiteY32" fmla="*/ 4389 h 10048"/>
              <a:gd name="connsiteX33" fmla="*/ 1421 w 10018"/>
              <a:gd name="connsiteY33" fmla="*/ 4665 h 10048"/>
              <a:gd name="connsiteX34" fmla="*/ 1278 w 10018"/>
              <a:gd name="connsiteY34" fmla="*/ 4946 h 10048"/>
              <a:gd name="connsiteX35" fmla="*/ 1147 w 10018"/>
              <a:gd name="connsiteY35" fmla="*/ 5234 h 10048"/>
              <a:gd name="connsiteX36" fmla="*/ 1026 w 10018"/>
              <a:gd name="connsiteY36" fmla="*/ 5516 h 10048"/>
              <a:gd name="connsiteX37" fmla="*/ 904 w 10018"/>
              <a:gd name="connsiteY37" fmla="*/ 5802 h 10048"/>
              <a:gd name="connsiteX38" fmla="*/ 804 w 10018"/>
              <a:gd name="connsiteY38" fmla="*/ 6073 h 10048"/>
              <a:gd name="connsiteX39" fmla="*/ 704 w 10018"/>
              <a:gd name="connsiteY39" fmla="*/ 6350 h 10048"/>
              <a:gd name="connsiteX40" fmla="*/ 625 w 10018"/>
              <a:gd name="connsiteY40" fmla="*/ 6625 h 10048"/>
              <a:gd name="connsiteX41" fmla="*/ 547 w 10018"/>
              <a:gd name="connsiteY41" fmla="*/ 6886 h 10048"/>
              <a:gd name="connsiteX42" fmla="*/ 405 w 10018"/>
              <a:gd name="connsiteY42" fmla="*/ 7408 h 10048"/>
              <a:gd name="connsiteX43" fmla="*/ 295 w 10018"/>
              <a:gd name="connsiteY43" fmla="*/ 7895 h 10048"/>
              <a:gd name="connsiteX44" fmla="*/ 205 w 10018"/>
              <a:gd name="connsiteY44" fmla="*/ 8353 h 10048"/>
              <a:gd name="connsiteX45" fmla="*/ 131 w 10018"/>
              <a:gd name="connsiteY45" fmla="*/ 8757 h 10048"/>
              <a:gd name="connsiteX46" fmla="*/ 84 w 10018"/>
              <a:gd name="connsiteY46" fmla="*/ 9134 h 10048"/>
              <a:gd name="connsiteX47" fmla="*/ 42 w 10018"/>
              <a:gd name="connsiteY47" fmla="*/ 9452 h 10048"/>
              <a:gd name="connsiteX48" fmla="*/ 10 w 10018"/>
              <a:gd name="connsiteY48" fmla="*/ 9899 h 10048"/>
              <a:gd name="connsiteX49" fmla="*/ 0 w 10018"/>
              <a:gd name="connsiteY49" fmla="*/ 10048 h 10048"/>
              <a:gd name="connsiteX0" fmla="*/ 10045 w 10045"/>
              <a:gd name="connsiteY0" fmla="*/ 50 h 10026"/>
              <a:gd name="connsiteX1" fmla="*/ 9471 w 10045"/>
              <a:gd name="connsiteY1" fmla="*/ 0 h 10026"/>
              <a:gd name="connsiteX2" fmla="*/ 8929 w 10045"/>
              <a:gd name="connsiteY2" fmla="*/ 37 h 10026"/>
              <a:gd name="connsiteX3" fmla="*/ 8436 w 10045"/>
              <a:gd name="connsiteY3" fmla="*/ 90 h 10026"/>
              <a:gd name="connsiteX4" fmla="*/ 8114 w 10045"/>
              <a:gd name="connsiteY4" fmla="*/ 117 h 10026"/>
              <a:gd name="connsiteX5" fmla="*/ 7841 w 10045"/>
              <a:gd name="connsiteY5" fmla="*/ 148 h 10026"/>
              <a:gd name="connsiteX6" fmla="*/ 7568 w 10045"/>
              <a:gd name="connsiteY6" fmla="*/ 180 h 10026"/>
              <a:gd name="connsiteX7" fmla="*/ 7310 w 10045"/>
              <a:gd name="connsiteY7" fmla="*/ 218 h 10026"/>
              <a:gd name="connsiteX8" fmla="*/ 7037 w 10045"/>
              <a:gd name="connsiteY8" fmla="*/ 271 h 10026"/>
              <a:gd name="connsiteX9" fmla="*/ 6773 w 10045"/>
              <a:gd name="connsiteY9" fmla="*/ 330 h 10026"/>
              <a:gd name="connsiteX10" fmla="*/ 6505 w 10045"/>
              <a:gd name="connsiteY10" fmla="*/ 393 h 10026"/>
              <a:gd name="connsiteX11" fmla="*/ 6242 w 10045"/>
              <a:gd name="connsiteY11" fmla="*/ 462 h 10026"/>
              <a:gd name="connsiteX12" fmla="*/ 5990 w 10045"/>
              <a:gd name="connsiteY12" fmla="*/ 552 h 10026"/>
              <a:gd name="connsiteX13" fmla="*/ 5727 w 10045"/>
              <a:gd name="connsiteY13" fmla="*/ 648 h 10026"/>
              <a:gd name="connsiteX14" fmla="*/ 5475 w 10045"/>
              <a:gd name="connsiteY14" fmla="*/ 750 h 10026"/>
              <a:gd name="connsiteX15" fmla="*/ 5227 w 10045"/>
              <a:gd name="connsiteY15" fmla="*/ 861 h 10026"/>
              <a:gd name="connsiteX16" fmla="*/ 4974 w 10045"/>
              <a:gd name="connsiteY16" fmla="*/ 971 h 10026"/>
              <a:gd name="connsiteX17" fmla="*/ 4721 w 10045"/>
              <a:gd name="connsiteY17" fmla="*/ 1105 h 10026"/>
              <a:gd name="connsiteX18" fmla="*/ 4480 w 10045"/>
              <a:gd name="connsiteY18" fmla="*/ 1248 h 10026"/>
              <a:gd name="connsiteX19" fmla="*/ 4249 w 10045"/>
              <a:gd name="connsiteY19" fmla="*/ 1396 h 10026"/>
              <a:gd name="connsiteX20" fmla="*/ 4007 w 10045"/>
              <a:gd name="connsiteY20" fmla="*/ 1562 h 10026"/>
              <a:gd name="connsiteX21" fmla="*/ 3776 w 10045"/>
              <a:gd name="connsiteY21" fmla="*/ 1732 h 10026"/>
              <a:gd name="connsiteX22" fmla="*/ 3555 w 10045"/>
              <a:gd name="connsiteY22" fmla="*/ 1918 h 10026"/>
              <a:gd name="connsiteX23" fmla="*/ 3324 w 10045"/>
              <a:gd name="connsiteY23" fmla="*/ 2109 h 10026"/>
              <a:gd name="connsiteX24" fmla="*/ 3114 w 10045"/>
              <a:gd name="connsiteY24" fmla="*/ 2311 h 10026"/>
              <a:gd name="connsiteX25" fmla="*/ 2892 w 10045"/>
              <a:gd name="connsiteY25" fmla="*/ 2540 h 10026"/>
              <a:gd name="connsiteX26" fmla="*/ 2687 w 10045"/>
              <a:gd name="connsiteY26" fmla="*/ 2773 h 10026"/>
              <a:gd name="connsiteX27" fmla="*/ 2476 w 10045"/>
              <a:gd name="connsiteY27" fmla="*/ 3007 h 10026"/>
              <a:gd name="connsiteX28" fmla="*/ 2287 w 10045"/>
              <a:gd name="connsiteY28" fmla="*/ 3256 h 10026"/>
              <a:gd name="connsiteX29" fmla="*/ 2093 w 10045"/>
              <a:gd name="connsiteY29" fmla="*/ 3533 h 10026"/>
              <a:gd name="connsiteX30" fmla="*/ 1903 w 10045"/>
              <a:gd name="connsiteY30" fmla="*/ 3810 h 10026"/>
              <a:gd name="connsiteX31" fmla="*/ 1730 w 10045"/>
              <a:gd name="connsiteY31" fmla="*/ 4081 h 10026"/>
              <a:gd name="connsiteX32" fmla="*/ 1573 w 10045"/>
              <a:gd name="connsiteY32" fmla="*/ 4367 h 10026"/>
              <a:gd name="connsiteX33" fmla="*/ 1421 w 10045"/>
              <a:gd name="connsiteY33" fmla="*/ 4643 h 10026"/>
              <a:gd name="connsiteX34" fmla="*/ 1278 w 10045"/>
              <a:gd name="connsiteY34" fmla="*/ 4924 h 10026"/>
              <a:gd name="connsiteX35" fmla="*/ 1147 w 10045"/>
              <a:gd name="connsiteY35" fmla="*/ 5212 h 10026"/>
              <a:gd name="connsiteX36" fmla="*/ 1026 w 10045"/>
              <a:gd name="connsiteY36" fmla="*/ 5494 h 10026"/>
              <a:gd name="connsiteX37" fmla="*/ 904 w 10045"/>
              <a:gd name="connsiteY37" fmla="*/ 5780 h 10026"/>
              <a:gd name="connsiteX38" fmla="*/ 804 w 10045"/>
              <a:gd name="connsiteY38" fmla="*/ 6051 h 10026"/>
              <a:gd name="connsiteX39" fmla="*/ 704 w 10045"/>
              <a:gd name="connsiteY39" fmla="*/ 6328 h 10026"/>
              <a:gd name="connsiteX40" fmla="*/ 625 w 10045"/>
              <a:gd name="connsiteY40" fmla="*/ 6603 h 10026"/>
              <a:gd name="connsiteX41" fmla="*/ 547 w 10045"/>
              <a:gd name="connsiteY41" fmla="*/ 6864 h 10026"/>
              <a:gd name="connsiteX42" fmla="*/ 405 w 10045"/>
              <a:gd name="connsiteY42" fmla="*/ 7386 h 10026"/>
              <a:gd name="connsiteX43" fmla="*/ 295 w 10045"/>
              <a:gd name="connsiteY43" fmla="*/ 7873 h 10026"/>
              <a:gd name="connsiteX44" fmla="*/ 205 w 10045"/>
              <a:gd name="connsiteY44" fmla="*/ 8331 h 10026"/>
              <a:gd name="connsiteX45" fmla="*/ 131 w 10045"/>
              <a:gd name="connsiteY45" fmla="*/ 8735 h 10026"/>
              <a:gd name="connsiteX46" fmla="*/ 84 w 10045"/>
              <a:gd name="connsiteY46" fmla="*/ 9112 h 10026"/>
              <a:gd name="connsiteX47" fmla="*/ 42 w 10045"/>
              <a:gd name="connsiteY47" fmla="*/ 9430 h 10026"/>
              <a:gd name="connsiteX48" fmla="*/ 10 w 10045"/>
              <a:gd name="connsiteY48" fmla="*/ 9877 h 10026"/>
              <a:gd name="connsiteX49" fmla="*/ 0 w 10045"/>
              <a:gd name="connsiteY49" fmla="*/ 10026 h 10026"/>
              <a:gd name="connsiteX0" fmla="*/ 10045 w 10045"/>
              <a:gd name="connsiteY0" fmla="*/ 13 h 9989"/>
              <a:gd name="connsiteX1" fmla="*/ 9471 w 10045"/>
              <a:gd name="connsiteY1" fmla="*/ 11 h 9989"/>
              <a:gd name="connsiteX2" fmla="*/ 8929 w 10045"/>
              <a:gd name="connsiteY2" fmla="*/ 0 h 9989"/>
              <a:gd name="connsiteX3" fmla="*/ 8436 w 10045"/>
              <a:gd name="connsiteY3" fmla="*/ 53 h 9989"/>
              <a:gd name="connsiteX4" fmla="*/ 8114 w 10045"/>
              <a:gd name="connsiteY4" fmla="*/ 80 h 9989"/>
              <a:gd name="connsiteX5" fmla="*/ 7841 w 10045"/>
              <a:gd name="connsiteY5" fmla="*/ 111 h 9989"/>
              <a:gd name="connsiteX6" fmla="*/ 7568 w 10045"/>
              <a:gd name="connsiteY6" fmla="*/ 143 h 9989"/>
              <a:gd name="connsiteX7" fmla="*/ 7310 w 10045"/>
              <a:gd name="connsiteY7" fmla="*/ 181 h 9989"/>
              <a:gd name="connsiteX8" fmla="*/ 7037 w 10045"/>
              <a:gd name="connsiteY8" fmla="*/ 234 h 9989"/>
              <a:gd name="connsiteX9" fmla="*/ 6773 w 10045"/>
              <a:gd name="connsiteY9" fmla="*/ 293 h 9989"/>
              <a:gd name="connsiteX10" fmla="*/ 6505 w 10045"/>
              <a:gd name="connsiteY10" fmla="*/ 356 h 9989"/>
              <a:gd name="connsiteX11" fmla="*/ 6242 w 10045"/>
              <a:gd name="connsiteY11" fmla="*/ 425 h 9989"/>
              <a:gd name="connsiteX12" fmla="*/ 5990 w 10045"/>
              <a:gd name="connsiteY12" fmla="*/ 515 h 9989"/>
              <a:gd name="connsiteX13" fmla="*/ 5727 w 10045"/>
              <a:gd name="connsiteY13" fmla="*/ 611 h 9989"/>
              <a:gd name="connsiteX14" fmla="*/ 5475 w 10045"/>
              <a:gd name="connsiteY14" fmla="*/ 713 h 9989"/>
              <a:gd name="connsiteX15" fmla="*/ 5227 w 10045"/>
              <a:gd name="connsiteY15" fmla="*/ 824 h 9989"/>
              <a:gd name="connsiteX16" fmla="*/ 4974 w 10045"/>
              <a:gd name="connsiteY16" fmla="*/ 934 h 9989"/>
              <a:gd name="connsiteX17" fmla="*/ 4721 w 10045"/>
              <a:gd name="connsiteY17" fmla="*/ 1068 h 9989"/>
              <a:gd name="connsiteX18" fmla="*/ 4480 w 10045"/>
              <a:gd name="connsiteY18" fmla="*/ 1211 h 9989"/>
              <a:gd name="connsiteX19" fmla="*/ 4249 w 10045"/>
              <a:gd name="connsiteY19" fmla="*/ 1359 h 9989"/>
              <a:gd name="connsiteX20" fmla="*/ 4007 w 10045"/>
              <a:gd name="connsiteY20" fmla="*/ 1525 h 9989"/>
              <a:gd name="connsiteX21" fmla="*/ 3776 w 10045"/>
              <a:gd name="connsiteY21" fmla="*/ 1695 h 9989"/>
              <a:gd name="connsiteX22" fmla="*/ 3555 w 10045"/>
              <a:gd name="connsiteY22" fmla="*/ 1881 h 9989"/>
              <a:gd name="connsiteX23" fmla="*/ 3324 w 10045"/>
              <a:gd name="connsiteY23" fmla="*/ 2072 h 9989"/>
              <a:gd name="connsiteX24" fmla="*/ 3114 w 10045"/>
              <a:gd name="connsiteY24" fmla="*/ 2274 h 9989"/>
              <a:gd name="connsiteX25" fmla="*/ 2892 w 10045"/>
              <a:gd name="connsiteY25" fmla="*/ 2503 h 9989"/>
              <a:gd name="connsiteX26" fmla="*/ 2687 w 10045"/>
              <a:gd name="connsiteY26" fmla="*/ 2736 h 9989"/>
              <a:gd name="connsiteX27" fmla="*/ 2476 w 10045"/>
              <a:gd name="connsiteY27" fmla="*/ 2970 h 9989"/>
              <a:gd name="connsiteX28" fmla="*/ 2287 w 10045"/>
              <a:gd name="connsiteY28" fmla="*/ 3219 h 9989"/>
              <a:gd name="connsiteX29" fmla="*/ 2093 w 10045"/>
              <a:gd name="connsiteY29" fmla="*/ 3496 h 9989"/>
              <a:gd name="connsiteX30" fmla="*/ 1903 w 10045"/>
              <a:gd name="connsiteY30" fmla="*/ 3773 h 9989"/>
              <a:gd name="connsiteX31" fmla="*/ 1730 w 10045"/>
              <a:gd name="connsiteY31" fmla="*/ 4044 h 9989"/>
              <a:gd name="connsiteX32" fmla="*/ 1573 w 10045"/>
              <a:gd name="connsiteY32" fmla="*/ 4330 h 9989"/>
              <a:gd name="connsiteX33" fmla="*/ 1421 w 10045"/>
              <a:gd name="connsiteY33" fmla="*/ 4606 h 9989"/>
              <a:gd name="connsiteX34" fmla="*/ 1278 w 10045"/>
              <a:gd name="connsiteY34" fmla="*/ 4887 h 9989"/>
              <a:gd name="connsiteX35" fmla="*/ 1147 w 10045"/>
              <a:gd name="connsiteY35" fmla="*/ 5175 h 9989"/>
              <a:gd name="connsiteX36" fmla="*/ 1026 w 10045"/>
              <a:gd name="connsiteY36" fmla="*/ 5457 h 9989"/>
              <a:gd name="connsiteX37" fmla="*/ 904 w 10045"/>
              <a:gd name="connsiteY37" fmla="*/ 5743 h 9989"/>
              <a:gd name="connsiteX38" fmla="*/ 804 w 10045"/>
              <a:gd name="connsiteY38" fmla="*/ 6014 h 9989"/>
              <a:gd name="connsiteX39" fmla="*/ 704 w 10045"/>
              <a:gd name="connsiteY39" fmla="*/ 6291 h 9989"/>
              <a:gd name="connsiteX40" fmla="*/ 625 w 10045"/>
              <a:gd name="connsiteY40" fmla="*/ 6566 h 9989"/>
              <a:gd name="connsiteX41" fmla="*/ 547 w 10045"/>
              <a:gd name="connsiteY41" fmla="*/ 6827 h 9989"/>
              <a:gd name="connsiteX42" fmla="*/ 405 w 10045"/>
              <a:gd name="connsiteY42" fmla="*/ 7349 h 9989"/>
              <a:gd name="connsiteX43" fmla="*/ 295 w 10045"/>
              <a:gd name="connsiteY43" fmla="*/ 7836 h 9989"/>
              <a:gd name="connsiteX44" fmla="*/ 205 w 10045"/>
              <a:gd name="connsiteY44" fmla="*/ 8294 h 9989"/>
              <a:gd name="connsiteX45" fmla="*/ 131 w 10045"/>
              <a:gd name="connsiteY45" fmla="*/ 8698 h 9989"/>
              <a:gd name="connsiteX46" fmla="*/ 84 w 10045"/>
              <a:gd name="connsiteY46" fmla="*/ 9075 h 9989"/>
              <a:gd name="connsiteX47" fmla="*/ 42 w 10045"/>
              <a:gd name="connsiteY47" fmla="*/ 9393 h 9989"/>
              <a:gd name="connsiteX48" fmla="*/ 10 w 10045"/>
              <a:gd name="connsiteY48" fmla="*/ 9840 h 9989"/>
              <a:gd name="connsiteX49" fmla="*/ 0 w 10045"/>
              <a:gd name="connsiteY49" fmla="*/ 9989 h 9989"/>
              <a:gd name="connsiteX0" fmla="*/ 10000 w 10000"/>
              <a:gd name="connsiteY0" fmla="*/ 2 h 9989"/>
              <a:gd name="connsiteX1" fmla="*/ 9429 w 10000"/>
              <a:gd name="connsiteY1" fmla="*/ 0 h 9989"/>
              <a:gd name="connsiteX2" fmla="*/ 8889 w 10000"/>
              <a:gd name="connsiteY2" fmla="*/ 13 h 9989"/>
              <a:gd name="connsiteX3" fmla="*/ 8398 w 10000"/>
              <a:gd name="connsiteY3" fmla="*/ 42 h 9989"/>
              <a:gd name="connsiteX4" fmla="*/ 8078 w 10000"/>
              <a:gd name="connsiteY4" fmla="*/ 69 h 9989"/>
              <a:gd name="connsiteX5" fmla="*/ 7806 w 10000"/>
              <a:gd name="connsiteY5" fmla="*/ 100 h 9989"/>
              <a:gd name="connsiteX6" fmla="*/ 7534 w 10000"/>
              <a:gd name="connsiteY6" fmla="*/ 132 h 9989"/>
              <a:gd name="connsiteX7" fmla="*/ 7277 w 10000"/>
              <a:gd name="connsiteY7" fmla="*/ 170 h 9989"/>
              <a:gd name="connsiteX8" fmla="*/ 7005 w 10000"/>
              <a:gd name="connsiteY8" fmla="*/ 223 h 9989"/>
              <a:gd name="connsiteX9" fmla="*/ 6743 w 10000"/>
              <a:gd name="connsiteY9" fmla="*/ 282 h 9989"/>
              <a:gd name="connsiteX10" fmla="*/ 6476 w 10000"/>
              <a:gd name="connsiteY10" fmla="*/ 345 h 9989"/>
              <a:gd name="connsiteX11" fmla="*/ 6214 w 10000"/>
              <a:gd name="connsiteY11" fmla="*/ 414 h 9989"/>
              <a:gd name="connsiteX12" fmla="*/ 5963 w 10000"/>
              <a:gd name="connsiteY12" fmla="*/ 505 h 9989"/>
              <a:gd name="connsiteX13" fmla="*/ 5701 w 10000"/>
              <a:gd name="connsiteY13" fmla="*/ 601 h 9989"/>
              <a:gd name="connsiteX14" fmla="*/ 5450 w 10000"/>
              <a:gd name="connsiteY14" fmla="*/ 703 h 9989"/>
              <a:gd name="connsiteX15" fmla="*/ 5204 w 10000"/>
              <a:gd name="connsiteY15" fmla="*/ 814 h 9989"/>
              <a:gd name="connsiteX16" fmla="*/ 4952 w 10000"/>
              <a:gd name="connsiteY16" fmla="*/ 924 h 9989"/>
              <a:gd name="connsiteX17" fmla="*/ 4700 w 10000"/>
              <a:gd name="connsiteY17" fmla="*/ 1058 h 9989"/>
              <a:gd name="connsiteX18" fmla="*/ 4460 w 10000"/>
              <a:gd name="connsiteY18" fmla="*/ 1201 h 9989"/>
              <a:gd name="connsiteX19" fmla="*/ 4230 w 10000"/>
              <a:gd name="connsiteY19" fmla="*/ 1349 h 9989"/>
              <a:gd name="connsiteX20" fmla="*/ 3989 w 10000"/>
              <a:gd name="connsiteY20" fmla="*/ 1516 h 9989"/>
              <a:gd name="connsiteX21" fmla="*/ 3759 w 10000"/>
              <a:gd name="connsiteY21" fmla="*/ 1686 h 9989"/>
              <a:gd name="connsiteX22" fmla="*/ 3539 w 10000"/>
              <a:gd name="connsiteY22" fmla="*/ 1872 h 9989"/>
              <a:gd name="connsiteX23" fmla="*/ 3309 w 10000"/>
              <a:gd name="connsiteY23" fmla="*/ 2063 h 9989"/>
              <a:gd name="connsiteX24" fmla="*/ 3100 w 10000"/>
              <a:gd name="connsiteY24" fmla="*/ 2266 h 9989"/>
              <a:gd name="connsiteX25" fmla="*/ 2879 w 10000"/>
              <a:gd name="connsiteY25" fmla="*/ 2495 h 9989"/>
              <a:gd name="connsiteX26" fmla="*/ 2675 w 10000"/>
              <a:gd name="connsiteY26" fmla="*/ 2728 h 9989"/>
              <a:gd name="connsiteX27" fmla="*/ 2465 w 10000"/>
              <a:gd name="connsiteY27" fmla="*/ 2962 h 9989"/>
              <a:gd name="connsiteX28" fmla="*/ 2277 w 10000"/>
              <a:gd name="connsiteY28" fmla="*/ 3212 h 9989"/>
              <a:gd name="connsiteX29" fmla="*/ 2084 w 10000"/>
              <a:gd name="connsiteY29" fmla="*/ 3489 h 9989"/>
              <a:gd name="connsiteX30" fmla="*/ 1894 w 10000"/>
              <a:gd name="connsiteY30" fmla="*/ 3766 h 9989"/>
              <a:gd name="connsiteX31" fmla="*/ 1722 w 10000"/>
              <a:gd name="connsiteY31" fmla="*/ 4037 h 9989"/>
              <a:gd name="connsiteX32" fmla="*/ 1566 w 10000"/>
              <a:gd name="connsiteY32" fmla="*/ 4324 h 9989"/>
              <a:gd name="connsiteX33" fmla="*/ 1415 w 10000"/>
              <a:gd name="connsiteY33" fmla="*/ 4600 h 9989"/>
              <a:gd name="connsiteX34" fmla="*/ 1272 w 10000"/>
              <a:gd name="connsiteY34" fmla="*/ 4881 h 9989"/>
              <a:gd name="connsiteX35" fmla="*/ 1142 w 10000"/>
              <a:gd name="connsiteY35" fmla="*/ 5170 h 9989"/>
              <a:gd name="connsiteX36" fmla="*/ 1021 w 10000"/>
              <a:gd name="connsiteY36" fmla="*/ 5452 h 9989"/>
              <a:gd name="connsiteX37" fmla="*/ 900 w 10000"/>
              <a:gd name="connsiteY37" fmla="*/ 5738 h 9989"/>
              <a:gd name="connsiteX38" fmla="*/ 800 w 10000"/>
              <a:gd name="connsiteY38" fmla="*/ 6010 h 9989"/>
              <a:gd name="connsiteX39" fmla="*/ 701 w 10000"/>
              <a:gd name="connsiteY39" fmla="*/ 6287 h 9989"/>
              <a:gd name="connsiteX40" fmla="*/ 622 w 10000"/>
              <a:gd name="connsiteY40" fmla="*/ 6562 h 9989"/>
              <a:gd name="connsiteX41" fmla="*/ 545 w 10000"/>
              <a:gd name="connsiteY41" fmla="*/ 6824 h 9989"/>
              <a:gd name="connsiteX42" fmla="*/ 403 w 10000"/>
              <a:gd name="connsiteY42" fmla="*/ 7346 h 9989"/>
              <a:gd name="connsiteX43" fmla="*/ 294 w 10000"/>
              <a:gd name="connsiteY43" fmla="*/ 7834 h 9989"/>
              <a:gd name="connsiteX44" fmla="*/ 204 w 10000"/>
              <a:gd name="connsiteY44" fmla="*/ 8292 h 9989"/>
              <a:gd name="connsiteX45" fmla="*/ 130 w 10000"/>
              <a:gd name="connsiteY45" fmla="*/ 8697 h 9989"/>
              <a:gd name="connsiteX46" fmla="*/ 84 w 10000"/>
              <a:gd name="connsiteY46" fmla="*/ 9074 h 9989"/>
              <a:gd name="connsiteX47" fmla="*/ 42 w 10000"/>
              <a:gd name="connsiteY47" fmla="*/ 9392 h 9989"/>
              <a:gd name="connsiteX48" fmla="*/ 10 w 10000"/>
              <a:gd name="connsiteY48" fmla="*/ 9840 h 9989"/>
              <a:gd name="connsiteX49" fmla="*/ 0 w 10000"/>
              <a:gd name="connsiteY49" fmla="*/ 9989 h 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000" h="9989">
                <a:moveTo>
                  <a:pt x="10000" y="2"/>
                </a:moveTo>
                <a:lnTo>
                  <a:pt x="9429" y="0"/>
                </a:lnTo>
                <a:lnTo>
                  <a:pt x="8889" y="13"/>
                </a:lnTo>
                <a:lnTo>
                  <a:pt x="8398" y="42"/>
                </a:lnTo>
                <a:lnTo>
                  <a:pt x="8078" y="69"/>
                </a:lnTo>
                <a:lnTo>
                  <a:pt x="7806" y="100"/>
                </a:lnTo>
                <a:lnTo>
                  <a:pt x="7534" y="132"/>
                </a:lnTo>
                <a:lnTo>
                  <a:pt x="7277" y="170"/>
                </a:lnTo>
                <a:lnTo>
                  <a:pt x="7005" y="223"/>
                </a:lnTo>
                <a:lnTo>
                  <a:pt x="6743" y="282"/>
                </a:lnTo>
                <a:lnTo>
                  <a:pt x="6476" y="345"/>
                </a:lnTo>
                <a:lnTo>
                  <a:pt x="6214" y="414"/>
                </a:lnTo>
                <a:lnTo>
                  <a:pt x="5963" y="505"/>
                </a:lnTo>
                <a:lnTo>
                  <a:pt x="5701" y="601"/>
                </a:lnTo>
                <a:lnTo>
                  <a:pt x="5450" y="703"/>
                </a:lnTo>
                <a:lnTo>
                  <a:pt x="5204" y="814"/>
                </a:lnTo>
                <a:lnTo>
                  <a:pt x="4952" y="924"/>
                </a:lnTo>
                <a:lnTo>
                  <a:pt x="4700" y="1058"/>
                </a:lnTo>
                <a:lnTo>
                  <a:pt x="4460" y="1201"/>
                </a:lnTo>
                <a:lnTo>
                  <a:pt x="4230" y="1349"/>
                </a:lnTo>
                <a:lnTo>
                  <a:pt x="3989" y="1516"/>
                </a:lnTo>
                <a:lnTo>
                  <a:pt x="3759" y="1686"/>
                </a:lnTo>
                <a:lnTo>
                  <a:pt x="3539" y="1872"/>
                </a:lnTo>
                <a:lnTo>
                  <a:pt x="3309" y="2063"/>
                </a:lnTo>
                <a:lnTo>
                  <a:pt x="3100" y="2266"/>
                </a:lnTo>
                <a:lnTo>
                  <a:pt x="2879" y="2495"/>
                </a:lnTo>
                <a:lnTo>
                  <a:pt x="2675" y="2728"/>
                </a:lnTo>
                <a:lnTo>
                  <a:pt x="2465" y="2962"/>
                </a:lnTo>
                <a:cubicBezTo>
                  <a:pt x="2402" y="3045"/>
                  <a:pt x="2340" y="3129"/>
                  <a:pt x="2277" y="3212"/>
                </a:cubicBezTo>
                <a:cubicBezTo>
                  <a:pt x="2212" y="3304"/>
                  <a:pt x="2148" y="3397"/>
                  <a:pt x="2084" y="3489"/>
                </a:cubicBezTo>
                <a:lnTo>
                  <a:pt x="1894" y="3766"/>
                </a:lnTo>
                <a:cubicBezTo>
                  <a:pt x="1837" y="3856"/>
                  <a:pt x="1780" y="3947"/>
                  <a:pt x="1722" y="4037"/>
                </a:cubicBezTo>
                <a:lnTo>
                  <a:pt x="1566" y="4324"/>
                </a:lnTo>
                <a:cubicBezTo>
                  <a:pt x="1515" y="4416"/>
                  <a:pt x="1465" y="4508"/>
                  <a:pt x="1415" y="4600"/>
                </a:cubicBezTo>
                <a:lnTo>
                  <a:pt x="1272" y="4881"/>
                </a:lnTo>
                <a:cubicBezTo>
                  <a:pt x="1228" y="4977"/>
                  <a:pt x="1186" y="5075"/>
                  <a:pt x="1142" y="5170"/>
                </a:cubicBezTo>
                <a:cubicBezTo>
                  <a:pt x="1102" y="5264"/>
                  <a:pt x="1061" y="5358"/>
                  <a:pt x="1021" y="5452"/>
                </a:cubicBezTo>
                <a:cubicBezTo>
                  <a:pt x="981" y="5547"/>
                  <a:pt x="940" y="5643"/>
                  <a:pt x="900" y="5738"/>
                </a:cubicBezTo>
                <a:cubicBezTo>
                  <a:pt x="867" y="5829"/>
                  <a:pt x="834" y="5920"/>
                  <a:pt x="800" y="6010"/>
                </a:cubicBezTo>
                <a:cubicBezTo>
                  <a:pt x="768" y="6103"/>
                  <a:pt x="734" y="6194"/>
                  <a:pt x="701" y="6287"/>
                </a:cubicBezTo>
                <a:cubicBezTo>
                  <a:pt x="675" y="6378"/>
                  <a:pt x="648" y="6471"/>
                  <a:pt x="622" y="6562"/>
                </a:cubicBezTo>
                <a:cubicBezTo>
                  <a:pt x="596" y="6649"/>
                  <a:pt x="570" y="6737"/>
                  <a:pt x="545" y="6824"/>
                </a:cubicBezTo>
                <a:cubicBezTo>
                  <a:pt x="498" y="6998"/>
                  <a:pt x="450" y="7172"/>
                  <a:pt x="403" y="7346"/>
                </a:cubicBezTo>
                <a:cubicBezTo>
                  <a:pt x="366" y="7508"/>
                  <a:pt x="331" y="7670"/>
                  <a:pt x="294" y="7834"/>
                </a:cubicBezTo>
                <a:cubicBezTo>
                  <a:pt x="263" y="7987"/>
                  <a:pt x="234" y="8140"/>
                  <a:pt x="204" y="8292"/>
                </a:cubicBezTo>
                <a:cubicBezTo>
                  <a:pt x="179" y="8426"/>
                  <a:pt x="155" y="8562"/>
                  <a:pt x="130" y="8697"/>
                </a:cubicBezTo>
                <a:cubicBezTo>
                  <a:pt x="114" y="8823"/>
                  <a:pt x="100" y="8949"/>
                  <a:pt x="84" y="9074"/>
                </a:cubicBezTo>
                <a:cubicBezTo>
                  <a:pt x="70" y="9180"/>
                  <a:pt x="56" y="9285"/>
                  <a:pt x="42" y="9392"/>
                </a:cubicBezTo>
                <a:cubicBezTo>
                  <a:pt x="31" y="9542"/>
                  <a:pt x="21" y="9690"/>
                  <a:pt x="10" y="9840"/>
                </a:cubicBezTo>
                <a:cubicBezTo>
                  <a:pt x="7" y="9889"/>
                  <a:pt x="3" y="9939"/>
                  <a:pt x="0" y="9989"/>
                </a:cubicBezTo>
              </a:path>
            </a:pathLst>
          </a:custGeom>
          <a:noFill/>
          <a:ln w="50800" cap="rnd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18" name="Freeform 6"/>
          <p:cNvSpPr>
            <a:spLocks/>
          </p:cNvSpPr>
          <p:nvPr/>
        </p:nvSpPr>
        <p:spPr bwMode="auto">
          <a:xfrm>
            <a:off x="437093" y="2518831"/>
            <a:ext cx="3381369" cy="2029782"/>
          </a:xfrm>
          <a:custGeom>
            <a:avLst/>
            <a:gdLst>
              <a:gd name="connsiteX0" fmla="*/ 0 w 9995"/>
              <a:gd name="connsiteY0" fmla="*/ 9988 h 9988"/>
              <a:gd name="connsiteX1" fmla="*/ 21 w 9995"/>
              <a:gd name="connsiteY1" fmla="*/ 9855 h 9988"/>
              <a:gd name="connsiteX2" fmla="*/ 100 w 9995"/>
              <a:gd name="connsiteY2" fmla="*/ 9480 h 9988"/>
              <a:gd name="connsiteX3" fmla="*/ 231 w 9995"/>
              <a:gd name="connsiteY3" fmla="*/ 8912 h 9988"/>
              <a:gd name="connsiteX4" fmla="*/ 440 w 9995"/>
              <a:gd name="connsiteY4" fmla="*/ 8162 h 9988"/>
              <a:gd name="connsiteX5" fmla="*/ 572 w 9995"/>
              <a:gd name="connsiteY5" fmla="*/ 7751 h 9988"/>
              <a:gd name="connsiteX6" fmla="*/ 724 w 9995"/>
              <a:gd name="connsiteY6" fmla="*/ 7316 h 9988"/>
              <a:gd name="connsiteX7" fmla="*/ 891 w 9995"/>
              <a:gd name="connsiteY7" fmla="*/ 6868 h 9988"/>
              <a:gd name="connsiteX8" fmla="*/ 1080 w 9995"/>
              <a:gd name="connsiteY8" fmla="*/ 6385 h 9988"/>
              <a:gd name="connsiteX9" fmla="*/ 1295 w 9995"/>
              <a:gd name="connsiteY9" fmla="*/ 5901 h 9988"/>
              <a:gd name="connsiteX10" fmla="*/ 1536 w 9995"/>
              <a:gd name="connsiteY10" fmla="*/ 5417 h 9988"/>
              <a:gd name="connsiteX11" fmla="*/ 1793 w 9995"/>
              <a:gd name="connsiteY11" fmla="*/ 4921 h 9988"/>
              <a:gd name="connsiteX12" fmla="*/ 2077 w 9995"/>
              <a:gd name="connsiteY12" fmla="*/ 4462 h 9988"/>
              <a:gd name="connsiteX13" fmla="*/ 2375 w 9995"/>
              <a:gd name="connsiteY13" fmla="*/ 4002 h 9988"/>
              <a:gd name="connsiteX14" fmla="*/ 2690 w 9995"/>
              <a:gd name="connsiteY14" fmla="*/ 3543 h 9988"/>
              <a:gd name="connsiteX15" fmla="*/ 3020 w 9995"/>
              <a:gd name="connsiteY15" fmla="*/ 3096 h 9988"/>
              <a:gd name="connsiteX16" fmla="*/ 3372 w 9995"/>
              <a:gd name="connsiteY16" fmla="*/ 2684 h 9988"/>
              <a:gd name="connsiteX17" fmla="*/ 3734 w 9995"/>
              <a:gd name="connsiteY17" fmla="*/ 2285 h 9988"/>
              <a:gd name="connsiteX18" fmla="*/ 4122 w 9995"/>
              <a:gd name="connsiteY18" fmla="*/ 1923 h 9988"/>
              <a:gd name="connsiteX19" fmla="*/ 4546 w 9995"/>
              <a:gd name="connsiteY19" fmla="*/ 1572 h 9988"/>
              <a:gd name="connsiteX20" fmla="*/ 4987 w 9995"/>
              <a:gd name="connsiteY20" fmla="*/ 1270 h 9988"/>
              <a:gd name="connsiteX21" fmla="*/ 5469 w 9995"/>
              <a:gd name="connsiteY21" fmla="*/ 967 h 9988"/>
              <a:gd name="connsiteX22" fmla="*/ 5978 w 9995"/>
              <a:gd name="connsiteY22" fmla="*/ 713 h 9988"/>
              <a:gd name="connsiteX23" fmla="*/ 6251 w 9995"/>
              <a:gd name="connsiteY23" fmla="*/ 605 h 9988"/>
              <a:gd name="connsiteX24" fmla="*/ 6833 w 9995"/>
              <a:gd name="connsiteY24" fmla="*/ 411 h 9988"/>
              <a:gd name="connsiteX25" fmla="*/ 7137 w 9995"/>
              <a:gd name="connsiteY25" fmla="*/ 326 h 9988"/>
              <a:gd name="connsiteX26" fmla="*/ 7446 w 9995"/>
              <a:gd name="connsiteY26" fmla="*/ 254 h 9988"/>
              <a:gd name="connsiteX27" fmla="*/ 7777 w 9995"/>
              <a:gd name="connsiteY27" fmla="*/ 181 h 9988"/>
              <a:gd name="connsiteX28" fmla="*/ 8107 w 9995"/>
              <a:gd name="connsiteY28" fmla="*/ 121 h 9988"/>
              <a:gd name="connsiteX29" fmla="*/ 8458 w 9995"/>
              <a:gd name="connsiteY29" fmla="*/ 73 h 9988"/>
              <a:gd name="connsiteX30" fmla="*/ 8831 w 9995"/>
              <a:gd name="connsiteY30" fmla="*/ 48 h 9988"/>
              <a:gd name="connsiteX31" fmla="*/ 9203 w 9995"/>
              <a:gd name="connsiteY31" fmla="*/ 24 h 9988"/>
              <a:gd name="connsiteX32" fmla="*/ 9591 w 9995"/>
              <a:gd name="connsiteY32" fmla="*/ 0 h 9988"/>
              <a:gd name="connsiteX33" fmla="*/ 9995 w 9995"/>
              <a:gd name="connsiteY33" fmla="*/ 0 h 9988"/>
              <a:gd name="connsiteX0" fmla="*/ 0 w 10000"/>
              <a:gd name="connsiteY0" fmla="*/ 10000 h 10000"/>
              <a:gd name="connsiteX1" fmla="*/ 21 w 10000"/>
              <a:gd name="connsiteY1" fmla="*/ 9867 h 10000"/>
              <a:gd name="connsiteX2" fmla="*/ 100 w 10000"/>
              <a:gd name="connsiteY2" fmla="*/ 9491 h 10000"/>
              <a:gd name="connsiteX3" fmla="*/ 231 w 10000"/>
              <a:gd name="connsiteY3" fmla="*/ 8923 h 10000"/>
              <a:gd name="connsiteX4" fmla="*/ 440 w 10000"/>
              <a:gd name="connsiteY4" fmla="*/ 8172 h 10000"/>
              <a:gd name="connsiteX5" fmla="*/ 572 w 10000"/>
              <a:gd name="connsiteY5" fmla="*/ 7760 h 10000"/>
              <a:gd name="connsiteX6" fmla="*/ 724 w 10000"/>
              <a:gd name="connsiteY6" fmla="*/ 7325 h 10000"/>
              <a:gd name="connsiteX7" fmla="*/ 891 w 10000"/>
              <a:gd name="connsiteY7" fmla="*/ 6876 h 10000"/>
              <a:gd name="connsiteX8" fmla="*/ 1081 w 10000"/>
              <a:gd name="connsiteY8" fmla="*/ 6393 h 10000"/>
              <a:gd name="connsiteX9" fmla="*/ 1296 w 10000"/>
              <a:gd name="connsiteY9" fmla="*/ 5908 h 10000"/>
              <a:gd name="connsiteX10" fmla="*/ 1537 w 10000"/>
              <a:gd name="connsiteY10" fmla="*/ 5424 h 10000"/>
              <a:gd name="connsiteX11" fmla="*/ 1794 w 10000"/>
              <a:gd name="connsiteY11" fmla="*/ 4927 h 10000"/>
              <a:gd name="connsiteX12" fmla="*/ 2078 w 10000"/>
              <a:gd name="connsiteY12" fmla="*/ 4467 h 10000"/>
              <a:gd name="connsiteX13" fmla="*/ 2376 w 10000"/>
              <a:gd name="connsiteY13" fmla="*/ 4007 h 10000"/>
              <a:gd name="connsiteX14" fmla="*/ 2691 w 10000"/>
              <a:gd name="connsiteY14" fmla="*/ 3547 h 10000"/>
              <a:gd name="connsiteX15" fmla="*/ 3022 w 10000"/>
              <a:gd name="connsiteY15" fmla="*/ 3100 h 10000"/>
              <a:gd name="connsiteX16" fmla="*/ 3374 w 10000"/>
              <a:gd name="connsiteY16" fmla="*/ 2687 h 10000"/>
              <a:gd name="connsiteX17" fmla="*/ 3736 w 10000"/>
              <a:gd name="connsiteY17" fmla="*/ 2288 h 10000"/>
              <a:gd name="connsiteX18" fmla="*/ 4124 w 10000"/>
              <a:gd name="connsiteY18" fmla="*/ 1925 h 10000"/>
              <a:gd name="connsiteX19" fmla="*/ 4548 w 10000"/>
              <a:gd name="connsiteY19" fmla="*/ 1574 h 10000"/>
              <a:gd name="connsiteX20" fmla="*/ 4989 w 10000"/>
              <a:gd name="connsiteY20" fmla="*/ 1272 h 10000"/>
              <a:gd name="connsiteX21" fmla="*/ 5472 w 10000"/>
              <a:gd name="connsiteY21" fmla="*/ 968 h 10000"/>
              <a:gd name="connsiteX22" fmla="*/ 5981 w 10000"/>
              <a:gd name="connsiteY22" fmla="*/ 714 h 10000"/>
              <a:gd name="connsiteX23" fmla="*/ 6254 w 10000"/>
              <a:gd name="connsiteY23" fmla="*/ 606 h 10000"/>
              <a:gd name="connsiteX24" fmla="*/ 7141 w 10000"/>
              <a:gd name="connsiteY24" fmla="*/ 326 h 10000"/>
              <a:gd name="connsiteX25" fmla="*/ 7450 w 10000"/>
              <a:gd name="connsiteY25" fmla="*/ 254 h 10000"/>
              <a:gd name="connsiteX26" fmla="*/ 7781 w 10000"/>
              <a:gd name="connsiteY26" fmla="*/ 181 h 10000"/>
              <a:gd name="connsiteX27" fmla="*/ 8111 w 10000"/>
              <a:gd name="connsiteY27" fmla="*/ 121 h 10000"/>
              <a:gd name="connsiteX28" fmla="*/ 8462 w 10000"/>
              <a:gd name="connsiteY28" fmla="*/ 73 h 10000"/>
              <a:gd name="connsiteX29" fmla="*/ 8835 w 10000"/>
              <a:gd name="connsiteY29" fmla="*/ 48 h 10000"/>
              <a:gd name="connsiteX30" fmla="*/ 9208 w 10000"/>
              <a:gd name="connsiteY30" fmla="*/ 24 h 10000"/>
              <a:gd name="connsiteX31" fmla="*/ 9596 w 10000"/>
              <a:gd name="connsiteY31" fmla="*/ 0 h 10000"/>
              <a:gd name="connsiteX32" fmla="*/ 10000 w 10000"/>
              <a:gd name="connsiteY32" fmla="*/ 0 h 10000"/>
              <a:gd name="connsiteX0" fmla="*/ 0 w 9596"/>
              <a:gd name="connsiteY0" fmla="*/ 10000 h 10000"/>
              <a:gd name="connsiteX1" fmla="*/ 21 w 9596"/>
              <a:gd name="connsiteY1" fmla="*/ 9867 h 10000"/>
              <a:gd name="connsiteX2" fmla="*/ 100 w 9596"/>
              <a:gd name="connsiteY2" fmla="*/ 9491 h 10000"/>
              <a:gd name="connsiteX3" fmla="*/ 231 w 9596"/>
              <a:gd name="connsiteY3" fmla="*/ 8923 h 10000"/>
              <a:gd name="connsiteX4" fmla="*/ 440 w 9596"/>
              <a:gd name="connsiteY4" fmla="*/ 8172 h 10000"/>
              <a:gd name="connsiteX5" fmla="*/ 572 w 9596"/>
              <a:gd name="connsiteY5" fmla="*/ 7760 h 10000"/>
              <a:gd name="connsiteX6" fmla="*/ 724 w 9596"/>
              <a:gd name="connsiteY6" fmla="*/ 7325 h 10000"/>
              <a:gd name="connsiteX7" fmla="*/ 891 w 9596"/>
              <a:gd name="connsiteY7" fmla="*/ 6876 h 10000"/>
              <a:gd name="connsiteX8" fmla="*/ 1081 w 9596"/>
              <a:gd name="connsiteY8" fmla="*/ 6393 h 10000"/>
              <a:gd name="connsiteX9" fmla="*/ 1296 w 9596"/>
              <a:gd name="connsiteY9" fmla="*/ 5908 h 10000"/>
              <a:gd name="connsiteX10" fmla="*/ 1537 w 9596"/>
              <a:gd name="connsiteY10" fmla="*/ 5424 h 10000"/>
              <a:gd name="connsiteX11" fmla="*/ 1794 w 9596"/>
              <a:gd name="connsiteY11" fmla="*/ 4927 h 10000"/>
              <a:gd name="connsiteX12" fmla="*/ 2078 w 9596"/>
              <a:gd name="connsiteY12" fmla="*/ 4467 h 10000"/>
              <a:gd name="connsiteX13" fmla="*/ 2376 w 9596"/>
              <a:gd name="connsiteY13" fmla="*/ 4007 h 10000"/>
              <a:gd name="connsiteX14" fmla="*/ 2691 w 9596"/>
              <a:gd name="connsiteY14" fmla="*/ 3547 h 10000"/>
              <a:gd name="connsiteX15" fmla="*/ 3022 w 9596"/>
              <a:gd name="connsiteY15" fmla="*/ 3100 h 10000"/>
              <a:gd name="connsiteX16" fmla="*/ 3374 w 9596"/>
              <a:gd name="connsiteY16" fmla="*/ 2687 h 10000"/>
              <a:gd name="connsiteX17" fmla="*/ 3736 w 9596"/>
              <a:gd name="connsiteY17" fmla="*/ 2288 h 10000"/>
              <a:gd name="connsiteX18" fmla="*/ 4124 w 9596"/>
              <a:gd name="connsiteY18" fmla="*/ 1925 h 10000"/>
              <a:gd name="connsiteX19" fmla="*/ 4548 w 9596"/>
              <a:gd name="connsiteY19" fmla="*/ 1574 h 10000"/>
              <a:gd name="connsiteX20" fmla="*/ 4989 w 9596"/>
              <a:gd name="connsiteY20" fmla="*/ 1272 h 10000"/>
              <a:gd name="connsiteX21" fmla="*/ 5472 w 9596"/>
              <a:gd name="connsiteY21" fmla="*/ 968 h 10000"/>
              <a:gd name="connsiteX22" fmla="*/ 5981 w 9596"/>
              <a:gd name="connsiteY22" fmla="*/ 714 h 10000"/>
              <a:gd name="connsiteX23" fmla="*/ 6254 w 9596"/>
              <a:gd name="connsiteY23" fmla="*/ 606 h 10000"/>
              <a:gd name="connsiteX24" fmla="*/ 7141 w 9596"/>
              <a:gd name="connsiteY24" fmla="*/ 326 h 10000"/>
              <a:gd name="connsiteX25" fmla="*/ 7450 w 9596"/>
              <a:gd name="connsiteY25" fmla="*/ 254 h 10000"/>
              <a:gd name="connsiteX26" fmla="*/ 7781 w 9596"/>
              <a:gd name="connsiteY26" fmla="*/ 181 h 10000"/>
              <a:gd name="connsiteX27" fmla="*/ 8111 w 9596"/>
              <a:gd name="connsiteY27" fmla="*/ 121 h 10000"/>
              <a:gd name="connsiteX28" fmla="*/ 8462 w 9596"/>
              <a:gd name="connsiteY28" fmla="*/ 73 h 10000"/>
              <a:gd name="connsiteX29" fmla="*/ 8835 w 9596"/>
              <a:gd name="connsiteY29" fmla="*/ 48 h 10000"/>
              <a:gd name="connsiteX30" fmla="*/ 9208 w 9596"/>
              <a:gd name="connsiteY30" fmla="*/ 24 h 10000"/>
              <a:gd name="connsiteX31" fmla="*/ 9596 w 9596"/>
              <a:gd name="connsiteY31" fmla="*/ 0 h 10000"/>
              <a:gd name="connsiteX0" fmla="*/ 0 w 9596"/>
              <a:gd name="connsiteY0" fmla="*/ 9976 h 9976"/>
              <a:gd name="connsiteX1" fmla="*/ 22 w 9596"/>
              <a:gd name="connsiteY1" fmla="*/ 9843 h 9976"/>
              <a:gd name="connsiteX2" fmla="*/ 104 w 9596"/>
              <a:gd name="connsiteY2" fmla="*/ 9467 h 9976"/>
              <a:gd name="connsiteX3" fmla="*/ 241 w 9596"/>
              <a:gd name="connsiteY3" fmla="*/ 8899 h 9976"/>
              <a:gd name="connsiteX4" fmla="*/ 459 w 9596"/>
              <a:gd name="connsiteY4" fmla="*/ 8148 h 9976"/>
              <a:gd name="connsiteX5" fmla="*/ 596 w 9596"/>
              <a:gd name="connsiteY5" fmla="*/ 7736 h 9976"/>
              <a:gd name="connsiteX6" fmla="*/ 754 w 9596"/>
              <a:gd name="connsiteY6" fmla="*/ 7301 h 9976"/>
              <a:gd name="connsiteX7" fmla="*/ 929 w 9596"/>
              <a:gd name="connsiteY7" fmla="*/ 6852 h 9976"/>
              <a:gd name="connsiteX8" fmla="*/ 1127 w 9596"/>
              <a:gd name="connsiteY8" fmla="*/ 6369 h 9976"/>
              <a:gd name="connsiteX9" fmla="*/ 1351 w 9596"/>
              <a:gd name="connsiteY9" fmla="*/ 5884 h 9976"/>
              <a:gd name="connsiteX10" fmla="*/ 1602 w 9596"/>
              <a:gd name="connsiteY10" fmla="*/ 5400 h 9976"/>
              <a:gd name="connsiteX11" fmla="*/ 1870 w 9596"/>
              <a:gd name="connsiteY11" fmla="*/ 4903 h 9976"/>
              <a:gd name="connsiteX12" fmla="*/ 2165 w 9596"/>
              <a:gd name="connsiteY12" fmla="*/ 4443 h 9976"/>
              <a:gd name="connsiteX13" fmla="*/ 2476 w 9596"/>
              <a:gd name="connsiteY13" fmla="*/ 3983 h 9976"/>
              <a:gd name="connsiteX14" fmla="*/ 2804 w 9596"/>
              <a:gd name="connsiteY14" fmla="*/ 3523 h 9976"/>
              <a:gd name="connsiteX15" fmla="*/ 3149 w 9596"/>
              <a:gd name="connsiteY15" fmla="*/ 3076 h 9976"/>
              <a:gd name="connsiteX16" fmla="*/ 3516 w 9596"/>
              <a:gd name="connsiteY16" fmla="*/ 2663 h 9976"/>
              <a:gd name="connsiteX17" fmla="*/ 3893 w 9596"/>
              <a:gd name="connsiteY17" fmla="*/ 2264 h 9976"/>
              <a:gd name="connsiteX18" fmla="*/ 4298 w 9596"/>
              <a:gd name="connsiteY18" fmla="*/ 1901 h 9976"/>
              <a:gd name="connsiteX19" fmla="*/ 4739 w 9596"/>
              <a:gd name="connsiteY19" fmla="*/ 1550 h 9976"/>
              <a:gd name="connsiteX20" fmla="*/ 5199 w 9596"/>
              <a:gd name="connsiteY20" fmla="*/ 1248 h 9976"/>
              <a:gd name="connsiteX21" fmla="*/ 5702 w 9596"/>
              <a:gd name="connsiteY21" fmla="*/ 944 h 9976"/>
              <a:gd name="connsiteX22" fmla="*/ 6233 w 9596"/>
              <a:gd name="connsiteY22" fmla="*/ 690 h 9976"/>
              <a:gd name="connsiteX23" fmla="*/ 6517 w 9596"/>
              <a:gd name="connsiteY23" fmla="*/ 582 h 9976"/>
              <a:gd name="connsiteX24" fmla="*/ 7442 w 9596"/>
              <a:gd name="connsiteY24" fmla="*/ 302 h 9976"/>
              <a:gd name="connsiteX25" fmla="*/ 7764 w 9596"/>
              <a:gd name="connsiteY25" fmla="*/ 230 h 9976"/>
              <a:gd name="connsiteX26" fmla="*/ 8109 w 9596"/>
              <a:gd name="connsiteY26" fmla="*/ 157 h 9976"/>
              <a:gd name="connsiteX27" fmla="*/ 8452 w 9596"/>
              <a:gd name="connsiteY27" fmla="*/ 97 h 9976"/>
              <a:gd name="connsiteX28" fmla="*/ 8818 w 9596"/>
              <a:gd name="connsiteY28" fmla="*/ 49 h 9976"/>
              <a:gd name="connsiteX29" fmla="*/ 9207 w 9596"/>
              <a:gd name="connsiteY29" fmla="*/ 24 h 9976"/>
              <a:gd name="connsiteX30" fmla="*/ 9596 w 9596"/>
              <a:gd name="connsiteY30" fmla="*/ 0 h 9976"/>
              <a:gd name="connsiteX0" fmla="*/ 0 w 9595"/>
              <a:gd name="connsiteY0" fmla="*/ 9976 h 9976"/>
              <a:gd name="connsiteX1" fmla="*/ 23 w 9595"/>
              <a:gd name="connsiteY1" fmla="*/ 9843 h 9976"/>
              <a:gd name="connsiteX2" fmla="*/ 108 w 9595"/>
              <a:gd name="connsiteY2" fmla="*/ 9466 h 9976"/>
              <a:gd name="connsiteX3" fmla="*/ 251 w 9595"/>
              <a:gd name="connsiteY3" fmla="*/ 8896 h 9976"/>
              <a:gd name="connsiteX4" fmla="*/ 478 w 9595"/>
              <a:gd name="connsiteY4" fmla="*/ 8144 h 9976"/>
              <a:gd name="connsiteX5" fmla="*/ 621 w 9595"/>
              <a:gd name="connsiteY5" fmla="*/ 7731 h 9976"/>
              <a:gd name="connsiteX6" fmla="*/ 786 w 9595"/>
              <a:gd name="connsiteY6" fmla="*/ 7295 h 9976"/>
              <a:gd name="connsiteX7" fmla="*/ 968 w 9595"/>
              <a:gd name="connsiteY7" fmla="*/ 6844 h 9976"/>
              <a:gd name="connsiteX8" fmla="*/ 1174 w 9595"/>
              <a:gd name="connsiteY8" fmla="*/ 6360 h 9976"/>
              <a:gd name="connsiteX9" fmla="*/ 1408 w 9595"/>
              <a:gd name="connsiteY9" fmla="*/ 5874 h 9976"/>
              <a:gd name="connsiteX10" fmla="*/ 1669 w 9595"/>
              <a:gd name="connsiteY10" fmla="*/ 5389 h 9976"/>
              <a:gd name="connsiteX11" fmla="*/ 1949 w 9595"/>
              <a:gd name="connsiteY11" fmla="*/ 4891 h 9976"/>
              <a:gd name="connsiteX12" fmla="*/ 2256 w 9595"/>
              <a:gd name="connsiteY12" fmla="*/ 4430 h 9976"/>
              <a:gd name="connsiteX13" fmla="*/ 2580 w 9595"/>
              <a:gd name="connsiteY13" fmla="*/ 3969 h 9976"/>
              <a:gd name="connsiteX14" fmla="*/ 2922 w 9595"/>
              <a:gd name="connsiteY14" fmla="*/ 3507 h 9976"/>
              <a:gd name="connsiteX15" fmla="*/ 3282 w 9595"/>
              <a:gd name="connsiteY15" fmla="*/ 3059 h 9976"/>
              <a:gd name="connsiteX16" fmla="*/ 3664 w 9595"/>
              <a:gd name="connsiteY16" fmla="*/ 2645 h 9976"/>
              <a:gd name="connsiteX17" fmla="*/ 4057 w 9595"/>
              <a:gd name="connsiteY17" fmla="*/ 2245 h 9976"/>
              <a:gd name="connsiteX18" fmla="*/ 4479 w 9595"/>
              <a:gd name="connsiteY18" fmla="*/ 1882 h 9976"/>
              <a:gd name="connsiteX19" fmla="*/ 4939 w 9595"/>
              <a:gd name="connsiteY19" fmla="*/ 1530 h 9976"/>
              <a:gd name="connsiteX20" fmla="*/ 5418 w 9595"/>
              <a:gd name="connsiteY20" fmla="*/ 1227 h 9976"/>
              <a:gd name="connsiteX21" fmla="*/ 5942 w 9595"/>
              <a:gd name="connsiteY21" fmla="*/ 922 h 9976"/>
              <a:gd name="connsiteX22" fmla="*/ 6495 w 9595"/>
              <a:gd name="connsiteY22" fmla="*/ 668 h 9976"/>
              <a:gd name="connsiteX23" fmla="*/ 6791 w 9595"/>
              <a:gd name="connsiteY23" fmla="*/ 559 h 9976"/>
              <a:gd name="connsiteX24" fmla="*/ 7755 w 9595"/>
              <a:gd name="connsiteY24" fmla="*/ 279 h 9976"/>
              <a:gd name="connsiteX25" fmla="*/ 8091 w 9595"/>
              <a:gd name="connsiteY25" fmla="*/ 207 h 9976"/>
              <a:gd name="connsiteX26" fmla="*/ 8450 w 9595"/>
              <a:gd name="connsiteY26" fmla="*/ 133 h 9976"/>
              <a:gd name="connsiteX27" fmla="*/ 8808 w 9595"/>
              <a:gd name="connsiteY27" fmla="*/ 73 h 9976"/>
              <a:gd name="connsiteX28" fmla="*/ 9189 w 9595"/>
              <a:gd name="connsiteY28" fmla="*/ 25 h 9976"/>
              <a:gd name="connsiteX29" fmla="*/ 9595 w 9595"/>
              <a:gd name="connsiteY29" fmla="*/ 0 h 9976"/>
              <a:gd name="connsiteX0" fmla="*/ 0 w 9577"/>
              <a:gd name="connsiteY0" fmla="*/ 9975 h 9975"/>
              <a:gd name="connsiteX1" fmla="*/ 24 w 9577"/>
              <a:gd name="connsiteY1" fmla="*/ 9842 h 9975"/>
              <a:gd name="connsiteX2" fmla="*/ 113 w 9577"/>
              <a:gd name="connsiteY2" fmla="*/ 9464 h 9975"/>
              <a:gd name="connsiteX3" fmla="*/ 262 w 9577"/>
              <a:gd name="connsiteY3" fmla="*/ 8892 h 9975"/>
              <a:gd name="connsiteX4" fmla="*/ 498 w 9577"/>
              <a:gd name="connsiteY4" fmla="*/ 8139 h 9975"/>
              <a:gd name="connsiteX5" fmla="*/ 647 w 9577"/>
              <a:gd name="connsiteY5" fmla="*/ 7725 h 9975"/>
              <a:gd name="connsiteX6" fmla="*/ 819 w 9577"/>
              <a:gd name="connsiteY6" fmla="*/ 7288 h 9975"/>
              <a:gd name="connsiteX7" fmla="*/ 1009 w 9577"/>
              <a:gd name="connsiteY7" fmla="*/ 6835 h 9975"/>
              <a:gd name="connsiteX8" fmla="*/ 1224 w 9577"/>
              <a:gd name="connsiteY8" fmla="*/ 6350 h 9975"/>
              <a:gd name="connsiteX9" fmla="*/ 1467 w 9577"/>
              <a:gd name="connsiteY9" fmla="*/ 5863 h 9975"/>
              <a:gd name="connsiteX10" fmla="*/ 1739 w 9577"/>
              <a:gd name="connsiteY10" fmla="*/ 5377 h 9975"/>
              <a:gd name="connsiteX11" fmla="*/ 2031 w 9577"/>
              <a:gd name="connsiteY11" fmla="*/ 4878 h 9975"/>
              <a:gd name="connsiteX12" fmla="*/ 2351 w 9577"/>
              <a:gd name="connsiteY12" fmla="*/ 4416 h 9975"/>
              <a:gd name="connsiteX13" fmla="*/ 2689 w 9577"/>
              <a:gd name="connsiteY13" fmla="*/ 3954 h 9975"/>
              <a:gd name="connsiteX14" fmla="*/ 3045 w 9577"/>
              <a:gd name="connsiteY14" fmla="*/ 3490 h 9975"/>
              <a:gd name="connsiteX15" fmla="*/ 3421 w 9577"/>
              <a:gd name="connsiteY15" fmla="*/ 3041 h 9975"/>
              <a:gd name="connsiteX16" fmla="*/ 3819 w 9577"/>
              <a:gd name="connsiteY16" fmla="*/ 2626 h 9975"/>
              <a:gd name="connsiteX17" fmla="*/ 4228 w 9577"/>
              <a:gd name="connsiteY17" fmla="*/ 2225 h 9975"/>
              <a:gd name="connsiteX18" fmla="*/ 4668 w 9577"/>
              <a:gd name="connsiteY18" fmla="*/ 1862 h 9975"/>
              <a:gd name="connsiteX19" fmla="*/ 5147 w 9577"/>
              <a:gd name="connsiteY19" fmla="*/ 1509 h 9975"/>
              <a:gd name="connsiteX20" fmla="*/ 5647 w 9577"/>
              <a:gd name="connsiteY20" fmla="*/ 1205 h 9975"/>
              <a:gd name="connsiteX21" fmla="*/ 6193 w 9577"/>
              <a:gd name="connsiteY21" fmla="*/ 899 h 9975"/>
              <a:gd name="connsiteX22" fmla="*/ 6769 w 9577"/>
              <a:gd name="connsiteY22" fmla="*/ 645 h 9975"/>
              <a:gd name="connsiteX23" fmla="*/ 7078 w 9577"/>
              <a:gd name="connsiteY23" fmla="*/ 535 h 9975"/>
              <a:gd name="connsiteX24" fmla="*/ 8082 w 9577"/>
              <a:gd name="connsiteY24" fmla="*/ 255 h 9975"/>
              <a:gd name="connsiteX25" fmla="*/ 8433 w 9577"/>
              <a:gd name="connsiteY25" fmla="*/ 182 h 9975"/>
              <a:gd name="connsiteX26" fmla="*/ 8807 w 9577"/>
              <a:gd name="connsiteY26" fmla="*/ 108 h 9975"/>
              <a:gd name="connsiteX27" fmla="*/ 9180 w 9577"/>
              <a:gd name="connsiteY27" fmla="*/ 48 h 9975"/>
              <a:gd name="connsiteX28" fmla="*/ 9577 w 9577"/>
              <a:gd name="connsiteY28" fmla="*/ 0 h 9975"/>
              <a:gd name="connsiteX0" fmla="*/ 0 w 9585"/>
              <a:gd name="connsiteY0" fmla="*/ 9952 h 9952"/>
              <a:gd name="connsiteX1" fmla="*/ 25 w 9585"/>
              <a:gd name="connsiteY1" fmla="*/ 9819 h 9952"/>
              <a:gd name="connsiteX2" fmla="*/ 118 w 9585"/>
              <a:gd name="connsiteY2" fmla="*/ 9440 h 9952"/>
              <a:gd name="connsiteX3" fmla="*/ 274 w 9585"/>
              <a:gd name="connsiteY3" fmla="*/ 8866 h 9952"/>
              <a:gd name="connsiteX4" fmla="*/ 520 w 9585"/>
              <a:gd name="connsiteY4" fmla="*/ 8111 h 9952"/>
              <a:gd name="connsiteX5" fmla="*/ 676 w 9585"/>
              <a:gd name="connsiteY5" fmla="*/ 7696 h 9952"/>
              <a:gd name="connsiteX6" fmla="*/ 855 w 9585"/>
              <a:gd name="connsiteY6" fmla="*/ 7258 h 9952"/>
              <a:gd name="connsiteX7" fmla="*/ 1054 w 9585"/>
              <a:gd name="connsiteY7" fmla="*/ 6804 h 9952"/>
              <a:gd name="connsiteX8" fmla="*/ 1278 w 9585"/>
              <a:gd name="connsiteY8" fmla="*/ 6318 h 9952"/>
              <a:gd name="connsiteX9" fmla="*/ 1532 w 9585"/>
              <a:gd name="connsiteY9" fmla="*/ 5830 h 9952"/>
              <a:gd name="connsiteX10" fmla="*/ 1816 w 9585"/>
              <a:gd name="connsiteY10" fmla="*/ 5342 h 9952"/>
              <a:gd name="connsiteX11" fmla="*/ 2121 w 9585"/>
              <a:gd name="connsiteY11" fmla="*/ 4842 h 9952"/>
              <a:gd name="connsiteX12" fmla="*/ 2455 w 9585"/>
              <a:gd name="connsiteY12" fmla="*/ 4379 h 9952"/>
              <a:gd name="connsiteX13" fmla="*/ 2808 w 9585"/>
              <a:gd name="connsiteY13" fmla="*/ 3916 h 9952"/>
              <a:gd name="connsiteX14" fmla="*/ 3179 w 9585"/>
              <a:gd name="connsiteY14" fmla="*/ 3451 h 9952"/>
              <a:gd name="connsiteX15" fmla="*/ 3572 w 9585"/>
              <a:gd name="connsiteY15" fmla="*/ 3001 h 9952"/>
              <a:gd name="connsiteX16" fmla="*/ 3988 w 9585"/>
              <a:gd name="connsiteY16" fmla="*/ 2585 h 9952"/>
              <a:gd name="connsiteX17" fmla="*/ 4415 w 9585"/>
              <a:gd name="connsiteY17" fmla="*/ 2183 h 9952"/>
              <a:gd name="connsiteX18" fmla="*/ 4874 w 9585"/>
              <a:gd name="connsiteY18" fmla="*/ 1819 h 9952"/>
              <a:gd name="connsiteX19" fmla="*/ 5374 w 9585"/>
              <a:gd name="connsiteY19" fmla="*/ 1465 h 9952"/>
              <a:gd name="connsiteX20" fmla="*/ 5896 w 9585"/>
              <a:gd name="connsiteY20" fmla="*/ 1160 h 9952"/>
              <a:gd name="connsiteX21" fmla="*/ 6467 w 9585"/>
              <a:gd name="connsiteY21" fmla="*/ 853 h 9952"/>
              <a:gd name="connsiteX22" fmla="*/ 7068 w 9585"/>
              <a:gd name="connsiteY22" fmla="*/ 599 h 9952"/>
              <a:gd name="connsiteX23" fmla="*/ 7391 w 9585"/>
              <a:gd name="connsiteY23" fmla="*/ 488 h 9952"/>
              <a:gd name="connsiteX24" fmla="*/ 8439 w 9585"/>
              <a:gd name="connsiteY24" fmla="*/ 208 h 9952"/>
              <a:gd name="connsiteX25" fmla="*/ 8805 w 9585"/>
              <a:gd name="connsiteY25" fmla="*/ 134 h 9952"/>
              <a:gd name="connsiteX26" fmla="*/ 9196 w 9585"/>
              <a:gd name="connsiteY26" fmla="*/ 60 h 9952"/>
              <a:gd name="connsiteX27" fmla="*/ 9585 w 9585"/>
              <a:gd name="connsiteY27" fmla="*/ 0 h 9952"/>
              <a:gd name="connsiteX0" fmla="*/ 0 w 9594"/>
              <a:gd name="connsiteY0" fmla="*/ 9940 h 9940"/>
              <a:gd name="connsiteX1" fmla="*/ 26 w 9594"/>
              <a:gd name="connsiteY1" fmla="*/ 9806 h 9940"/>
              <a:gd name="connsiteX2" fmla="*/ 123 w 9594"/>
              <a:gd name="connsiteY2" fmla="*/ 9426 h 9940"/>
              <a:gd name="connsiteX3" fmla="*/ 286 w 9594"/>
              <a:gd name="connsiteY3" fmla="*/ 8849 h 9940"/>
              <a:gd name="connsiteX4" fmla="*/ 543 w 9594"/>
              <a:gd name="connsiteY4" fmla="*/ 8090 h 9940"/>
              <a:gd name="connsiteX5" fmla="*/ 705 w 9594"/>
              <a:gd name="connsiteY5" fmla="*/ 7673 h 9940"/>
              <a:gd name="connsiteX6" fmla="*/ 892 w 9594"/>
              <a:gd name="connsiteY6" fmla="*/ 7233 h 9940"/>
              <a:gd name="connsiteX7" fmla="*/ 1100 w 9594"/>
              <a:gd name="connsiteY7" fmla="*/ 6777 h 9940"/>
              <a:gd name="connsiteX8" fmla="*/ 1333 w 9594"/>
              <a:gd name="connsiteY8" fmla="*/ 6288 h 9940"/>
              <a:gd name="connsiteX9" fmla="*/ 1598 w 9594"/>
              <a:gd name="connsiteY9" fmla="*/ 5798 h 9940"/>
              <a:gd name="connsiteX10" fmla="*/ 1895 w 9594"/>
              <a:gd name="connsiteY10" fmla="*/ 5308 h 9940"/>
              <a:gd name="connsiteX11" fmla="*/ 2213 w 9594"/>
              <a:gd name="connsiteY11" fmla="*/ 4805 h 9940"/>
              <a:gd name="connsiteX12" fmla="*/ 2561 w 9594"/>
              <a:gd name="connsiteY12" fmla="*/ 4340 h 9940"/>
              <a:gd name="connsiteX13" fmla="*/ 2930 w 9594"/>
              <a:gd name="connsiteY13" fmla="*/ 3875 h 9940"/>
              <a:gd name="connsiteX14" fmla="*/ 3317 w 9594"/>
              <a:gd name="connsiteY14" fmla="*/ 3408 h 9940"/>
              <a:gd name="connsiteX15" fmla="*/ 3727 w 9594"/>
              <a:gd name="connsiteY15" fmla="*/ 2955 h 9940"/>
              <a:gd name="connsiteX16" fmla="*/ 4161 w 9594"/>
              <a:gd name="connsiteY16" fmla="*/ 2537 h 9940"/>
              <a:gd name="connsiteX17" fmla="*/ 4606 w 9594"/>
              <a:gd name="connsiteY17" fmla="*/ 2134 h 9940"/>
              <a:gd name="connsiteX18" fmla="*/ 5085 w 9594"/>
              <a:gd name="connsiteY18" fmla="*/ 1768 h 9940"/>
              <a:gd name="connsiteX19" fmla="*/ 5607 w 9594"/>
              <a:gd name="connsiteY19" fmla="*/ 1412 h 9940"/>
              <a:gd name="connsiteX20" fmla="*/ 6151 w 9594"/>
              <a:gd name="connsiteY20" fmla="*/ 1106 h 9940"/>
              <a:gd name="connsiteX21" fmla="*/ 6747 w 9594"/>
              <a:gd name="connsiteY21" fmla="*/ 797 h 9940"/>
              <a:gd name="connsiteX22" fmla="*/ 7374 w 9594"/>
              <a:gd name="connsiteY22" fmla="*/ 542 h 9940"/>
              <a:gd name="connsiteX23" fmla="*/ 7711 w 9594"/>
              <a:gd name="connsiteY23" fmla="*/ 430 h 9940"/>
              <a:gd name="connsiteX24" fmla="*/ 8804 w 9594"/>
              <a:gd name="connsiteY24" fmla="*/ 149 h 9940"/>
              <a:gd name="connsiteX25" fmla="*/ 9186 w 9594"/>
              <a:gd name="connsiteY25" fmla="*/ 75 h 9940"/>
              <a:gd name="connsiteX26" fmla="*/ 9594 w 9594"/>
              <a:gd name="connsiteY26" fmla="*/ 0 h 9940"/>
              <a:gd name="connsiteX0" fmla="*/ 0 w 9575"/>
              <a:gd name="connsiteY0" fmla="*/ 9925 h 9925"/>
              <a:gd name="connsiteX1" fmla="*/ 27 w 9575"/>
              <a:gd name="connsiteY1" fmla="*/ 9790 h 9925"/>
              <a:gd name="connsiteX2" fmla="*/ 128 w 9575"/>
              <a:gd name="connsiteY2" fmla="*/ 9408 h 9925"/>
              <a:gd name="connsiteX3" fmla="*/ 298 w 9575"/>
              <a:gd name="connsiteY3" fmla="*/ 8827 h 9925"/>
              <a:gd name="connsiteX4" fmla="*/ 566 w 9575"/>
              <a:gd name="connsiteY4" fmla="*/ 8064 h 9925"/>
              <a:gd name="connsiteX5" fmla="*/ 735 w 9575"/>
              <a:gd name="connsiteY5" fmla="*/ 7644 h 9925"/>
              <a:gd name="connsiteX6" fmla="*/ 930 w 9575"/>
              <a:gd name="connsiteY6" fmla="*/ 7202 h 9925"/>
              <a:gd name="connsiteX7" fmla="*/ 1147 w 9575"/>
              <a:gd name="connsiteY7" fmla="*/ 6743 h 9925"/>
              <a:gd name="connsiteX8" fmla="*/ 1389 w 9575"/>
              <a:gd name="connsiteY8" fmla="*/ 6251 h 9925"/>
              <a:gd name="connsiteX9" fmla="*/ 1666 w 9575"/>
              <a:gd name="connsiteY9" fmla="*/ 5758 h 9925"/>
              <a:gd name="connsiteX10" fmla="*/ 1975 w 9575"/>
              <a:gd name="connsiteY10" fmla="*/ 5265 h 9925"/>
              <a:gd name="connsiteX11" fmla="*/ 2307 w 9575"/>
              <a:gd name="connsiteY11" fmla="*/ 4759 h 9925"/>
              <a:gd name="connsiteX12" fmla="*/ 2669 w 9575"/>
              <a:gd name="connsiteY12" fmla="*/ 4291 h 9925"/>
              <a:gd name="connsiteX13" fmla="*/ 3054 w 9575"/>
              <a:gd name="connsiteY13" fmla="*/ 3823 h 9925"/>
              <a:gd name="connsiteX14" fmla="*/ 3457 w 9575"/>
              <a:gd name="connsiteY14" fmla="*/ 3354 h 9925"/>
              <a:gd name="connsiteX15" fmla="*/ 3885 w 9575"/>
              <a:gd name="connsiteY15" fmla="*/ 2898 h 9925"/>
              <a:gd name="connsiteX16" fmla="*/ 4337 w 9575"/>
              <a:gd name="connsiteY16" fmla="*/ 2477 h 9925"/>
              <a:gd name="connsiteX17" fmla="*/ 4801 w 9575"/>
              <a:gd name="connsiteY17" fmla="*/ 2072 h 9925"/>
              <a:gd name="connsiteX18" fmla="*/ 5300 w 9575"/>
              <a:gd name="connsiteY18" fmla="*/ 1704 h 9925"/>
              <a:gd name="connsiteX19" fmla="*/ 5844 w 9575"/>
              <a:gd name="connsiteY19" fmla="*/ 1346 h 9925"/>
              <a:gd name="connsiteX20" fmla="*/ 6411 w 9575"/>
              <a:gd name="connsiteY20" fmla="*/ 1038 h 9925"/>
              <a:gd name="connsiteX21" fmla="*/ 7033 w 9575"/>
              <a:gd name="connsiteY21" fmla="*/ 727 h 9925"/>
              <a:gd name="connsiteX22" fmla="*/ 7686 w 9575"/>
              <a:gd name="connsiteY22" fmla="*/ 470 h 9925"/>
              <a:gd name="connsiteX23" fmla="*/ 8037 w 9575"/>
              <a:gd name="connsiteY23" fmla="*/ 358 h 9925"/>
              <a:gd name="connsiteX24" fmla="*/ 9177 w 9575"/>
              <a:gd name="connsiteY24" fmla="*/ 75 h 9925"/>
              <a:gd name="connsiteX25" fmla="*/ 9575 w 9575"/>
              <a:gd name="connsiteY25" fmla="*/ 0 h 9925"/>
              <a:gd name="connsiteX0" fmla="*/ 0 w 9584"/>
              <a:gd name="connsiteY0" fmla="*/ 9924 h 9924"/>
              <a:gd name="connsiteX1" fmla="*/ 28 w 9584"/>
              <a:gd name="connsiteY1" fmla="*/ 9788 h 9924"/>
              <a:gd name="connsiteX2" fmla="*/ 134 w 9584"/>
              <a:gd name="connsiteY2" fmla="*/ 9403 h 9924"/>
              <a:gd name="connsiteX3" fmla="*/ 311 w 9584"/>
              <a:gd name="connsiteY3" fmla="*/ 8818 h 9924"/>
              <a:gd name="connsiteX4" fmla="*/ 591 w 9584"/>
              <a:gd name="connsiteY4" fmla="*/ 8049 h 9924"/>
              <a:gd name="connsiteX5" fmla="*/ 768 w 9584"/>
              <a:gd name="connsiteY5" fmla="*/ 7626 h 9924"/>
              <a:gd name="connsiteX6" fmla="*/ 971 w 9584"/>
              <a:gd name="connsiteY6" fmla="*/ 7180 h 9924"/>
              <a:gd name="connsiteX7" fmla="*/ 1198 w 9584"/>
              <a:gd name="connsiteY7" fmla="*/ 6718 h 9924"/>
              <a:gd name="connsiteX8" fmla="*/ 1451 w 9584"/>
              <a:gd name="connsiteY8" fmla="*/ 6222 h 9924"/>
              <a:gd name="connsiteX9" fmla="*/ 1740 w 9584"/>
              <a:gd name="connsiteY9" fmla="*/ 5726 h 9924"/>
              <a:gd name="connsiteX10" fmla="*/ 2063 w 9584"/>
              <a:gd name="connsiteY10" fmla="*/ 5229 h 9924"/>
              <a:gd name="connsiteX11" fmla="*/ 2409 w 9584"/>
              <a:gd name="connsiteY11" fmla="*/ 4719 h 9924"/>
              <a:gd name="connsiteX12" fmla="*/ 2787 w 9584"/>
              <a:gd name="connsiteY12" fmla="*/ 4247 h 9924"/>
              <a:gd name="connsiteX13" fmla="*/ 3190 w 9584"/>
              <a:gd name="connsiteY13" fmla="*/ 3776 h 9924"/>
              <a:gd name="connsiteX14" fmla="*/ 3610 w 9584"/>
              <a:gd name="connsiteY14" fmla="*/ 3303 h 9924"/>
              <a:gd name="connsiteX15" fmla="*/ 4057 w 9584"/>
              <a:gd name="connsiteY15" fmla="*/ 2844 h 9924"/>
              <a:gd name="connsiteX16" fmla="*/ 4530 w 9584"/>
              <a:gd name="connsiteY16" fmla="*/ 2420 h 9924"/>
              <a:gd name="connsiteX17" fmla="*/ 5014 w 9584"/>
              <a:gd name="connsiteY17" fmla="*/ 2012 h 9924"/>
              <a:gd name="connsiteX18" fmla="*/ 5535 w 9584"/>
              <a:gd name="connsiteY18" fmla="*/ 1641 h 9924"/>
              <a:gd name="connsiteX19" fmla="*/ 6103 w 9584"/>
              <a:gd name="connsiteY19" fmla="*/ 1280 h 9924"/>
              <a:gd name="connsiteX20" fmla="*/ 6696 w 9584"/>
              <a:gd name="connsiteY20" fmla="*/ 970 h 9924"/>
              <a:gd name="connsiteX21" fmla="*/ 7345 w 9584"/>
              <a:gd name="connsiteY21" fmla="*/ 656 h 9924"/>
              <a:gd name="connsiteX22" fmla="*/ 8027 w 9584"/>
              <a:gd name="connsiteY22" fmla="*/ 398 h 9924"/>
              <a:gd name="connsiteX23" fmla="*/ 8394 w 9584"/>
              <a:gd name="connsiteY23" fmla="*/ 285 h 9924"/>
              <a:gd name="connsiteX24" fmla="*/ 9584 w 9584"/>
              <a:gd name="connsiteY24" fmla="*/ 0 h 9924"/>
              <a:gd name="connsiteX0" fmla="*/ 0 w 8758"/>
              <a:gd name="connsiteY0" fmla="*/ 9713 h 9713"/>
              <a:gd name="connsiteX1" fmla="*/ 29 w 8758"/>
              <a:gd name="connsiteY1" fmla="*/ 9576 h 9713"/>
              <a:gd name="connsiteX2" fmla="*/ 140 w 8758"/>
              <a:gd name="connsiteY2" fmla="*/ 9188 h 9713"/>
              <a:gd name="connsiteX3" fmla="*/ 324 w 8758"/>
              <a:gd name="connsiteY3" fmla="*/ 8599 h 9713"/>
              <a:gd name="connsiteX4" fmla="*/ 617 w 8758"/>
              <a:gd name="connsiteY4" fmla="*/ 7824 h 9713"/>
              <a:gd name="connsiteX5" fmla="*/ 801 w 8758"/>
              <a:gd name="connsiteY5" fmla="*/ 7397 h 9713"/>
              <a:gd name="connsiteX6" fmla="*/ 1013 w 8758"/>
              <a:gd name="connsiteY6" fmla="*/ 6948 h 9713"/>
              <a:gd name="connsiteX7" fmla="*/ 1250 w 8758"/>
              <a:gd name="connsiteY7" fmla="*/ 6482 h 9713"/>
              <a:gd name="connsiteX8" fmla="*/ 1514 w 8758"/>
              <a:gd name="connsiteY8" fmla="*/ 5983 h 9713"/>
              <a:gd name="connsiteX9" fmla="*/ 1816 w 8758"/>
              <a:gd name="connsiteY9" fmla="*/ 5483 h 9713"/>
              <a:gd name="connsiteX10" fmla="*/ 2153 w 8758"/>
              <a:gd name="connsiteY10" fmla="*/ 4982 h 9713"/>
              <a:gd name="connsiteX11" fmla="*/ 2514 w 8758"/>
              <a:gd name="connsiteY11" fmla="*/ 4468 h 9713"/>
              <a:gd name="connsiteX12" fmla="*/ 2908 w 8758"/>
              <a:gd name="connsiteY12" fmla="*/ 3993 h 9713"/>
              <a:gd name="connsiteX13" fmla="*/ 3328 w 8758"/>
              <a:gd name="connsiteY13" fmla="*/ 3518 h 9713"/>
              <a:gd name="connsiteX14" fmla="*/ 3767 w 8758"/>
              <a:gd name="connsiteY14" fmla="*/ 3041 h 9713"/>
              <a:gd name="connsiteX15" fmla="*/ 4233 w 8758"/>
              <a:gd name="connsiteY15" fmla="*/ 2579 h 9713"/>
              <a:gd name="connsiteX16" fmla="*/ 4727 w 8758"/>
              <a:gd name="connsiteY16" fmla="*/ 2152 h 9713"/>
              <a:gd name="connsiteX17" fmla="*/ 5232 w 8758"/>
              <a:gd name="connsiteY17" fmla="*/ 1740 h 9713"/>
              <a:gd name="connsiteX18" fmla="*/ 5775 w 8758"/>
              <a:gd name="connsiteY18" fmla="*/ 1367 h 9713"/>
              <a:gd name="connsiteX19" fmla="*/ 6368 w 8758"/>
              <a:gd name="connsiteY19" fmla="*/ 1003 h 9713"/>
              <a:gd name="connsiteX20" fmla="*/ 6987 w 8758"/>
              <a:gd name="connsiteY20" fmla="*/ 690 h 9713"/>
              <a:gd name="connsiteX21" fmla="*/ 7664 w 8758"/>
              <a:gd name="connsiteY21" fmla="*/ 374 h 9713"/>
              <a:gd name="connsiteX22" fmla="*/ 8375 w 8758"/>
              <a:gd name="connsiteY22" fmla="*/ 114 h 9713"/>
              <a:gd name="connsiteX23" fmla="*/ 8758 w 8758"/>
              <a:gd name="connsiteY23" fmla="*/ 0 h 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58" h="9713">
                <a:moveTo>
                  <a:pt x="0" y="9713"/>
                </a:moveTo>
                <a:cubicBezTo>
                  <a:pt x="7" y="9669"/>
                  <a:pt x="22" y="9621"/>
                  <a:pt x="29" y="9576"/>
                </a:cubicBezTo>
                <a:cubicBezTo>
                  <a:pt x="65" y="9445"/>
                  <a:pt x="103" y="9317"/>
                  <a:pt x="140" y="9188"/>
                </a:cubicBezTo>
                <a:cubicBezTo>
                  <a:pt x="200" y="8992"/>
                  <a:pt x="263" y="8796"/>
                  <a:pt x="324" y="8599"/>
                </a:cubicBezTo>
                <a:cubicBezTo>
                  <a:pt x="423" y="8341"/>
                  <a:pt x="519" y="8082"/>
                  <a:pt x="617" y="7824"/>
                </a:cubicBezTo>
                <a:cubicBezTo>
                  <a:pt x="678" y="7681"/>
                  <a:pt x="739" y="7539"/>
                  <a:pt x="801" y="7397"/>
                </a:cubicBezTo>
                <a:cubicBezTo>
                  <a:pt x="873" y="7247"/>
                  <a:pt x="941" y="7099"/>
                  <a:pt x="1013" y="6948"/>
                </a:cubicBezTo>
                <a:cubicBezTo>
                  <a:pt x="1093" y="6793"/>
                  <a:pt x="1171" y="6639"/>
                  <a:pt x="1250" y="6482"/>
                </a:cubicBezTo>
                <a:lnTo>
                  <a:pt x="1514" y="5983"/>
                </a:lnTo>
                <a:lnTo>
                  <a:pt x="1816" y="5483"/>
                </a:lnTo>
                <a:lnTo>
                  <a:pt x="2153" y="4982"/>
                </a:lnTo>
                <a:lnTo>
                  <a:pt x="2514" y="4468"/>
                </a:lnTo>
                <a:lnTo>
                  <a:pt x="2908" y="3993"/>
                </a:lnTo>
                <a:lnTo>
                  <a:pt x="3328" y="3518"/>
                </a:lnTo>
                <a:lnTo>
                  <a:pt x="3767" y="3041"/>
                </a:lnTo>
                <a:lnTo>
                  <a:pt x="4233" y="2579"/>
                </a:lnTo>
                <a:lnTo>
                  <a:pt x="4727" y="2152"/>
                </a:lnTo>
                <a:lnTo>
                  <a:pt x="5232" y="1740"/>
                </a:lnTo>
                <a:lnTo>
                  <a:pt x="5775" y="1367"/>
                </a:lnTo>
                <a:lnTo>
                  <a:pt x="6368" y="1003"/>
                </a:lnTo>
                <a:lnTo>
                  <a:pt x="6987" y="690"/>
                </a:lnTo>
                <a:lnTo>
                  <a:pt x="7664" y="374"/>
                </a:lnTo>
                <a:lnTo>
                  <a:pt x="8375" y="114"/>
                </a:lnTo>
                <a:lnTo>
                  <a:pt x="8758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19" name="Line 7"/>
          <p:cNvSpPr>
            <a:spLocks noChangeShapeType="1"/>
          </p:cNvSpPr>
          <p:nvPr/>
        </p:nvSpPr>
        <p:spPr bwMode="auto">
          <a:xfrm flipV="1">
            <a:off x="995896" y="4567021"/>
            <a:ext cx="0" cy="139700"/>
          </a:xfrm>
          <a:prstGeom prst="line">
            <a:avLst/>
          </a:prstGeom>
          <a:noFill/>
          <a:ln w="12700">
            <a:solidFill>
              <a:srgbClr val="1346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20" name="Freeform 8"/>
          <p:cNvSpPr>
            <a:spLocks/>
          </p:cNvSpPr>
          <p:nvPr/>
        </p:nvSpPr>
        <p:spPr bwMode="auto">
          <a:xfrm>
            <a:off x="1565808" y="4567021"/>
            <a:ext cx="1588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80"/>
              </a:cxn>
              <a:cxn ang="0">
                <a:pos x="0" y="68"/>
              </a:cxn>
              <a:cxn ang="0">
                <a:pos x="0" y="57"/>
              </a:cxn>
              <a:cxn ang="0">
                <a:pos x="0" y="45"/>
              </a:cxn>
              <a:cxn ang="0">
                <a:pos x="0" y="34"/>
              </a:cxn>
              <a:cxn ang="0">
                <a:pos x="0" y="22"/>
              </a:cxn>
              <a:cxn ang="0">
                <a:pos x="0" y="11"/>
              </a:cxn>
              <a:cxn ang="0">
                <a:pos x="0" y="0"/>
              </a:cxn>
            </a:cxnLst>
            <a:rect l="0" t="0" r="r" b="b"/>
            <a:pathLst>
              <a:path w="1" h="90">
                <a:moveTo>
                  <a:pt x="0" y="89"/>
                </a:moveTo>
                <a:lnTo>
                  <a:pt x="0" y="80"/>
                </a:lnTo>
                <a:lnTo>
                  <a:pt x="0" y="68"/>
                </a:lnTo>
                <a:lnTo>
                  <a:pt x="0" y="57"/>
                </a:lnTo>
                <a:lnTo>
                  <a:pt x="0" y="45"/>
                </a:lnTo>
                <a:lnTo>
                  <a:pt x="0" y="34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1346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21" name="Freeform 9"/>
          <p:cNvSpPr>
            <a:spLocks/>
          </p:cNvSpPr>
          <p:nvPr/>
        </p:nvSpPr>
        <p:spPr bwMode="auto">
          <a:xfrm>
            <a:off x="2135721" y="4567021"/>
            <a:ext cx="1587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80"/>
              </a:cxn>
              <a:cxn ang="0">
                <a:pos x="0" y="68"/>
              </a:cxn>
              <a:cxn ang="0">
                <a:pos x="0" y="57"/>
              </a:cxn>
              <a:cxn ang="0">
                <a:pos x="0" y="45"/>
              </a:cxn>
              <a:cxn ang="0">
                <a:pos x="0" y="34"/>
              </a:cxn>
              <a:cxn ang="0">
                <a:pos x="0" y="22"/>
              </a:cxn>
              <a:cxn ang="0">
                <a:pos x="0" y="11"/>
              </a:cxn>
              <a:cxn ang="0">
                <a:pos x="0" y="0"/>
              </a:cxn>
            </a:cxnLst>
            <a:rect l="0" t="0" r="r" b="b"/>
            <a:pathLst>
              <a:path w="1" h="90">
                <a:moveTo>
                  <a:pt x="0" y="89"/>
                </a:moveTo>
                <a:lnTo>
                  <a:pt x="0" y="80"/>
                </a:lnTo>
                <a:lnTo>
                  <a:pt x="0" y="68"/>
                </a:lnTo>
                <a:lnTo>
                  <a:pt x="0" y="57"/>
                </a:lnTo>
                <a:lnTo>
                  <a:pt x="0" y="45"/>
                </a:lnTo>
                <a:lnTo>
                  <a:pt x="0" y="34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1346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22" name="Freeform 10"/>
          <p:cNvSpPr>
            <a:spLocks/>
          </p:cNvSpPr>
          <p:nvPr/>
        </p:nvSpPr>
        <p:spPr bwMode="auto">
          <a:xfrm>
            <a:off x="2705633" y="4567021"/>
            <a:ext cx="1588" cy="14287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80"/>
              </a:cxn>
              <a:cxn ang="0">
                <a:pos x="0" y="68"/>
              </a:cxn>
              <a:cxn ang="0">
                <a:pos x="0" y="57"/>
              </a:cxn>
              <a:cxn ang="0">
                <a:pos x="0" y="45"/>
              </a:cxn>
              <a:cxn ang="0">
                <a:pos x="0" y="34"/>
              </a:cxn>
              <a:cxn ang="0">
                <a:pos x="0" y="22"/>
              </a:cxn>
              <a:cxn ang="0">
                <a:pos x="0" y="11"/>
              </a:cxn>
              <a:cxn ang="0">
                <a:pos x="0" y="0"/>
              </a:cxn>
            </a:cxnLst>
            <a:rect l="0" t="0" r="r" b="b"/>
            <a:pathLst>
              <a:path w="1" h="90">
                <a:moveTo>
                  <a:pt x="0" y="89"/>
                </a:moveTo>
                <a:lnTo>
                  <a:pt x="0" y="80"/>
                </a:lnTo>
                <a:lnTo>
                  <a:pt x="0" y="68"/>
                </a:lnTo>
                <a:lnTo>
                  <a:pt x="0" y="57"/>
                </a:lnTo>
                <a:lnTo>
                  <a:pt x="0" y="45"/>
                </a:lnTo>
                <a:lnTo>
                  <a:pt x="0" y="34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1346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V="1">
            <a:off x="3259671" y="4567021"/>
            <a:ext cx="0" cy="139700"/>
          </a:xfrm>
          <a:prstGeom prst="line">
            <a:avLst/>
          </a:prstGeom>
          <a:noFill/>
          <a:ln w="12700">
            <a:solidFill>
              <a:srgbClr val="1346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844444" y="4686084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34679"/>
                </a:solidFill>
                <a:latin typeface="Arial"/>
              </a:rPr>
              <a:t>1</a:t>
            </a:r>
          </a:p>
        </p:txBody>
      </p:sp>
      <p:sp>
        <p:nvSpPr>
          <p:cNvPr id="371726" name="Rectangle 14"/>
          <p:cNvSpPr>
            <a:spLocks noChangeArrowheads="1"/>
          </p:cNvSpPr>
          <p:nvPr/>
        </p:nvSpPr>
        <p:spPr bwMode="auto">
          <a:xfrm>
            <a:off x="1417531" y="4686084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134679"/>
                </a:solidFill>
                <a:latin typeface="Arial"/>
              </a:rPr>
              <a:t>2</a:t>
            </a:r>
          </a:p>
        </p:txBody>
      </p:sp>
      <p:sp>
        <p:nvSpPr>
          <p:cNvPr id="371727" name="Rectangle 15"/>
          <p:cNvSpPr>
            <a:spLocks noChangeArrowheads="1"/>
          </p:cNvSpPr>
          <p:nvPr/>
        </p:nvSpPr>
        <p:spPr bwMode="auto">
          <a:xfrm>
            <a:off x="1981888" y="4686084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134679"/>
                </a:solidFill>
                <a:latin typeface="Arial"/>
              </a:rPr>
              <a:t>3</a:t>
            </a:r>
          </a:p>
        </p:txBody>
      </p:sp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2574819" y="4686084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134679"/>
                </a:solidFill>
                <a:latin typeface="Arial"/>
              </a:rPr>
              <a:t>4</a:t>
            </a:r>
          </a:p>
        </p:txBody>
      </p:sp>
      <p:sp>
        <p:nvSpPr>
          <p:cNvPr id="371729" name="Rectangle 17"/>
          <p:cNvSpPr>
            <a:spLocks noChangeArrowheads="1"/>
          </p:cNvSpPr>
          <p:nvPr/>
        </p:nvSpPr>
        <p:spPr bwMode="auto">
          <a:xfrm>
            <a:off x="3120919" y="4686084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34679"/>
                </a:solidFill>
                <a:latin typeface="Arial"/>
              </a:rPr>
              <a:t>5</a:t>
            </a:r>
          </a:p>
        </p:txBody>
      </p:sp>
      <p:sp>
        <p:nvSpPr>
          <p:cNvPr id="371732" name="Rectangle 20"/>
          <p:cNvSpPr>
            <a:spLocks noChangeArrowheads="1"/>
          </p:cNvSpPr>
          <p:nvPr/>
        </p:nvSpPr>
        <p:spPr bwMode="auto">
          <a:xfrm>
            <a:off x="2687830" y="1188358"/>
            <a:ext cx="84317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B050"/>
                </a:solidFill>
                <a:latin typeface="Arial"/>
              </a:rPr>
              <a:t>Normal</a:t>
            </a:r>
            <a:endParaRPr lang="en-US" sz="160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371733" name="Rectangle 21"/>
          <p:cNvSpPr>
            <a:spLocks noChangeArrowheads="1"/>
          </p:cNvSpPr>
          <p:nvPr/>
        </p:nvSpPr>
        <p:spPr bwMode="auto">
          <a:xfrm>
            <a:off x="2776306" y="1878564"/>
            <a:ext cx="1074011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4E6BFA"/>
                </a:solidFill>
                <a:latin typeface="Arial"/>
              </a:rPr>
              <a:t>Asthma </a:t>
            </a:r>
            <a:br>
              <a:rPr lang="en-US" sz="1600" dirty="0" smtClean="0">
                <a:solidFill>
                  <a:srgbClr val="4E6BFA"/>
                </a:solidFill>
                <a:latin typeface="Arial"/>
              </a:rPr>
            </a:br>
            <a:r>
              <a:rPr lang="en-US" sz="1600" dirty="0" smtClean="0">
                <a:solidFill>
                  <a:srgbClr val="4E6BFA"/>
                </a:solidFill>
                <a:latin typeface="Arial"/>
              </a:rPr>
              <a:t>(after BD)</a:t>
            </a:r>
            <a:endParaRPr lang="en-US" sz="1600" dirty="0">
              <a:solidFill>
                <a:srgbClr val="4E6BFA"/>
              </a:solidFill>
              <a:latin typeface="Arial"/>
            </a:endParaRPr>
          </a:p>
        </p:txBody>
      </p:sp>
      <p:sp>
        <p:nvSpPr>
          <p:cNvPr id="371734" name="Rectangle 22"/>
          <p:cNvSpPr>
            <a:spLocks noChangeArrowheads="1"/>
          </p:cNvSpPr>
          <p:nvPr/>
        </p:nvSpPr>
        <p:spPr bwMode="auto">
          <a:xfrm>
            <a:off x="2287080" y="2767909"/>
            <a:ext cx="1243929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"/>
              </a:rPr>
              <a:t>Asthma </a:t>
            </a:r>
            <a:br>
              <a:rPr lang="en-US" sz="1600" dirty="0" smtClean="0">
                <a:solidFill>
                  <a:srgbClr val="FF0000"/>
                </a:solidFill>
                <a:latin typeface="Arial"/>
              </a:rPr>
            </a:br>
            <a:r>
              <a:rPr lang="en-US" sz="1600" dirty="0" smtClean="0">
                <a:solidFill>
                  <a:srgbClr val="FF0000"/>
                </a:solidFill>
                <a:latin typeface="Arial"/>
              </a:rPr>
              <a:t>(before BD)</a:t>
            </a:r>
            <a:endParaRPr lang="en-US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71735" name="Freeform 23"/>
          <p:cNvSpPr>
            <a:spLocks/>
          </p:cNvSpPr>
          <p:nvPr/>
        </p:nvSpPr>
        <p:spPr bwMode="auto">
          <a:xfrm>
            <a:off x="413282" y="2767909"/>
            <a:ext cx="582613" cy="17721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9" y="0"/>
              </a:cxn>
              <a:cxn ang="0">
                <a:pos x="409" y="1215"/>
              </a:cxn>
            </a:cxnLst>
            <a:rect l="0" t="0" r="r" b="b"/>
            <a:pathLst>
              <a:path w="410" h="1216">
                <a:moveTo>
                  <a:pt x="0" y="0"/>
                </a:moveTo>
                <a:lnTo>
                  <a:pt x="409" y="0"/>
                </a:lnTo>
                <a:lnTo>
                  <a:pt x="409" y="1215"/>
                </a:lnTo>
              </a:path>
            </a:pathLst>
          </a:custGeom>
          <a:noFill/>
          <a:ln w="12700" cap="rnd" cmpd="sng">
            <a:solidFill>
              <a:srgbClr val="13467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>
            <a:off x="435508" y="3390669"/>
            <a:ext cx="542925" cy="0"/>
          </a:xfrm>
          <a:prstGeom prst="line">
            <a:avLst/>
          </a:prstGeom>
          <a:noFill/>
          <a:ln w="12700">
            <a:solidFill>
              <a:srgbClr val="13467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435508" y="3782554"/>
            <a:ext cx="542925" cy="0"/>
          </a:xfrm>
          <a:prstGeom prst="line">
            <a:avLst/>
          </a:prstGeom>
          <a:noFill/>
          <a:ln w="12700">
            <a:solidFill>
              <a:srgbClr val="13467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5032" y="1930184"/>
            <a:ext cx="0" cy="508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259737" y="914378"/>
            <a:ext cx="4905699" cy="5523320"/>
            <a:chOff x="4317793" y="1074032"/>
            <a:chExt cx="4905699" cy="5523320"/>
          </a:xfrm>
        </p:grpSpPr>
        <p:sp>
          <p:nvSpPr>
            <p:cNvPr id="52" name="ZoneTexte 9"/>
            <p:cNvSpPr txBox="1"/>
            <p:nvPr/>
          </p:nvSpPr>
          <p:spPr>
            <a:xfrm rot="5400000">
              <a:off x="4473292" y="918533"/>
              <a:ext cx="461665" cy="7726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sz="1800" b="1" dirty="0">
                  <a:solidFill>
                    <a:srgbClr val="134679"/>
                  </a:solidFill>
                  <a:latin typeface="Arial"/>
                </a:rPr>
                <a:t>Flow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8224309" y="4845738"/>
              <a:ext cx="99918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134679"/>
                  </a:solidFill>
                  <a:latin typeface="Arial"/>
                </a:rPr>
                <a:t>Volume</a:t>
              </a:r>
            </a:p>
          </p:txBody>
        </p:sp>
        <p:sp>
          <p:nvSpPr>
            <p:cNvPr id="54" name="ZoneTexte 11"/>
            <p:cNvSpPr txBox="1"/>
            <p:nvPr/>
          </p:nvSpPr>
          <p:spPr>
            <a:xfrm>
              <a:off x="6021961" y="2653188"/>
              <a:ext cx="971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sz="1600" dirty="0">
                  <a:solidFill>
                    <a:srgbClr val="00B050"/>
                  </a:solidFill>
                  <a:latin typeface="Arial"/>
                </a:rPr>
                <a:t>Normal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499434" y="1486588"/>
              <a:ext cx="0" cy="4536364"/>
            </a:xfrm>
            <a:prstGeom prst="line">
              <a:avLst/>
            </a:prstGeom>
            <a:ln w="31750">
              <a:solidFill>
                <a:srgbClr val="134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518929" y="4730789"/>
              <a:ext cx="4091765" cy="0"/>
            </a:xfrm>
            <a:prstGeom prst="line">
              <a:avLst/>
            </a:prstGeom>
            <a:ln w="31750">
              <a:solidFill>
                <a:srgbClr val="1346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56"/>
            <p:cNvSpPr/>
            <p:nvPr/>
          </p:nvSpPr>
          <p:spPr>
            <a:xfrm>
              <a:off x="4502918" y="4699680"/>
              <a:ext cx="3775616" cy="1897672"/>
            </a:xfrm>
            <a:custGeom>
              <a:avLst/>
              <a:gdLst>
                <a:gd name="connsiteX0" fmla="*/ 0 w 4441371"/>
                <a:gd name="connsiteY0" fmla="*/ 58057 h 1654628"/>
                <a:gd name="connsiteX1" fmla="*/ 595086 w 4441371"/>
                <a:gd name="connsiteY1" fmla="*/ 711200 h 1654628"/>
                <a:gd name="connsiteX2" fmla="*/ 595086 w 4441371"/>
                <a:gd name="connsiteY2" fmla="*/ 711200 h 1654628"/>
                <a:gd name="connsiteX3" fmla="*/ 928914 w 4441371"/>
                <a:gd name="connsiteY3" fmla="*/ 1030514 h 1654628"/>
                <a:gd name="connsiteX4" fmla="*/ 1465943 w 4441371"/>
                <a:gd name="connsiteY4" fmla="*/ 1407885 h 1654628"/>
                <a:gd name="connsiteX5" fmla="*/ 2104571 w 4441371"/>
                <a:gd name="connsiteY5" fmla="*/ 1582057 h 1654628"/>
                <a:gd name="connsiteX6" fmla="*/ 2583543 w 4441371"/>
                <a:gd name="connsiteY6" fmla="*/ 1654628 h 1654628"/>
                <a:gd name="connsiteX7" fmla="*/ 3178629 w 4441371"/>
                <a:gd name="connsiteY7" fmla="*/ 1582057 h 1654628"/>
                <a:gd name="connsiteX8" fmla="*/ 3556000 w 4441371"/>
                <a:gd name="connsiteY8" fmla="*/ 1407885 h 1654628"/>
                <a:gd name="connsiteX9" fmla="*/ 3889829 w 4441371"/>
                <a:gd name="connsiteY9" fmla="*/ 1161143 h 1654628"/>
                <a:gd name="connsiteX10" fmla="*/ 4238171 w 4441371"/>
                <a:gd name="connsiteY10" fmla="*/ 653143 h 1654628"/>
                <a:gd name="connsiteX11" fmla="*/ 4368800 w 4441371"/>
                <a:gd name="connsiteY11" fmla="*/ 275771 h 1654628"/>
                <a:gd name="connsiteX12" fmla="*/ 4441371 w 4441371"/>
                <a:gd name="connsiteY12" fmla="*/ 0 h 1654628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61143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09596 w 4441371"/>
                <a:gd name="connsiteY10" fmla="*/ 63409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84706"/>
                <a:gd name="connsiteX1" fmla="*/ 595086 w 4441371"/>
                <a:gd name="connsiteY1" fmla="*/ 711200 h 1684706"/>
                <a:gd name="connsiteX2" fmla="*/ 595086 w 4441371"/>
                <a:gd name="connsiteY2" fmla="*/ 711200 h 1684706"/>
                <a:gd name="connsiteX3" fmla="*/ 928914 w 4441371"/>
                <a:gd name="connsiteY3" fmla="*/ 1030514 h 1684706"/>
                <a:gd name="connsiteX4" fmla="*/ 1465943 w 4441371"/>
                <a:gd name="connsiteY4" fmla="*/ 1407885 h 1684706"/>
                <a:gd name="connsiteX5" fmla="*/ 2090057 w 4441371"/>
                <a:gd name="connsiteY5" fmla="*/ 1625600 h 1684706"/>
                <a:gd name="connsiteX6" fmla="*/ 2593068 w 4441371"/>
                <a:gd name="connsiteY6" fmla="*/ 1683203 h 1684706"/>
                <a:gd name="connsiteX7" fmla="*/ 3178629 w 4441371"/>
                <a:gd name="connsiteY7" fmla="*/ 1582057 h 1684706"/>
                <a:gd name="connsiteX8" fmla="*/ 3556000 w 4441371"/>
                <a:gd name="connsiteY8" fmla="*/ 1407885 h 1684706"/>
                <a:gd name="connsiteX9" fmla="*/ 3889829 w 4441371"/>
                <a:gd name="connsiteY9" fmla="*/ 1132568 h 1684706"/>
                <a:gd name="connsiteX10" fmla="*/ 4209596 w 4441371"/>
                <a:gd name="connsiteY10" fmla="*/ 634093 h 1684706"/>
                <a:gd name="connsiteX11" fmla="*/ 4368800 w 4441371"/>
                <a:gd name="connsiteY11" fmla="*/ 275771 h 1684706"/>
                <a:gd name="connsiteX12" fmla="*/ 4441371 w 4441371"/>
                <a:gd name="connsiteY12" fmla="*/ 0 h 1684706"/>
                <a:gd name="connsiteX0" fmla="*/ 0 w 4441371"/>
                <a:gd name="connsiteY0" fmla="*/ 58057 h 1684410"/>
                <a:gd name="connsiteX1" fmla="*/ 595086 w 4441371"/>
                <a:gd name="connsiteY1" fmla="*/ 711200 h 1684410"/>
                <a:gd name="connsiteX2" fmla="*/ 595086 w 4441371"/>
                <a:gd name="connsiteY2" fmla="*/ 711200 h 1684410"/>
                <a:gd name="connsiteX3" fmla="*/ 928914 w 4441371"/>
                <a:gd name="connsiteY3" fmla="*/ 1030514 h 1684410"/>
                <a:gd name="connsiteX4" fmla="*/ 1538515 w 4441371"/>
                <a:gd name="connsiteY4" fmla="*/ 1451428 h 1684410"/>
                <a:gd name="connsiteX5" fmla="*/ 2090057 w 4441371"/>
                <a:gd name="connsiteY5" fmla="*/ 1625600 h 1684410"/>
                <a:gd name="connsiteX6" fmla="*/ 2593068 w 4441371"/>
                <a:gd name="connsiteY6" fmla="*/ 1683203 h 1684410"/>
                <a:gd name="connsiteX7" fmla="*/ 3178629 w 4441371"/>
                <a:gd name="connsiteY7" fmla="*/ 1582057 h 1684410"/>
                <a:gd name="connsiteX8" fmla="*/ 3556000 w 4441371"/>
                <a:gd name="connsiteY8" fmla="*/ 1407885 h 1684410"/>
                <a:gd name="connsiteX9" fmla="*/ 3889829 w 4441371"/>
                <a:gd name="connsiteY9" fmla="*/ 1132568 h 1684410"/>
                <a:gd name="connsiteX10" fmla="*/ 4209596 w 4441371"/>
                <a:gd name="connsiteY10" fmla="*/ 634093 h 1684410"/>
                <a:gd name="connsiteX11" fmla="*/ 4368800 w 4441371"/>
                <a:gd name="connsiteY11" fmla="*/ 275771 h 1684410"/>
                <a:gd name="connsiteX12" fmla="*/ 4441371 w 4441371"/>
                <a:gd name="connsiteY12" fmla="*/ 0 h 1684410"/>
                <a:gd name="connsiteX0" fmla="*/ 0 w 4441371"/>
                <a:gd name="connsiteY0" fmla="*/ 58057 h 1696130"/>
                <a:gd name="connsiteX1" fmla="*/ 595086 w 4441371"/>
                <a:gd name="connsiteY1" fmla="*/ 711200 h 1696130"/>
                <a:gd name="connsiteX2" fmla="*/ 595086 w 4441371"/>
                <a:gd name="connsiteY2" fmla="*/ 711200 h 1696130"/>
                <a:gd name="connsiteX3" fmla="*/ 928914 w 4441371"/>
                <a:gd name="connsiteY3" fmla="*/ 1030514 h 1696130"/>
                <a:gd name="connsiteX4" fmla="*/ 1538515 w 4441371"/>
                <a:gd name="connsiteY4" fmla="*/ 1451428 h 1696130"/>
                <a:gd name="connsiteX5" fmla="*/ 2090057 w 4441371"/>
                <a:gd name="connsiteY5" fmla="*/ 1669143 h 1696130"/>
                <a:gd name="connsiteX6" fmla="*/ 2593068 w 4441371"/>
                <a:gd name="connsiteY6" fmla="*/ 1683203 h 1696130"/>
                <a:gd name="connsiteX7" fmla="*/ 3178629 w 4441371"/>
                <a:gd name="connsiteY7" fmla="*/ 1582057 h 1696130"/>
                <a:gd name="connsiteX8" fmla="*/ 3556000 w 4441371"/>
                <a:gd name="connsiteY8" fmla="*/ 1407885 h 1696130"/>
                <a:gd name="connsiteX9" fmla="*/ 3889829 w 4441371"/>
                <a:gd name="connsiteY9" fmla="*/ 1132568 h 1696130"/>
                <a:gd name="connsiteX10" fmla="*/ 4209596 w 4441371"/>
                <a:gd name="connsiteY10" fmla="*/ 634093 h 1696130"/>
                <a:gd name="connsiteX11" fmla="*/ 4368800 w 4441371"/>
                <a:gd name="connsiteY11" fmla="*/ 275771 h 1696130"/>
                <a:gd name="connsiteX12" fmla="*/ 4441371 w 4441371"/>
                <a:gd name="connsiteY12" fmla="*/ 0 h 1696130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928914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51543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798285 w 4441371"/>
                <a:gd name="connsiteY2" fmla="*/ 1190171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0867"/>
                <a:gd name="connsiteX1" fmla="*/ 391886 w 4441371"/>
                <a:gd name="connsiteY1" fmla="*/ 711200 h 1690867"/>
                <a:gd name="connsiteX2" fmla="*/ 798285 w 4441371"/>
                <a:gd name="connsiteY2" fmla="*/ 1190171 h 1690867"/>
                <a:gd name="connsiteX3" fmla="*/ 1407886 w 4441371"/>
                <a:gd name="connsiteY3" fmla="*/ 1553029 h 1690867"/>
                <a:gd name="connsiteX4" fmla="*/ 2090057 w 4441371"/>
                <a:gd name="connsiteY4" fmla="*/ 1669143 h 1690867"/>
                <a:gd name="connsiteX5" fmla="*/ 2593068 w 4441371"/>
                <a:gd name="connsiteY5" fmla="*/ 1683203 h 1690867"/>
                <a:gd name="connsiteX6" fmla="*/ 3178629 w 4441371"/>
                <a:gd name="connsiteY6" fmla="*/ 1582057 h 1690867"/>
                <a:gd name="connsiteX7" fmla="*/ 3556000 w 4441371"/>
                <a:gd name="connsiteY7" fmla="*/ 1407885 h 1690867"/>
                <a:gd name="connsiteX8" fmla="*/ 3889829 w 4441371"/>
                <a:gd name="connsiteY8" fmla="*/ 1132568 h 1690867"/>
                <a:gd name="connsiteX9" fmla="*/ 4209596 w 4441371"/>
                <a:gd name="connsiteY9" fmla="*/ 634093 h 1690867"/>
                <a:gd name="connsiteX10" fmla="*/ 4368800 w 4441371"/>
                <a:gd name="connsiteY10" fmla="*/ 275771 h 1690867"/>
                <a:gd name="connsiteX11" fmla="*/ 4441371 w 4441371"/>
                <a:gd name="connsiteY11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391886 w 4441371"/>
                <a:gd name="connsiteY2" fmla="*/ 711200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449944 w 4441371"/>
                <a:gd name="connsiteY2" fmla="*/ 856343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720293"/>
                <a:gd name="connsiteX1" fmla="*/ 203200 w 4441371"/>
                <a:gd name="connsiteY1" fmla="*/ 493486 h 1720293"/>
                <a:gd name="connsiteX2" fmla="*/ 449944 w 4441371"/>
                <a:gd name="connsiteY2" fmla="*/ 856343 h 1720293"/>
                <a:gd name="connsiteX3" fmla="*/ 798285 w 4441371"/>
                <a:gd name="connsiteY3" fmla="*/ 1190171 h 1720293"/>
                <a:gd name="connsiteX4" fmla="*/ 1407886 w 4441371"/>
                <a:gd name="connsiteY4" fmla="*/ 1553029 h 1720293"/>
                <a:gd name="connsiteX5" fmla="*/ 2090057 w 4441371"/>
                <a:gd name="connsiteY5" fmla="*/ 1712685 h 1720293"/>
                <a:gd name="connsiteX6" fmla="*/ 2593068 w 4441371"/>
                <a:gd name="connsiteY6" fmla="*/ 1683203 h 1720293"/>
                <a:gd name="connsiteX7" fmla="*/ 3178629 w 4441371"/>
                <a:gd name="connsiteY7" fmla="*/ 1582057 h 1720293"/>
                <a:gd name="connsiteX8" fmla="*/ 3556000 w 4441371"/>
                <a:gd name="connsiteY8" fmla="*/ 1407885 h 1720293"/>
                <a:gd name="connsiteX9" fmla="*/ 3889829 w 4441371"/>
                <a:gd name="connsiteY9" fmla="*/ 1132568 h 1720293"/>
                <a:gd name="connsiteX10" fmla="*/ 4209596 w 4441371"/>
                <a:gd name="connsiteY10" fmla="*/ 634093 h 1720293"/>
                <a:gd name="connsiteX11" fmla="*/ 4368800 w 4441371"/>
                <a:gd name="connsiteY11" fmla="*/ 275771 h 1720293"/>
                <a:gd name="connsiteX12" fmla="*/ 4441371 w 4441371"/>
                <a:gd name="connsiteY12" fmla="*/ 0 h 1720293"/>
                <a:gd name="connsiteX0" fmla="*/ 0 w 4441371"/>
                <a:gd name="connsiteY0" fmla="*/ 58057 h 1730634"/>
                <a:gd name="connsiteX1" fmla="*/ 203200 w 4441371"/>
                <a:gd name="connsiteY1" fmla="*/ 493486 h 1730634"/>
                <a:gd name="connsiteX2" fmla="*/ 449944 w 4441371"/>
                <a:gd name="connsiteY2" fmla="*/ 856343 h 1730634"/>
                <a:gd name="connsiteX3" fmla="*/ 798285 w 4441371"/>
                <a:gd name="connsiteY3" fmla="*/ 1190171 h 1730634"/>
                <a:gd name="connsiteX4" fmla="*/ 1407886 w 4441371"/>
                <a:gd name="connsiteY4" fmla="*/ 1553029 h 1730634"/>
                <a:gd name="connsiteX5" fmla="*/ 2090057 w 4441371"/>
                <a:gd name="connsiteY5" fmla="*/ 1712685 h 1730634"/>
                <a:gd name="connsiteX6" fmla="*/ 2636611 w 4441371"/>
                <a:gd name="connsiteY6" fmla="*/ 1712231 h 1730634"/>
                <a:gd name="connsiteX7" fmla="*/ 3178629 w 4441371"/>
                <a:gd name="connsiteY7" fmla="*/ 1582057 h 1730634"/>
                <a:gd name="connsiteX8" fmla="*/ 3556000 w 4441371"/>
                <a:gd name="connsiteY8" fmla="*/ 1407885 h 1730634"/>
                <a:gd name="connsiteX9" fmla="*/ 3889829 w 4441371"/>
                <a:gd name="connsiteY9" fmla="*/ 1132568 h 1730634"/>
                <a:gd name="connsiteX10" fmla="*/ 4209596 w 4441371"/>
                <a:gd name="connsiteY10" fmla="*/ 634093 h 1730634"/>
                <a:gd name="connsiteX11" fmla="*/ 4368800 w 4441371"/>
                <a:gd name="connsiteY11" fmla="*/ 275771 h 1730634"/>
                <a:gd name="connsiteX12" fmla="*/ 4441371 w 4441371"/>
                <a:gd name="connsiteY12" fmla="*/ 0 h 1730634"/>
                <a:gd name="connsiteX0" fmla="*/ 0 w 4454494"/>
                <a:gd name="connsiteY0" fmla="*/ 30063 h 1730634"/>
                <a:gd name="connsiteX1" fmla="*/ 216323 w 4454494"/>
                <a:gd name="connsiteY1" fmla="*/ 493486 h 1730634"/>
                <a:gd name="connsiteX2" fmla="*/ 463067 w 4454494"/>
                <a:gd name="connsiteY2" fmla="*/ 856343 h 1730634"/>
                <a:gd name="connsiteX3" fmla="*/ 811408 w 4454494"/>
                <a:gd name="connsiteY3" fmla="*/ 1190171 h 1730634"/>
                <a:gd name="connsiteX4" fmla="*/ 1421009 w 4454494"/>
                <a:gd name="connsiteY4" fmla="*/ 1553029 h 1730634"/>
                <a:gd name="connsiteX5" fmla="*/ 2103180 w 4454494"/>
                <a:gd name="connsiteY5" fmla="*/ 1712685 h 1730634"/>
                <a:gd name="connsiteX6" fmla="*/ 2649734 w 4454494"/>
                <a:gd name="connsiteY6" fmla="*/ 1712231 h 1730634"/>
                <a:gd name="connsiteX7" fmla="*/ 3191752 w 4454494"/>
                <a:gd name="connsiteY7" fmla="*/ 1582057 h 1730634"/>
                <a:gd name="connsiteX8" fmla="*/ 3569123 w 4454494"/>
                <a:gd name="connsiteY8" fmla="*/ 1407885 h 1730634"/>
                <a:gd name="connsiteX9" fmla="*/ 3902952 w 4454494"/>
                <a:gd name="connsiteY9" fmla="*/ 1132568 h 1730634"/>
                <a:gd name="connsiteX10" fmla="*/ 4222719 w 4454494"/>
                <a:gd name="connsiteY10" fmla="*/ 634093 h 1730634"/>
                <a:gd name="connsiteX11" fmla="*/ 4381923 w 4454494"/>
                <a:gd name="connsiteY11" fmla="*/ 275771 h 1730634"/>
                <a:gd name="connsiteX12" fmla="*/ 4454494 w 4454494"/>
                <a:gd name="connsiteY12" fmla="*/ 0 h 173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4494" h="1730634">
                  <a:moveTo>
                    <a:pt x="0" y="30063"/>
                  </a:moveTo>
                  <a:cubicBezTo>
                    <a:pt x="41124" y="95378"/>
                    <a:pt x="151009" y="384629"/>
                    <a:pt x="216323" y="493486"/>
                  </a:cubicBezTo>
                  <a:cubicBezTo>
                    <a:pt x="281637" y="602343"/>
                    <a:pt x="363886" y="740229"/>
                    <a:pt x="463067" y="856343"/>
                  </a:cubicBezTo>
                  <a:cubicBezTo>
                    <a:pt x="562248" y="972457"/>
                    <a:pt x="651751" y="1074057"/>
                    <a:pt x="811408" y="1190171"/>
                  </a:cubicBezTo>
                  <a:cubicBezTo>
                    <a:pt x="971065" y="1306285"/>
                    <a:pt x="1205714" y="1465943"/>
                    <a:pt x="1421009" y="1553029"/>
                  </a:cubicBezTo>
                  <a:cubicBezTo>
                    <a:pt x="1636304" y="1640115"/>
                    <a:pt x="1898393" y="1686151"/>
                    <a:pt x="2103180" y="1712685"/>
                  </a:cubicBezTo>
                  <a:cubicBezTo>
                    <a:pt x="2307968" y="1739219"/>
                    <a:pt x="2468305" y="1734002"/>
                    <a:pt x="2649734" y="1712231"/>
                  </a:cubicBezTo>
                  <a:cubicBezTo>
                    <a:pt x="2831163" y="1690460"/>
                    <a:pt x="3038521" y="1632781"/>
                    <a:pt x="3191752" y="1582057"/>
                  </a:cubicBezTo>
                  <a:cubicBezTo>
                    <a:pt x="3344984" y="1531333"/>
                    <a:pt x="3450590" y="1482800"/>
                    <a:pt x="3569123" y="1407885"/>
                  </a:cubicBezTo>
                  <a:cubicBezTo>
                    <a:pt x="3687656" y="1332970"/>
                    <a:pt x="3794019" y="1261533"/>
                    <a:pt x="3902952" y="1132568"/>
                  </a:cubicBezTo>
                  <a:cubicBezTo>
                    <a:pt x="4011885" y="1003603"/>
                    <a:pt x="4142890" y="776893"/>
                    <a:pt x="4222719" y="634093"/>
                  </a:cubicBezTo>
                  <a:cubicBezTo>
                    <a:pt x="4302548" y="491293"/>
                    <a:pt x="4343294" y="381453"/>
                    <a:pt x="4381923" y="275771"/>
                  </a:cubicBezTo>
                  <a:cubicBezTo>
                    <a:pt x="4420552" y="170089"/>
                    <a:pt x="4435142" y="83457"/>
                    <a:pt x="4454494" y="0"/>
                  </a:cubicBezTo>
                </a:path>
              </a:pathLst>
            </a:custGeom>
            <a:noFill/>
            <a:ln w="50800">
              <a:solidFill>
                <a:srgbClr val="4E6B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513185" y="1883758"/>
              <a:ext cx="3542243" cy="2847031"/>
            </a:xfrm>
            <a:custGeom>
              <a:avLst/>
              <a:gdLst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377371 w 4412343"/>
                <a:gd name="connsiteY5" fmla="*/ 870857 h 3309257"/>
                <a:gd name="connsiteX6" fmla="*/ 478971 w 4412343"/>
                <a:gd name="connsiteY6" fmla="*/ 150948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478971 w 4412343"/>
                <a:gd name="connsiteY6" fmla="*/ 150948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682171 w 4412343"/>
                <a:gd name="connsiteY7" fmla="*/ 2032000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03085 w 4412343"/>
                <a:gd name="connsiteY8" fmla="*/ 252548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98335 w 4412343"/>
                <a:gd name="connsiteY8" fmla="*/ 2477861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198335 w 4412343"/>
                <a:gd name="connsiteY8" fmla="*/ 2477861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25600 w 4412343"/>
                <a:gd name="connsiteY9" fmla="*/ 28012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49714 w 4412343"/>
                <a:gd name="connsiteY10" fmla="*/ 30334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786946 w 4412343"/>
                <a:gd name="connsiteY7" fmla="*/ 2003425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583746 w 4412343"/>
                <a:gd name="connsiteY6" fmla="*/ 1490436 h 3309257"/>
                <a:gd name="connsiteX7" fmla="*/ 844096 w 4412343"/>
                <a:gd name="connsiteY7" fmla="*/ 1936750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44096 w 4412343"/>
                <a:gd name="connsiteY7" fmla="*/ 1936750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890814 w 4412343"/>
                <a:gd name="connsiteY8" fmla="*/ 1983468 h 3309257"/>
                <a:gd name="connsiteX9" fmla="*/ 1284060 w 4412343"/>
                <a:gd name="connsiteY9" fmla="*/ 2430236 h 3309257"/>
                <a:gd name="connsiteX10" fmla="*/ 1692275 w 4412343"/>
                <a:gd name="connsiteY10" fmla="*/ 2725057 h 3309257"/>
                <a:gd name="connsiteX11" fmla="*/ 2297339 w 4412343"/>
                <a:gd name="connsiteY11" fmla="*/ 2976336 h 3309257"/>
                <a:gd name="connsiteX12" fmla="*/ 3004457 w 4412343"/>
                <a:gd name="connsiteY12" fmla="*/ 3178629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692275 w 4412343"/>
                <a:gd name="connsiteY9" fmla="*/ 2725057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297339 w 4412343"/>
                <a:gd name="connsiteY10" fmla="*/ 297633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04457 w 4412343"/>
                <a:gd name="connsiteY11" fmla="*/ 31786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631371 w 4412343"/>
                <a:gd name="connsiteY6" fmla="*/ 148091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34521 w 4412343"/>
                <a:gd name="connsiteY5" fmla="*/ 861332 h 3309257"/>
                <a:gd name="connsiteX6" fmla="*/ 707571 w 4412343"/>
                <a:gd name="connsiteY6" fmla="*/ 146186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882196 w 4412343"/>
                <a:gd name="connsiteY7" fmla="*/ 1936750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284060 w 4412343"/>
                <a:gd name="connsiteY8" fmla="*/ 24302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31685 w 4412343"/>
                <a:gd name="connsiteY8" fmla="*/ 2392136 h 3309257"/>
                <a:gd name="connsiteX9" fmla="*/ 1720850 w 4412343"/>
                <a:gd name="connsiteY9" fmla="*/ 271553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31685 w 4412343"/>
                <a:gd name="connsiteY8" fmla="*/ 2392136 h 3309257"/>
                <a:gd name="connsiteX9" fmla="*/ 1758950 w 4412343"/>
                <a:gd name="connsiteY9" fmla="*/ 2667907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58950 w 4412343"/>
                <a:gd name="connsiteY9" fmla="*/ 2667907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25914 w 4412343"/>
                <a:gd name="connsiteY10" fmla="*/ 29572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13982 w 4412343"/>
                <a:gd name="connsiteY11" fmla="*/ 3140529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48871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33032 w 4412343"/>
                <a:gd name="connsiteY11" fmla="*/ 3111954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07571 w 4412343"/>
                <a:gd name="connsiteY6" fmla="*/ 1461861 h 3309257"/>
                <a:gd name="connsiteX7" fmla="*/ 996496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33032 w 4412343"/>
                <a:gd name="connsiteY11" fmla="*/ 3111954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319314 w 4412343"/>
                <a:gd name="connsiteY4" fmla="*/ 348343 h 3309257"/>
                <a:gd name="connsiteX5" fmla="*/ 491671 w 4412343"/>
                <a:gd name="connsiteY5" fmla="*/ 832757 h 3309257"/>
                <a:gd name="connsiteX6" fmla="*/ 745671 w 4412343"/>
                <a:gd name="connsiteY6" fmla="*/ 1461861 h 3309257"/>
                <a:gd name="connsiteX7" fmla="*/ 996496 w 4412343"/>
                <a:gd name="connsiteY7" fmla="*/ 1908175 h 3309257"/>
                <a:gd name="connsiteX8" fmla="*/ 1388835 w 4412343"/>
                <a:gd name="connsiteY8" fmla="*/ 2363561 h 3309257"/>
                <a:gd name="connsiteX9" fmla="*/ 1797050 w 4412343"/>
                <a:gd name="connsiteY9" fmla="*/ 2658382 h 3309257"/>
                <a:gd name="connsiteX10" fmla="*/ 2364014 w 4412343"/>
                <a:gd name="connsiteY10" fmla="*/ 2919186 h 3309257"/>
                <a:gd name="connsiteX11" fmla="*/ 3033032 w 4412343"/>
                <a:gd name="connsiteY11" fmla="*/ 3111954 h 3309257"/>
                <a:gd name="connsiteX12" fmla="*/ 3875314 w 4412343"/>
                <a:gd name="connsiteY12" fmla="*/ 3265714 h 3309257"/>
                <a:gd name="connsiteX13" fmla="*/ 4412343 w 4412343"/>
                <a:gd name="connsiteY13" fmla="*/ 3280229 h 3309257"/>
                <a:gd name="connsiteX0" fmla="*/ 0 w 4412343"/>
                <a:gd name="connsiteY0" fmla="*/ 3309257 h 3309257"/>
                <a:gd name="connsiteX1" fmla="*/ 203200 w 4412343"/>
                <a:gd name="connsiteY1" fmla="*/ 0 h 3309257"/>
                <a:gd name="connsiteX2" fmla="*/ 203200 w 4412343"/>
                <a:gd name="connsiteY2" fmla="*/ 0 h 3309257"/>
                <a:gd name="connsiteX3" fmla="*/ 217714 w 4412343"/>
                <a:gd name="connsiteY3" fmla="*/ 87086 h 3309257"/>
                <a:gd name="connsiteX4" fmla="*/ 252639 w 4412343"/>
                <a:gd name="connsiteY4" fmla="*/ 164193 h 3309257"/>
                <a:gd name="connsiteX5" fmla="*/ 319314 w 4412343"/>
                <a:gd name="connsiteY5" fmla="*/ 348343 h 3309257"/>
                <a:gd name="connsiteX6" fmla="*/ 491671 w 4412343"/>
                <a:gd name="connsiteY6" fmla="*/ 832757 h 3309257"/>
                <a:gd name="connsiteX7" fmla="*/ 745671 w 4412343"/>
                <a:gd name="connsiteY7" fmla="*/ 1461861 h 3309257"/>
                <a:gd name="connsiteX8" fmla="*/ 996496 w 4412343"/>
                <a:gd name="connsiteY8" fmla="*/ 1908175 h 3309257"/>
                <a:gd name="connsiteX9" fmla="*/ 1388835 w 4412343"/>
                <a:gd name="connsiteY9" fmla="*/ 2363561 h 3309257"/>
                <a:gd name="connsiteX10" fmla="*/ 1797050 w 4412343"/>
                <a:gd name="connsiteY10" fmla="*/ 2658382 h 3309257"/>
                <a:gd name="connsiteX11" fmla="*/ 2364014 w 4412343"/>
                <a:gd name="connsiteY11" fmla="*/ 2919186 h 3309257"/>
                <a:gd name="connsiteX12" fmla="*/ 3033032 w 4412343"/>
                <a:gd name="connsiteY12" fmla="*/ 3111954 h 3309257"/>
                <a:gd name="connsiteX13" fmla="*/ 3875314 w 4412343"/>
                <a:gd name="connsiteY13" fmla="*/ 3265714 h 3309257"/>
                <a:gd name="connsiteX14" fmla="*/ 4412343 w 4412343"/>
                <a:gd name="connsiteY14" fmla="*/ 3280229 h 3309257"/>
                <a:gd name="connsiteX0" fmla="*/ 0 w 4412343"/>
                <a:gd name="connsiteY0" fmla="*/ 3309257 h 3309257"/>
                <a:gd name="connsiteX1" fmla="*/ 190727 w 4412343"/>
                <a:gd name="connsiteY1" fmla="*/ 178481 h 3309257"/>
                <a:gd name="connsiteX2" fmla="*/ 203200 w 4412343"/>
                <a:gd name="connsiteY2" fmla="*/ 0 h 3309257"/>
                <a:gd name="connsiteX3" fmla="*/ 203200 w 4412343"/>
                <a:gd name="connsiteY3" fmla="*/ 0 h 3309257"/>
                <a:gd name="connsiteX4" fmla="*/ 217714 w 4412343"/>
                <a:gd name="connsiteY4" fmla="*/ 87086 h 3309257"/>
                <a:gd name="connsiteX5" fmla="*/ 252639 w 4412343"/>
                <a:gd name="connsiteY5" fmla="*/ 164193 h 3309257"/>
                <a:gd name="connsiteX6" fmla="*/ 319314 w 4412343"/>
                <a:gd name="connsiteY6" fmla="*/ 348343 h 3309257"/>
                <a:gd name="connsiteX7" fmla="*/ 491671 w 4412343"/>
                <a:gd name="connsiteY7" fmla="*/ 832757 h 3309257"/>
                <a:gd name="connsiteX8" fmla="*/ 745671 w 4412343"/>
                <a:gd name="connsiteY8" fmla="*/ 1461861 h 3309257"/>
                <a:gd name="connsiteX9" fmla="*/ 996496 w 4412343"/>
                <a:gd name="connsiteY9" fmla="*/ 1908175 h 3309257"/>
                <a:gd name="connsiteX10" fmla="*/ 1388835 w 4412343"/>
                <a:gd name="connsiteY10" fmla="*/ 2363561 h 3309257"/>
                <a:gd name="connsiteX11" fmla="*/ 1797050 w 4412343"/>
                <a:gd name="connsiteY11" fmla="*/ 2658382 h 3309257"/>
                <a:gd name="connsiteX12" fmla="*/ 2364014 w 4412343"/>
                <a:gd name="connsiteY12" fmla="*/ 2919186 h 3309257"/>
                <a:gd name="connsiteX13" fmla="*/ 3033032 w 4412343"/>
                <a:gd name="connsiteY13" fmla="*/ 3111954 h 3309257"/>
                <a:gd name="connsiteX14" fmla="*/ 3875314 w 4412343"/>
                <a:gd name="connsiteY14" fmla="*/ 3265714 h 3309257"/>
                <a:gd name="connsiteX15" fmla="*/ 4412343 w 4412343"/>
                <a:gd name="connsiteY15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203200 w 4412343"/>
                <a:gd name="connsiteY2" fmla="*/ 0 h 3309257"/>
                <a:gd name="connsiteX3" fmla="*/ 203200 w 4412343"/>
                <a:gd name="connsiteY3" fmla="*/ 0 h 3309257"/>
                <a:gd name="connsiteX4" fmla="*/ 217714 w 4412343"/>
                <a:gd name="connsiteY4" fmla="*/ 87086 h 3309257"/>
                <a:gd name="connsiteX5" fmla="*/ 252639 w 4412343"/>
                <a:gd name="connsiteY5" fmla="*/ 164193 h 3309257"/>
                <a:gd name="connsiteX6" fmla="*/ 319314 w 4412343"/>
                <a:gd name="connsiteY6" fmla="*/ 348343 h 3309257"/>
                <a:gd name="connsiteX7" fmla="*/ 491671 w 4412343"/>
                <a:gd name="connsiteY7" fmla="*/ 832757 h 3309257"/>
                <a:gd name="connsiteX8" fmla="*/ 745671 w 4412343"/>
                <a:gd name="connsiteY8" fmla="*/ 1461861 h 3309257"/>
                <a:gd name="connsiteX9" fmla="*/ 996496 w 4412343"/>
                <a:gd name="connsiteY9" fmla="*/ 1908175 h 3309257"/>
                <a:gd name="connsiteX10" fmla="*/ 1388835 w 4412343"/>
                <a:gd name="connsiteY10" fmla="*/ 2363561 h 3309257"/>
                <a:gd name="connsiteX11" fmla="*/ 1797050 w 4412343"/>
                <a:gd name="connsiteY11" fmla="*/ 2658382 h 3309257"/>
                <a:gd name="connsiteX12" fmla="*/ 2364014 w 4412343"/>
                <a:gd name="connsiteY12" fmla="*/ 2919186 h 3309257"/>
                <a:gd name="connsiteX13" fmla="*/ 3033032 w 4412343"/>
                <a:gd name="connsiteY13" fmla="*/ 3111954 h 3309257"/>
                <a:gd name="connsiteX14" fmla="*/ 3875314 w 4412343"/>
                <a:gd name="connsiteY14" fmla="*/ 3265714 h 3309257"/>
                <a:gd name="connsiteX15" fmla="*/ 4412343 w 4412343"/>
                <a:gd name="connsiteY15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81202 w 4412343"/>
                <a:gd name="connsiteY2" fmla="*/ 78468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17714 w 4412343"/>
                <a:gd name="connsiteY5" fmla="*/ 87086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17714 w 4412343"/>
                <a:gd name="connsiteY5" fmla="*/ 87086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17714 w 4412343"/>
                <a:gd name="connsiteY5" fmla="*/ 87086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52639 w 4412343"/>
                <a:gd name="connsiteY6" fmla="*/ 164193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85976 w 4412343"/>
                <a:gd name="connsiteY6" fmla="*/ 159431 h 3309257"/>
                <a:gd name="connsiteX7" fmla="*/ 319314 w 4412343"/>
                <a:gd name="connsiteY7" fmla="*/ 348343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85976 w 4412343"/>
                <a:gd name="connsiteY6" fmla="*/ 159431 h 3309257"/>
                <a:gd name="connsiteX7" fmla="*/ 347889 w 4412343"/>
                <a:gd name="connsiteY7" fmla="*/ 338818 h 3309257"/>
                <a:gd name="connsiteX8" fmla="*/ 491671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257 h 3309257"/>
                <a:gd name="connsiteX1" fmla="*/ 157389 w 4412343"/>
                <a:gd name="connsiteY1" fmla="*/ 178481 h 3309257"/>
                <a:gd name="connsiteX2" fmla="*/ 152627 w 4412343"/>
                <a:gd name="connsiteY2" fmla="*/ 64180 h 3309257"/>
                <a:gd name="connsiteX3" fmla="*/ 203200 w 4412343"/>
                <a:gd name="connsiteY3" fmla="*/ 0 h 3309257"/>
                <a:gd name="connsiteX4" fmla="*/ 203200 w 4412343"/>
                <a:gd name="connsiteY4" fmla="*/ 0 h 3309257"/>
                <a:gd name="connsiteX5" fmla="*/ 251052 w 4412343"/>
                <a:gd name="connsiteY5" fmla="*/ 77561 h 3309257"/>
                <a:gd name="connsiteX6" fmla="*/ 285976 w 4412343"/>
                <a:gd name="connsiteY6" fmla="*/ 159431 h 3309257"/>
                <a:gd name="connsiteX7" fmla="*/ 347889 w 4412343"/>
                <a:gd name="connsiteY7" fmla="*/ 338818 h 3309257"/>
                <a:gd name="connsiteX8" fmla="*/ 520246 w 4412343"/>
                <a:gd name="connsiteY8" fmla="*/ 832757 h 3309257"/>
                <a:gd name="connsiteX9" fmla="*/ 745671 w 4412343"/>
                <a:gd name="connsiteY9" fmla="*/ 1461861 h 3309257"/>
                <a:gd name="connsiteX10" fmla="*/ 996496 w 4412343"/>
                <a:gd name="connsiteY10" fmla="*/ 1908175 h 3309257"/>
                <a:gd name="connsiteX11" fmla="*/ 1388835 w 4412343"/>
                <a:gd name="connsiteY11" fmla="*/ 2363561 h 3309257"/>
                <a:gd name="connsiteX12" fmla="*/ 1797050 w 4412343"/>
                <a:gd name="connsiteY12" fmla="*/ 2658382 h 3309257"/>
                <a:gd name="connsiteX13" fmla="*/ 2364014 w 4412343"/>
                <a:gd name="connsiteY13" fmla="*/ 2919186 h 3309257"/>
                <a:gd name="connsiteX14" fmla="*/ 3033032 w 4412343"/>
                <a:gd name="connsiteY14" fmla="*/ 3111954 h 3309257"/>
                <a:gd name="connsiteX15" fmla="*/ 3875314 w 4412343"/>
                <a:gd name="connsiteY15" fmla="*/ 3265714 h 3309257"/>
                <a:gd name="connsiteX16" fmla="*/ 4412343 w 4412343"/>
                <a:gd name="connsiteY16" fmla="*/ 3280229 h 3309257"/>
                <a:gd name="connsiteX0" fmla="*/ 0 w 4412343"/>
                <a:gd name="connsiteY0" fmla="*/ 3309413 h 3309413"/>
                <a:gd name="connsiteX1" fmla="*/ 157389 w 4412343"/>
                <a:gd name="connsiteY1" fmla="*/ 178637 h 3309413"/>
                <a:gd name="connsiteX2" fmla="*/ 152627 w 4412343"/>
                <a:gd name="connsiteY2" fmla="*/ 64336 h 3309413"/>
                <a:gd name="connsiteX3" fmla="*/ 203200 w 4412343"/>
                <a:gd name="connsiteY3" fmla="*/ 156 h 3309413"/>
                <a:gd name="connsiteX4" fmla="*/ 198438 w 4412343"/>
                <a:gd name="connsiteY4" fmla="*/ 47781 h 3309413"/>
                <a:gd name="connsiteX5" fmla="*/ 251052 w 4412343"/>
                <a:gd name="connsiteY5" fmla="*/ 77717 h 3309413"/>
                <a:gd name="connsiteX6" fmla="*/ 285976 w 4412343"/>
                <a:gd name="connsiteY6" fmla="*/ 159587 h 3309413"/>
                <a:gd name="connsiteX7" fmla="*/ 347889 w 4412343"/>
                <a:gd name="connsiteY7" fmla="*/ 338974 h 3309413"/>
                <a:gd name="connsiteX8" fmla="*/ 520246 w 4412343"/>
                <a:gd name="connsiteY8" fmla="*/ 832913 h 3309413"/>
                <a:gd name="connsiteX9" fmla="*/ 745671 w 4412343"/>
                <a:gd name="connsiteY9" fmla="*/ 1462017 h 3309413"/>
                <a:gd name="connsiteX10" fmla="*/ 996496 w 4412343"/>
                <a:gd name="connsiteY10" fmla="*/ 1908331 h 3309413"/>
                <a:gd name="connsiteX11" fmla="*/ 1388835 w 4412343"/>
                <a:gd name="connsiteY11" fmla="*/ 2363717 h 3309413"/>
                <a:gd name="connsiteX12" fmla="*/ 1797050 w 4412343"/>
                <a:gd name="connsiteY12" fmla="*/ 2658538 h 3309413"/>
                <a:gd name="connsiteX13" fmla="*/ 2364014 w 4412343"/>
                <a:gd name="connsiteY13" fmla="*/ 2919342 h 3309413"/>
                <a:gd name="connsiteX14" fmla="*/ 3033032 w 4412343"/>
                <a:gd name="connsiteY14" fmla="*/ 3112110 h 3309413"/>
                <a:gd name="connsiteX15" fmla="*/ 3875314 w 4412343"/>
                <a:gd name="connsiteY15" fmla="*/ 3265870 h 3309413"/>
                <a:gd name="connsiteX16" fmla="*/ 4412343 w 4412343"/>
                <a:gd name="connsiteY16" fmla="*/ 3280385 h 3309413"/>
                <a:gd name="connsiteX0" fmla="*/ 0 w 4412343"/>
                <a:gd name="connsiteY0" fmla="*/ 3274905 h 3274905"/>
                <a:gd name="connsiteX1" fmla="*/ 157389 w 4412343"/>
                <a:gd name="connsiteY1" fmla="*/ 144129 h 3274905"/>
                <a:gd name="connsiteX2" fmla="*/ 152627 w 4412343"/>
                <a:gd name="connsiteY2" fmla="*/ 29828 h 3274905"/>
                <a:gd name="connsiteX3" fmla="*/ 203200 w 4412343"/>
                <a:gd name="connsiteY3" fmla="*/ 22798 h 3274905"/>
                <a:gd name="connsiteX4" fmla="*/ 198438 w 4412343"/>
                <a:gd name="connsiteY4" fmla="*/ 13273 h 3274905"/>
                <a:gd name="connsiteX5" fmla="*/ 251052 w 4412343"/>
                <a:gd name="connsiteY5" fmla="*/ 43209 h 3274905"/>
                <a:gd name="connsiteX6" fmla="*/ 285976 w 4412343"/>
                <a:gd name="connsiteY6" fmla="*/ 125079 h 3274905"/>
                <a:gd name="connsiteX7" fmla="*/ 347889 w 4412343"/>
                <a:gd name="connsiteY7" fmla="*/ 304466 h 3274905"/>
                <a:gd name="connsiteX8" fmla="*/ 520246 w 4412343"/>
                <a:gd name="connsiteY8" fmla="*/ 798405 h 3274905"/>
                <a:gd name="connsiteX9" fmla="*/ 745671 w 4412343"/>
                <a:gd name="connsiteY9" fmla="*/ 1427509 h 3274905"/>
                <a:gd name="connsiteX10" fmla="*/ 996496 w 4412343"/>
                <a:gd name="connsiteY10" fmla="*/ 1873823 h 3274905"/>
                <a:gd name="connsiteX11" fmla="*/ 1388835 w 4412343"/>
                <a:gd name="connsiteY11" fmla="*/ 2329209 h 3274905"/>
                <a:gd name="connsiteX12" fmla="*/ 1797050 w 4412343"/>
                <a:gd name="connsiteY12" fmla="*/ 2624030 h 3274905"/>
                <a:gd name="connsiteX13" fmla="*/ 2364014 w 4412343"/>
                <a:gd name="connsiteY13" fmla="*/ 2884834 h 3274905"/>
                <a:gd name="connsiteX14" fmla="*/ 3033032 w 4412343"/>
                <a:gd name="connsiteY14" fmla="*/ 3077602 h 3274905"/>
                <a:gd name="connsiteX15" fmla="*/ 3875314 w 4412343"/>
                <a:gd name="connsiteY15" fmla="*/ 3231362 h 3274905"/>
                <a:gd name="connsiteX16" fmla="*/ 4412343 w 4412343"/>
                <a:gd name="connsiteY16" fmla="*/ 3245877 h 3274905"/>
                <a:gd name="connsiteX0" fmla="*/ 0 w 4412343"/>
                <a:gd name="connsiteY0" fmla="*/ 3262595 h 3262595"/>
                <a:gd name="connsiteX1" fmla="*/ 157389 w 4412343"/>
                <a:gd name="connsiteY1" fmla="*/ 131819 h 3262595"/>
                <a:gd name="connsiteX2" fmla="*/ 166915 w 4412343"/>
                <a:gd name="connsiteY2" fmla="*/ 41330 h 3262595"/>
                <a:gd name="connsiteX3" fmla="*/ 203200 w 4412343"/>
                <a:gd name="connsiteY3" fmla="*/ 10488 h 3262595"/>
                <a:gd name="connsiteX4" fmla="*/ 198438 w 4412343"/>
                <a:gd name="connsiteY4" fmla="*/ 963 h 3262595"/>
                <a:gd name="connsiteX5" fmla="*/ 251052 w 4412343"/>
                <a:gd name="connsiteY5" fmla="*/ 30899 h 3262595"/>
                <a:gd name="connsiteX6" fmla="*/ 285976 w 4412343"/>
                <a:gd name="connsiteY6" fmla="*/ 112769 h 3262595"/>
                <a:gd name="connsiteX7" fmla="*/ 347889 w 4412343"/>
                <a:gd name="connsiteY7" fmla="*/ 292156 h 3262595"/>
                <a:gd name="connsiteX8" fmla="*/ 520246 w 4412343"/>
                <a:gd name="connsiteY8" fmla="*/ 786095 h 3262595"/>
                <a:gd name="connsiteX9" fmla="*/ 745671 w 4412343"/>
                <a:gd name="connsiteY9" fmla="*/ 1415199 h 3262595"/>
                <a:gd name="connsiteX10" fmla="*/ 996496 w 4412343"/>
                <a:gd name="connsiteY10" fmla="*/ 1861513 h 3262595"/>
                <a:gd name="connsiteX11" fmla="*/ 1388835 w 4412343"/>
                <a:gd name="connsiteY11" fmla="*/ 2316899 h 3262595"/>
                <a:gd name="connsiteX12" fmla="*/ 1797050 w 4412343"/>
                <a:gd name="connsiteY12" fmla="*/ 2611720 h 3262595"/>
                <a:gd name="connsiteX13" fmla="*/ 2364014 w 4412343"/>
                <a:gd name="connsiteY13" fmla="*/ 2872524 h 3262595"/>
                <a:gd name="connsiteX14" fmla="*/ 3033032 w 4412343"/>
                <a:gd name="connsiteY14" fmla="*/ 3065292 h 3262595"/>
                <a:gd name="connsiteX15" fmla="*/ 3875314 w 4412343"/>
                <a:gd name="connsiteY15" fmla="*/ 3219052 h 3262595"/>
                <a:gd name="connsiteX16" fmla="*/ 4412343 w 4412343"/>
                <a:gd name="connsiteY16" fmla="*/ 3233567 h 3262595"/>
                <a:gd name="connsiteX0" fmla="*/ 0 w 4412343"/>
                <a:gd name="connsiteY0" fmla="*/ 3262595 h 3262595"/>
                <a:gd name="connsiteX1" fmla="*/ 157389 w 4412343"/>
                <a:gd name="connsiteY1" fmla="*/ 131819 h 3262595"/>
                <a:gd name="connsiteX2" fmla="*/ 166915 w 4412343"/>
                <a:gd name="connsiteY2" fmla="*/ 41330 h 3262595"/>
                <a:gd name="connsiteX3" fmla="*/ 203200 w 4412343"/>
                <a:gd name="connsiteY3" fmla="*/ 10488 h 3262595"/>
                <a:gd name="connsiteX4" fmla="*/ 212726 w 4412343"/>
                <a:gd name="connsiteY4" fmla="*/ 963 h 3262595"/>
                <a:gd name="connsiteX5" fmla="*/ 251052 w 4412343"/>
                <a:gd name="connsiteY5" fmla="*/ 30899 h 3262595"/>
                <a:gd name="connsiteX6" fmla="*/ 285976 w 4412343"/>
                <a:gd name="connsiteY6" fmla="*/ 112769 h 3262595"/>
                <a:gd name="connsiteX7" fmla="*/ 347889 w 4412343"/>
                <a:gd name="connsiteY7" fmla="*/ 292156 h 3262595"/>
                <a:gd name="connsiteX8" fmla="*/ 520246 w 4412343"/>
                <a:gd name="connsiteY8" fmla="*/ 786095 h 3262595"/>
                <a:gd name="connsiteX9" fmla="*/ 745671 w 4412343"/>
                <a:gd name="connsiteY9" fmla="*/ 1415199 h 3262595"/>
                <a:gd name="connsiteX10" fmla="*/ 996496 w 4412343"/>
                <a:gd name="connsiteY10" fmla="*/ 1861513 h 3262595"/>
                <a:gd name="connsiteX11" fmla="*/ 1388835 w 4412343"/>
                <a:gd name="connsiteY11" fmla="*/ 2316899 h 3262595"/>
                <a:gd name="connsiteX12" fmla="*/ 1797050 w 4412343"/>
                <a:gd name="connsiteY12" fmla="*/ 2611720 h 3262595"/>
                <a:gd name="connsiteX13" fmla="*/ 2364014 w 4412343"/>
                <a:gd name="connsiteY13" fmla="*/ 2872524 h 3262595"/>
                <a:gd name="connsiteX14" fmla="*/ 3033032 w 4412343"/>
                <a:gd name="connsiteY14" fmla="*/ 3065292 h 3262595"/>
                <a:gd name="connsiteX15" fmla="*/ 3875314 w 4412343"/>
                <a:gd name="connsiteY15" fmla="*/ 3219052 h 3262595"/>
                <a:gd name="connsiteX16" fmla="*/ 4412343 w 4412343"/>
                <a:gd name="connsiteY16" fmla="*/ 3233567 h 3262595"/>
                <a:gd name="connsiteX0" fmla="*/ 0 w 4412343"/>
                <a:gd name="connsiteY0" fmla="*/ 3267638 h 3267638"/>
                <a:gd name="connsiteX1" fmla="*/ 157389 w 4412343"/>
                <a:gd name="connsiteY1" fmla="*/ 136862 h 3267638"/>
                <a:gd name="connsiteX2" fmla="*/ 166915 w 4412343"/>
                <a:gd name="connsiteY2" fmla="*/ 46373 h 3267638"/>
                <a:gd name="connsiteX3" fmla="*/ 196057 w 4412343"/>
                <a:gd name="connsiteY3" fmla="*/ 3625 h 3267638"/>
                <a:gd name="connsiteX4" fmla="*/ 212726 w 4412343"/>
                <a:gd name="connsiteY4" fmla="*/ 6006 h 3267638"/>
                <a:gd name="connsiteX5" fmla="*/ 251052 w 4412343"/>
                <a:gd name="connsiteY5" fmla="*/ 35942 h 3267638"/>
                <a:gd name="connsiteX6" fmla="*/ 285976 w 4412343"/>
                <a:gd name="connsiteY6" fmla="*/ 117812 h 3267638"/>
                <a:gd name="connsiteX7" fmla="*/ 347889 w 4412343"/>
                <a:gd name="connsiteY7" fmla="*/ 297199 h 3267638"/>
                <a:gd name="connsiteX8" fmla="*/ 520246 w 4412343"/>
                <a:gd name="connsiteY8" fmla="*/ 791138 h 3267638"/>
                <a:gd name="connsiteX9" fmla="*/ 745671 w 4412343"/>
                <a:gd name="connsiteY9" fmla="*/ 1420242 h 3267638"/>
                <a:gd name="connsiteX10" fmla="*/ 996496 w 4412343"/>
                <a:gd name="connsiteY10" fmla="*/ 1866556 h 3267638"/>
                <a:gd name="connsiteX11" fmla="*/ 1388835 w 4412343"/>
                <a:gd name="connsiteY11" fmla="*/ 2321942 h 3267638"/>
                <a:gd name="connsiteX12" fmla="*/ 1797050 w 4412343"/>
                <a:gd name="connsiteY12" fmla="*/ 2616763 h 3267638"/>
                <a:gd name="connsiteX13" fmla="*/ 2364014 w 4412343"/>
                <a:gd name="connsiteY13" fmla="*/ 2877567 h 3267638"/>
                <a:gd name="connsiteX14" fmla="*/ 3033032 w 4412343"/>
                <a:gd name="connsiteY14" fmla="*/ 3070335 h 3267638"/>
                <a:gd name="connsiteX15" fmla="*/ 3875314 w 4412343"/>
                <a:gd name="connsiteY15" fmla="*/ 3224095 h 3267638"/>
                <a:gd name="connsiteX16" fmla="*/ 4412343 w 4412343"/>
                <a:gd name="connsiteY16" fmla="*/ 3238610 h 3267638"/>
                <a:gd name="connsiteX0" fmla="*/ 0 w 4412343"/>
                <a:gd name="connsiteY0" fmla="*/ 3266723 h 3266723"/>
                <a:gd name="connsiteX1" fmla="*/ 157389 w 4412343"/>
                <a:gd name="connsiteY1" fmla="*/ 135947 h 3266723"/>
                <a:gd name="connsiteX2" fmla="*/ 166915 w 4412343"/>
                <a:gd name="connsiteY2" fmla="*/ 45458 h 3266723"/>
                <a:gd name="connsiteX3" fmla="*/ 196057 w 4412343"/>
                <a:gd name="connsiteY3" fmla="*/ 2710 h 3266723"/>
                <a:gd name="connsiteX4" fmla="*/ 251052 w 4412343"/>
                <a:gd name="connsiteY4" fmla="*/ 35027 h 3266723"/>
                <a:gd name="connsiteX5" fmla="*/ 285976 w 4412343"/>
                <a:gd name="connsiteY5" fmla="*/ 116897 h 3266723"/>
                <a:gd name="connsiteX6" fmla="*/ 347889 w 4412343"/>
                <a:gd name="connsiteY6" fmla="*/ 296284 h 3266723"/>
                <a:gd name="connsiteX7" fmla="*/ 520246 w 4412343"/>
                <a:gd name="connsiteY7" fmla="*/ 790223 h 3266723"/>
                <a:gd name="connsiteX8" fmla="*/ 745671 w 4412343"/>
                <a:gd name="connsiteY8" fmla="*/ 1419327 h 3266723"/>
                <a:gd name="connsiteX9" fmla="*/ 996496 w 4412343"/>
                <a:gd name="connsiteY9" fmla="*/ 1865641 h 3266723"/>
                <a:gd name="connsiteX10" fmla="*/ 1388835 w 4412343"/>
                <a:gd name="connsiteY10" fmla="*/ 2321027 h 3266723"/>
                <a:gd name="connsiteX11" fmla="*/ 1797050 w 4412343"/>
                <a:gd name="connsiteY11" fmla="*/ 2615848 h 3266723"/>
                <a:gd name="connsiteX12" fmla="*/ 2364014 w 4412343"/>
                <a:gd name="connsiteY12" fmla="*/ 2876652 h 3266723"/>
                <a:gd name="connsiteX13" fmla="*/ 3033032 w 4412343"/>
                <a:gd name="connsiteY13" fmla="*/ 3069420 h 3266723"/>
                <a:gd name="connsiteX14" fmla="*/ 3875314 w 4412343"/>
                <a:gd name="connsiteY14" fmla="*/ 3223180 h 3266723"/>
                <a:gd name="connsiteX15" fmla="*/ 4412343 w 4412343"/>
                <a:gd name="connsiteY15" fmla="*/ 3237695 h 3266723"/>
                <a:gd name="connsiteX0" fmla="*/ 0 w 4412343"/>
                <a:gd name="connsiteY0" fmla="*/ 3264565 h 3264565"/>
                <a:gd name="connsiteX1" fmla="*/ 157389 w 4412343"/>
                <a:gd name="connsiteY1" fmla="*/ 133789 h 3264565"/>
                <a:gd name="connsiteX2" fmla="*/ 166915 w 4412343"/>
                <a:gd name="connsiteY2" fmla="*/ 43300 h 3264565"/>
                <a:gd name="connsiteX3" fmla="*/ 169295 w 4412343"/>
                <a:gd name="connsiteY3" fmla="*/ 14726 h 3264565"/>
                <a:gd name="connsiteX4" fmla="*/ 196057 w 4412343"/>
                <a:gd name="connsiteY4" fmla="*/ 552 h 3264565"/>
                <a:gd name="connsiteX5" fmla="*/ 251052 w 4412343"/>
                <a:gd name="connsiteY5" fmla="*/ 32869 h 3264565"/>
                <a:gd name="connsiteX6" fmla="*/ 285976 w 4412343"/>
                <a:gd name="connsiteY6" fmla="*/ 114739 h 3264565"/>
                <a:gd name="connsiteX7" fmla="*/ 347889 w 4412343"/>
                <a:gd name="connsiteY7" fmla="*/ 294126 h 3264565"/>
                <a:gd name="connsiteX8" fmla="*/ 520246 w 4412343"/>
                <a:gd name="connsiteY8" fmla="*/ 788065 h 3264565"/>
                <a:gd name="connsiteX9" fmla="*/ 745671 w 4412343"/>
                <a:gd name="connsiteY9" fmla="*/ 1417169 h 3264565"/>
                <a:gd name="connsiteX10" fmla="*/ 996496 w 4412343"/>
                <a:gd name="connsiteY10" fmla="*/ 1863483 h 3264565"/>
                <a:gd name="connsiteX11" fmla="*/ 1388835 w 4412343"/>
                <a:gd name="connsiteY11" fmla="*/ 2318869 h 3264565"/>
                <a:gd name="connsiteX12" fmla="*/ 1797050 w 4412343"/>
                <a:gd name="connsiteY12" fmla="*/ 2613690 h 3264565"/>
                <a:gd name="connsiteX13" fmla="*/ 2364014 w 4412343"/>
                <a:gd name="connsiteY13" fmla="*/ 2874494 h 3264565"/>
                <a:gd name="connsiteX14" fmla="*/ 3033032 w 4412343"/>
                <a:gd name="connsiteY14" fmla="*/ 3067262 h 3264565"/>
                <a:gd name="connsiteX15" fmla="*/ 3875314 w 4412343"/>
                <a:gd name="connsiteY15" fmla="*/ 3221022 h 3264565"/>
                <a:gd name="connsiteX16" fmla="*/ 4412343 w 4412343"/>
                <a:gd name="connsiteY16" fmla="*/ 3235537 h 3264565"/>
                <a:gd name="connsiteX0" fmla="*/ 0 w 4412343"/>
                <a:gd name="connsiteY0" fmla="*/ 3265188 h 3265188"/>
                <a:gd name="connsiteX1" fmla="*/ 157389 w 4412343"/>
                <a:gd name="connsiteY1" fmla="*/ 134412 h 3265188"/>
                <a:gd name="connsiteX2" fmla="*/ 166915 w 4412343"/>
                <a:gd name="connsiteY2" fmla="*/ 43923 h 3265188"/>
                <a:gd name="connsiteX3" fmla="*/ 178820 w 4412343"/>
                <a:gd name="connsiteY3" fmla="*/ 10587 h 3265188"/>
                <a:gd name="connsiteX4" fmla="*/ 196057 w 4412343"/>
                <a:gd name="connsiteY4" fmla="*/ 1175 h 3265188"/>
                <a:gd name="connsiteX5" fmla="*/ 251052 w 4412343"/>
                <a:gd name="connsiteY5" fmla="*/ 33492 h 3265188"/>
                <a:gd name="connsiteX6" fmla="*/ 285976 w 4412343"/>
                <a:gd name="connsiteY6" fmla="*/ 115362 h 3265188"/>
                <a:gd name="connsiteX7" fmla="*/ 347889 w 4412343"/>
                <a:gd name="connsiteY7" fmla="*/ 294749 h 3265188"/>
                <a:gd name="connsiteX8" fmla="*/ 520246 w 4412343"/>
                <a:gd name="connsiteY8" fmla="*/ 788688 h 3265188"/>
                <a:gd name="connsiteX9" fmla="*/ 745671 w 4412343"/>
                <a:gd name="connsiteY9" fmla="*/ 1417792 h 3265188"/>
                <a:gd name="connsiteX10" fmla="*/ 996496 w 4412343"/>
                <a:gd name="connsiteY10" fmla="*/ 1864106 h 3265188"/>
                <a:gd name="connsiteX11" fmla="*/ 1388835 w 4412343"/>
                <a:gd name="connsiteY11" fmla="*/ 2319492 h 3265188"/>
                <a:gd name="connsiteX12" fmla="*/ 1797050 w 4412343"/>
                <a:gd name="connsiteY12" fmla="*/ 2614313 h 3265188"/>
                <a:gd name="connsiteX13" fmla="*/ 2364014 w 4412343"/>
                <a:gd name="connsiteY13" fmla="*/ 2875117 h 3265188"/>
                <a:gd name="connsiteX14" fmla="*/ 3033032 w 4412343"/>
                <a:gd name="connsiteY14" fmla="*/ 3067885 h 3265188"/>
                <a:gd name="connsiteX15" fmla="*/ 3875314 w 4412343"/>
                <a:gd name="connsiteY15" fmla="*/ 3221645 h 3265188"/>
                <a:gd name="connsiteX16" fmla="*/ 4412343 w 4412343"/>
                <a:gd name="connsiteY16" fmla="*/ 3236160 h 3265188"/>
                <a:gd name="connsiteX0" fmla="*/ 0 w 4412343"/>
                <a:gd name="connsiteY0" fmla="*/ 3265188 h 3265188"/>
                <a:gd name="connsiteX1" fmla="*/ 157389 w 4412343"/>
                <a:gd name="connsiteY1" fmla="*/ 134412 h 3265188"/>
                <a:gd name="connsiteX2" fmla="*/ 166915 w 4412343"/>
                <a:gd name="connsiteY2" fmla="*/ 43923 h 3265188"/>
                <a:gd name="connsiteX3" fmla="*/ 178820 w 4412343"/>
                <a:gd name="connsiteY3" fmla="*/ 10587 h 3265188"/>
                <a:gd name="connsiteX4" fmla="*/ 196057 w 4412343"/>
                <a:gd name="connsiteY4" fmla="*/ 1175 h 3265188"/>
                <a:gd name="connsiteX5" fmla="*/ 251052 w 4412343"/>
                <a:gd name="connsiteY5" fmla="*/ 33492 h 3265188"/>
                <a:gd name="connsiteX6" fmla="*/ 285976 w 4412343"/>
                <a:gd name="connsiteY6" fmla="*/ 115362 h 3265188"/>
                <a:gd name="connsiteX7" fmla="*/ 347889 w 4412343"/>
                <a:gd name="connsiteY7" fmla="*/ 294749 h 3265188"/>
                <a:gd name="connsiteX8" fmla="*/ 491218 w 4412343"/>
                <a:gd name="connsiteY8" fmla="*/ 832231 h 3265188"/>
                <a:gd name="connsiteX9" fmla="*/ 745671 w 4412343"/>
                <a:gd name="connsiteY9" fmla="*/ 1417792 h 3265188"/>
                <a:gd name="connsiteX10" fmla="*/ 996496 w 4412343"/>
                <a:gd name="connsiteY10" fmla="*/ 1864106 h 3265188"/>
                <a:gd name="connsiteX11" fmla="*/ 1388835 w 4412343"/>
                <a:gd name="connsiteY11" fmla="*/ 2319492 h 3265188"/>
                <a:gd name="connsiteX12" fmla="*/ 1797050 w 4412343"/>
                <a:gd name="connsiteY12" fmla="*/ 2614313 h 3265188"/>
                <a:gd name="connsiteX13" fmla="*/ 2364014 w 4412343"/>
                <a:gd name="connsiteY13" fmla="*/ 2875117 h 3265188"/>
                <a:gd name="connsiteX14" fmla="*/ 3033032 w 4412343"/>
                <a:gd name="connsiteY14" fmla="*/ 3067885 h 3265188"/>
                <a:gd name="connsiteX15" fmla="*/ 3875314 w 4412343"/>
                <a:gd name="connsiteY15" fmla="*/ 3221645 h 3265188"/>
                <a:gd name="connsiteX16" fmla="*/ 4412343 w 4412343"/>
                <a:gd name="connsiteY16" fmla="*/ 3236160 h 3265188"/>
                <a:gd name="connsiteX0" fmla="*/ 0 w 4446464"/>
                <a:gd name="connsiteY0" fmla="*/ 3252464 h 3252464"/>
                <a:gd name="connsiteX1" fmla="*/ 191510 w 4446464"/>
                <a:gd name="connsiteY1" fmla="*/ 134412 h 3252464"/>
                <a:gd name="connsiteX2" fmla="*/ 201036 w 4446464"/>
                <a:gd name="connsiteY2" fmla="*/ 43923 h 3252464"/>
                <a:gd name="connsiteX3" fmla="*/ 212941 w 4446464"/>
                <a:gd name="connsiteY3" fmla="*/ 10587 h 3252464"/>
                <a:gd name="connsiteX4" fmla="*/ 230178 w 4446464"/>
                <a:gd name="connsiteY4" fmla="*/ 1175 h 3252464"/>
                <a:gd name="connsiteX5" fmla="*/ 285173 w 4446464"/>
                <a:gd name="connsiteY5" fmla="*/ 33492 h 3252464"/>
                <a:gd name="connsiteX6" fmla="*/ 320097 w 4446464"/>
                <a:gd name="connsiteY6" fmla="*/ 115362 h 3252464"/>
                <a:gd name="connsiteX7" fmla="*/ 382010 w 4446464"/>
                <a:gd name="connsiteY7" fmla="*/ 294749 h 3252464"/>
                <a:gd name="connsiteX8" fmla="*/ 525339 w 4446464"/>
                <a:gd name="connsiteY8" fmla="*/ 832231 h 3252464"/>
                <a:gd name="connsiteX9" fmla="*/ 779792 w 4446464"/>
                <a:gd name="connsiteY9" fmla="*/ 1417792 h 3252464"/>
                <a:gd name="connsiteX10" fmla="*/ 1030617 w 4446464"/>
                <a:gd name="connsiteY10" fmla="*/ 1864106 h 3252464"/>
                <a:gd name="connsiteX11" fmla="*/ 1422956 w 4446464"/>
                <a:gd name="connsiteY11" fmla="*/ 2319492 h 3252464"/>
                <a:gd name="connsiteX12" fmla="*/ 1831171 w 4446464"/>
                <a:gd name="connsiteY12" fmla="*/ 2614313 h 3252464"/>
                <a:gd name="connsiteX13" fmla="*/ 2398135 w 4446464"/>
                <a:gd name="connsiteY13" fmla="*/ 2875117 h 3252464"/>
                <a:gd name="connsiteX14" fmla="*/ 3067153 w 4446464"/>
                <a:gd name="connsiteY14" fmla="*/ 3067885 h 3252464"/>
                <a:gd name="connsiteX15" fmla="*/ 3909435 w 4446464"/>
                <a:gd name="connsiteY15" fmla="*/ 3221645 h 3252464"/>
                <a:gd name="connsiteX16" fmla="*/ 4446464 w 4446464"/>
                <a:gd name="connsiteY16" fmla="*/ 3236160 h 32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46464" h="3252464">
                  <a:moveTo>
                    <a:pt x="0" y="3252464"/>
                  </a:moveTo>
                  <a:lnTo>
                    <a:pt x="191510" y="134412"/>
                  </a:lnTo>
                  <a:lnTo>
                    <a:pt x="201036" y="43923"/>
                  </a:lnTo>
                  <a:cubicBezTo>
                    <a:pt x="203020" y="24079"/>
                    <a:pt x="208084" y="17712"/>
                    <a:pt x="212941" y="10587"/>
                  </a:cubicBezTo>
                  <a:cubicBezTo>
                    <a:pt x="217798" y="3462"/>
                    <a:pt x="218139" y="-2643"/>
                    <a:pt x="230178" y="1175"/>
                  </a:cubicBezTo>
                  <a:cubicBezTo>
                    <a:pt x="242217" y="4993"/>
                    <a:pt x="270187" y="14461"/>
                    <a:pt x="285173" y="33492"/>
                  </a:cubicBezTo>
                  <a:cubicBezTo>
                    <a:pt x="300159" y="52523"/>
                    <a:pt x="303164" y="71819"/>
                    <a:pt x="320097" y="115362"/>
                  </a:cubicBezTo>
                  <a:cubicBezTo>
                    <a:pt x="337030" y="158905"/>
                    <a:pt x="347803" y="175271"/>
                    <a:pt x="382010" y="294749"/>
                  </a:cubicBezTo>
                  <a:cubicBezTo>
                    <a:pt x="416217" y="414227"/>
                    <a:pt x="459042" y="645057"/>
                    <a:pt x="525339" y="832231"/>
                  </a:cubicBezTo>
                  <a:cubicBezTo>
                    <a:pt x="591636" y="1019405"/>
                    <a:pt x="695579" y="1245813"/>
                    <a:pt x="779792" y="1417792"/>
                  </a:cubicBezTo>
                  <a:cubicBezTo>
                    <a:pt x="864005" y="1589771"/>
                    <a:pt x="923423" y="1713823"/>
                    <a:pt x="1030617" y="1864106"/>
                  </a:cubicBezTo>
                  <a:cubicBezTo>
                    <a:pt x="1137811" y="2014389"/>
                    <a:pt x="1289530" y="2194458"/>
                    <a:pt x="1422956" y="2319492"/>
                  </a:cubicBezTo>
                  <a:cubicBezTo>
                    <a:pt x="1556382" y="2444526"/>
                    <a:pt x="1668641" y="2521709"/>
                    <a:pt x="1831171" y="2614313"/>
                  </a:cubicBezTo>
                  <a:cubicBezTo>
                    <a:pt x="1993701" y="2706917"/>
                    <a:pt x="2192138" y="2799522"/>
                    <a:pt x="2398135" y="2875117"/>
                  </a:cubicBezTo>
                  <a:cubicBezTo>
                    <a:pt x="2604132" y="2950712"/>
                    <a:pt x="2815270" y="3010130"/>
                    <a:pt x="3067153" y="3067885"/>
                  </a:cubicBezTo>
                  <a:cubicBezTo>
                    <a:pt x="3319036" y="3125640"/>
                    <a:pt x="3679550" y="3193599"/>
                    <a:pt x="3909435" y="3221645"/>
                  </a:cubicBezTo>
                  <a:cubicBezTo>
                    <a:pt x="4139320" y="3249691"/>
                    <a:pt x="4356959" y="3233741"/>
                    <a:pt x="4446464" y="323616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4508413" y="1781260"/>
              <a:ext cx="3727587" cy="2930029"/>
            </a:xfrm>
            <a:custGeom>
              <a:avLst/>
              <a:gdLst>
                <a:gd name="connsiteX0" fmla="*/ 0 w 4397828"/>
                <a:gd name="connsiteY0" fmla="*/ 3338286 h 3338286"/>
                <a:gd name="connsiteX1" fmla="*/ 203200 w 4397828"/>
                <a:gd name="connsiteY1" fmla="*/ 0 h 3338286"/>
                <a:gd name="connsiteX2" fmla="*/ 203200 w 4397828"/>
                <a:gd name="connsiteY2" fmla="*/ 0 h 3338286"/>
                <a:gd name="connsiteX3" fmla="*/ 856343 w 4397828"/>
                <a:gd name="connsiteY3" fmla="*/ 1001486 h 3338286"/>
                <a:gd name="connsiteX4" fmla="*/ 856343 w 4397828"/>
                <a:gd name="connsiteY4" fmla="*/ 1001486 h 3338286"/>
                <a:gd name="connsiteX5" fmla="*/ 1219200 w 4397828"/>
                <a:gd name="connsiteY5" fmla="*/ 1509486 h 3338286"/>
                <a:gd name="connsiteX6" fmla="*/ 1814285 w 4397828"/>
                <a:gd name="connsiteY6" fmla="*/ 2075543 h 3338286"/>
                <a:gd name="connsiteX7" fmla="*/ 2757714 w 4397828"/>
                <a:gd name="connsiteY7" fmla="*/ 2699657 h 3338286"/>
                <a:gd name="connsiteX8" fmla="*/ 3468914 w 4397828"/>
                <a:gd name="connsiteY8" fmla="*/ 3048000 h 3338286"/>
                <a:gd name="connsiteX9" fmla="*/ 4397828 w 4397828"/>
                <a:gd name="connsiteY9" fmla="*/ 3294743 h 3338286"/>
                <a:gd name="connsiteX0" fmla="*/ 0 w 4397828"/>
                <a:gd name="connsiteY0" fmla="*/ 3338286 h 3338286"/>
                <a:gd name="connsiteX1" fmla="*/ 203200 w 4397828"/>
                <a:gd name="connsiteY1" fmla="*/ 0 h 3338286"/>
                <a:gd name="connsiteX2" fmla="*/ 203200 w 4397828"/>
                <a:gd name="connsiteY2" fmla="*/ 0 h 3338286"/>
                <a:gd name="connsiteX3" fmla="*/ 245495 w 4397828"/>
                <a:gd name="connsiteY3" fmla="*/ 69624 h 3338286"/>
                <a:gd name="connsiteX4" fmla="*/ 856343 w 4397828"/>
                <a:gd name="connsiteY4" fmla="*/ 1001486 h 3338286"/>
                <a:gd name="connsiteX5" fmla="*/ 856343 w 4397828"/>
                <a:gd name="connsiteY5" fmla="*/ 1001486 h 3338286"/>
                <a:gd name="connsiteX6" fmla="*/ 1219200 w 4397828"/>
                <a:gd name="connsiteY6" fmla="*/ 1509486 h 3338286"/>
                <a:gd name="connsiteX7" fmla="*/ 1814285 w 4397828"/>
                <a:gd name="connsiteY7" fmla="*/ 2075543 h 3338286"/>
                <a:gd name="connsiteX8" fmla="*/ 2757714 w 4397828"/>
                <a:gd name="connsiteY8" fmla="*/ 2699657 h 3338286"/>
                <a:gd name="connsiteX9" fmla="*/ 3468914 w 4397828"/>
                <a:gd name="connsiteY9" fmla="*/ 3048000 h 3338286"/>
                <a:gd name="connsiteX10" fmla="*/ 4397828 w 4397828"/>
                <a:gd name="connsiteY10" fmla="*/ 3294743 h 3338286"/>
                <a:gd name="connsiteX0" fmla="*/ 0 w 4397828"/>
                <a:gd name="connsiteY0" fmla="*/ 3338286 h 3338286"/>
                <a:gd name="connsiteX1" fmla="*/ 195489 w 4397828"/>
                <a:gd name="connsiteY1" fmla="*/ 45811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45495 w 4397828"/>
                <a:gd name="connsiteY4" fmla="*/ 69624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45495 w 4397828"/>
                <a:gd name="connsiteY4" fmla="*/ 69624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55020 w 4397828"/>
                <a:gd name="connsiteY4" fmla="*/ 14856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55020 w 4397828"/>
                <a:gd name="connsiteY4" fmla="*/ 14856 h 3338286"/>
                <a:gd name="connsiteX5" fmla="*/ 856343 w 4397828"/>
                <a:gd name="connsiteY5" fmla="*/ 1001486 h 3338286"/>
                <a:gd name="connsiteX6" fmla="*/ 856343 w 4397828"/>
                <a:gd name="connsiteY6" fmla="*/ 1001486 h 3338286"/>
                <a:gd name="connsiteX7" fmla="*/ 1219200 w 4397828"/>
                <a:gd name="connsiteY7" fmla="*/ 1509486 h 3338286"/>
                <a:gd name="connsiteX8" fmla="*/ 1814285 w 4397828"/>
                <a:gd name="connsiteY8" fmla="*/ 2075543 h 3338286"/>
                <a:gd name="connsiteX9" fmla="*/ 2757714 w 4397828"/>
                <a:gd name="connsiteY9" fmla="*/ 2699657 h 3338286"/>
                <a:gd name="connsiteX10" fmla="*/ 3468914 w 4397828"/>
                <a:gd name="connsiteY10" fmla="*/ 3048000 h 3338286"/>
                <a:gd name="connsiteX11" fmla="*/ 4397828 w 4397828"/>
                <a:gd name="connsiteY11" fmla="*/ 3294743 h 3338286"/>
                <a:gd name="connsiteX0" fmla="*/ 0 w 4397828"/>
                <a:gd name="connsiteY0" fmla="*/ 3400025 h 3400025"/>
                <a:gd name="connsiteX1" fmla="*/ 181202 w 4397828"/>
                <a:gd name="connsiteY1" fmla="*/ 98025 h 3400025"/>
                <a:gd name="connsiteX2" fmla="*/ 203200 w 4397828"/>
                <a:gd name="connsiteY2" fmla="*/ 61739 h 3400025"/>
                <a:gd name="connsiteX3" fmla="*/ 203200 w 4397828"/>
                <a:gd name="connsiteY3" fmla="*/ 61739 h 3400025"/>
                <a:gd name="connsiteX4" fmla="*/ 226445 w 4397828"/>
                <a:gd name="connsiteY4" fmla="*/ 64688 h 3400025"/>
                <a:gd name="connsiteX5" fmla="*/ 255020 w 4397828"/>
                <a:gd name="connsiteY5" fmla="*/ 76595 h 3400025"/>
                <a:gd name="connsiteX6" fmla="*/ 856343 w 4397828"/>
                <a:gd name="connsiteY6" fmla="*/ 1063225 h 3400025"/>
                <a:gd name="connsiteX7" fmla="*/ 856343 w 4397828"/>
                <a:gd name="connsiteY7" fmla="*/ 1063225 h 3400025"/>
                <a:gd name="connsiteX8" fmla="*/ 1219200 w 4397828"/>
                <a:gd name="connsiteY8" fmla="*/ 1571225 h 3400025"/>
                <a:gd name="connsiteX9" fmla="*/ 1814285 w 4397828"/>
                <a:gd name="connsiteY9" fmla="*/ 2137282 h 3400025"/>
                <a:gd name="connsiteX10" fmla="*/ 2757714 w 4397828"/>
                <a:gd name="connsiteY10" fmla="*/ 2761396 h 3400025"/>
                <a:gd name="connsiteX11" fmla="*/ 3468914 w 4397828"/>
                <a:gd name="connsiteY11" fmla="*/ 3109739 h 3400025"/>
                <a:gd name="connsiteX12" fmla="*/ 4397828 w 4397828"/>
                <a:gd name="connsiteY12" fmla="*/ 3356482 h 3400025"/>
                <a:gd name="connsiteX0" fmla="*/ 0 w 4397828"/>
                <a:gd name="connsiteY0" fmla="*/ 3422824 h 3422824"/>
                <a:gd name="connsiteX1" fmla="*/ 181202 w 4397828"/>
                <a:gd name="connsiteY1" fmla="*/ 120824 h 3422824"/>
                <a:gd name="connsiteX2" fmla="*/ 203200 w 4397828"/>
                <a:gd name="connsiteY2" fmla="*/ 84538 h 3422824"/>
                <a:gd name="connsiteX3" fmla="*/ 203200 w 4397828"/>
                <a:gd name="connsiteY3" fmla="*/ 84538 h 3422824"/>
                <a:gd name="connsiteX4" fmla="*/ 226445 w 4397828"/>
                <a:gd name="connsiteY4" fmla="*/ 87487 h 3422824"/>
                <a:gd name="connsiteX5" fmla="*/ 212158 w 4397828"/>
                <a:gd name="connsiteY5" fmla="*/ 32719 h 3422824"/>
                <a:gd name="connsiteX6" fmla="*/ 255020 w 4397828"/>
                <a:gd name="connsiteY6" fmla="*/ 99394 h 3422824"/>
                <a:gd name="connsiteX7" fmla="*/ 856343 w 4397828"/>
                <a:gd name="connsiteY7" fmla="*/ 1086024 h 3422824"/>
                <a:gd name="connsiteX8" fmla="*/ 856343 w 4397828"/>
                <a:gd name="connsiteY8" fmla="*/ 1086024 h 3422824"/>
                <a:gd name="connsiteX9" fmla="*/ 1219200 w 4397828"/>
                <a:gd name="connsiteY9" fmla="*/ 1594024 h 3422824"/>
                <a:gd name="connsiteX10" fmla="*/ 1814285 w 4397828"/>
                <a:gd name="connsiteY10" fmla="*/ 2160081 h 3422824"/>
                <a:gd name="connsiteX11" fmla="*/ 2757714 w 4397828"/>
                <a:gd name="connsiteY11" fmla="*/ 2784195 h 3422824"/>
                <a:gd name="connsiteX12" fmla="*/ 3468914 w 4397828"/>
                <a:gd name="connsiteY12" fmla="*/ 3132538 h 3422824"/>
                <a:gd name="connsiteX13" fmla="*/ 4397828 w 4397828"/>
                <a:gd name="connsiteY13" fmla="*/ 3379281 h 3422824"/>
                <a:gd name="connsiteX0" fmla="*/ 0 w 4397828"/>
                <a:gd name="connsiteY0" fmla="*/ 3406101 h 3406101"/>
                <a:gd name="connsiteX1" fmla="*/ 181202 w 4397828"/>
                <a:gd name="connsiteY1" fmla="*/ 104101 h 3406101"/>
                <a:gd name="connsiteX2" fmla="*/ 203200 w 4397828"/>
                <a:gd name="connsiteY2" fmla="*/ 67815 h 3406101"/>
                <a:gd name="connsiteX3" fmla="*/ 203200 w 4397828"/>
                <a:gd name="connsiteY3" fmla="*/ 67815 h 3406101"/>
                <a:gd name="connsiteX4" fmla="*/ 226445 w 4397828"/>
                <a:gd name="connsiteY4" fmla="*/ 70764 h 3406101"/>
                <a:gd name="connsiteX5" fmla="*/ 212158 w 4397828"/>
                <a:gd name="connsiteY5" fmla="*/ 15996 h 3406101"/>
                <a:gd name="connsiteX6" fmla="*/ 255020 w 4397828"/>
                <a:gd name="connsiteY6" fmla="*/ 82671 h 3406101"/>
                <a:gd name="connsiteX7" fmla="*/ 856343 w 4397828"/>
                <a:gd name="connsiteY7" fmla="*/ 1069301 h 3406101"/>
                <a:gd name="connsiteX8" fmla="*/ 856343 w 4397828"/>
                <a:gd name="connsiteY8" fmla="*/ 1069301 h 3406101"/>
                <a:gd name="connsiteX9" fmla="*/ 1219200 w 4397828"/>
                <a:gd name="connsiteY9" fmla="*/ 1577301 h 3406101"/>
                <a:gd name="connsiteX10" fmla="*/ 1814285 w 4397828"/>
                <a:gd name="connsiteY10" fmla="*/ 2143358 h 3406101"/>
                <a:gd name="connsiteX11" fmla="*/ 2757714 w 4397828"/>
                <a:gd name="connsiteY11" fmla="*/ 2767472 h 3406101"/>
                <a:gd name="connsiteX12" fmla="*/ 3468914 w 4397828"/>
                <a:gd name="connsiteY12" fmla="*/ 3115815 h 3406101"/>
                <a:gd name="connsiteX13" fmla="*/ 4397828 w 4397828"/>
                <a:gd name="connsiteY13" fmla="*/ 3362558 h 3406101"/>
                <a:gd name="connsiteX0" fmla="*/ 0 w 4397828"/>
                <a:gd name="connsiteY0" fmla="*/ 3400026 h 3400026"/>
                <a:gd name="connsiteX1" fmla="*/ 181202 w 4397828"/>
                <a:gd name="connsiteY1" fmla="*/ 98026 h 3400026"/>
                <a:gd name="connsiteX2" fmla="*/ 203200 w 4397828"/>
                <a:gd name="connsiteY2" fmla="*/ 61740 h 3400026"/>
                <a:gd name="connsiteX3" fmla="*/ 203200 w 4397828"/>
                <a:gd name="connsiteY3" fmla="*/ 61740 h 3400026"/>
                <a:gd name="connsiteX4" fmla="*/ 226445 w 4397828"/>
                <a:gd name="connsiteY4" fmla="*/ 64689 h 3400026"/>
                <a:gd name="connsiteX5" fmla="*/ 255020 w 4397828"/>
                <a:gd name="connsiteY5" fmla="*/ 76596 h 3400026"/>
                <a:gd name="connsiteX6" fmla="*/ 856343 w 4397828"/>
                <a:gd name="connsiteY6" fmla="*/ 1063226 h 3400026"/>
                <a:gd name="connsiteX7" fmla="*/ 856343 w 4397828"/>
                <a:gd name="connsiteY7" fmla="*/ 1063226 h 3400026"/>
                <a:gd name="connsiteX8" fmla="*/ 1219200 w 4397828"/>
                <a:gd name="connsiteY8" fmla="*/ 1571226 h 3400026"/>
                <a:gd name="connsiteX9" fmla="*/ 1814285 w 4397828"/>
                <a:gd name="connsiteY9" fmla="*/ 2137283 h 3400026"/>
                <a:gd name="connsiteX10" fmla="*/ 2757714 w 4397828"/>
                <a:gd name="connsiteY10" fmla="*/ 2761397 h 3400026"/>
                <a:gd name="connsiteX11" fmla="*/ 3468914 w 4397828"/>
                <a:gd name="connsiteY11" fmla="*/ 3109740 h 3400026"/>
                <a:gd name="connsiteX12" fmla="*/ 4397828 w 4397828"/>
                <a:gd name="connsiteY12" fmla="*/ 3356483 h 3400026"/>
                <a:gd name="connsiteX0" fmla="*/ 0 w 4397828"/>
                <a:gd name="connsiteY0" fmla="*/ 3398313 h 3398313"/>
                <a:gd name="connsiteX1" fmla="*/ 181202 w 4397828"/>
                <a:gd name="connsiteY1" fmla="*/ 96313 h 3398313"/>
                <a:gd name="connsiteX2" fmla="*/ 203200 w 4397828"/>
                <a:gd name="connsiteY2" fmla="*/ 60027 h 3398313"/>
                <a:gd name="connsiteX3" fmla="*/ 203200 w 4397828"/>
                <a:gd name="connsiteY3" fmla="*/ 60027 h 3398313"/>
                <a:gd name="connsiteX4" fmla="*/ 226445 w 4397828"/>
                <a:gd name="connsiteY4" fmla="*/ 62976 h 3398313"/>
                <a:gd name="connsiteX5" fmla="*/ 285976 w 4397828"/>
                <a:gd name="connsiteY5" fmla="*/ 77264 h 3398313"/>
                <a:gd name="connsiteX6" fmla="*/ 856343 w 4397828"/>
                <a:gd name="connsiteY6" fmla="*/ 1061513 h 3398313"/>
                <a:gd name="connsiteX7" fmla="*/ 856343 w 4397828"/>
                <a:gd name="connsiteY7" fmla="*/ 1061513 h 3398313"/>
                <a:gd name="connsiteX8" fmla="*/ 1219200 w 4397828"/>
                <a:gd name="connsiteY8" fmla="*/ 1569513 h 3398313"/>
                <a:gd name="connsiteX9" fmla="*/ 1814285 w 4397828"/>
                <a:gd name="connsiteY9" fmla="*/ 2135570 h 3398313"/>
                <a:gd name="connsiteX10" fmla="*/ 2757714 w 4397828"/>
                <a:gd name="connsiteY10" fmla="*/ 2759684 h 3398313"/>
                <a:gd name="connsiteX11" fmla="*/ 3468914 w 4397828"/>
                <a:gd name="connsiteY11" fmla="*/ 3108027 h 3398313"/>
                <a:gd name="connsiteX12" fmla="*/ 4397828 w 4397828"/>
                <a:gd name="connsiteY12" fmla="*/ 3354770 h 3398313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85976 w 4397828"/>
                <a:gd name="connsiteY5" fmla="*/ 17237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88357 w 4397828"/>
                <a:gd name="connsiteY5" fmla="*/ 29143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78832 w 4397828"/>
                <a:gd name="connsiteY5" fmla="*/ 36287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8286 h 3338286"/>
                <a:gd name="connsiteX1" fmla="*/ 181202 w 4397828"/>
                <a:gd name="connsiteY1" fmla="*/ 36286 h 3338286"/>
                <a:gd name="connsiteX2" fmla="*/ 203200 w 4397828"/>
                <a:gd name="connsiteY2" fmla="*/ 0 h 3338286"/>
                <a:gd name="connsiteX3" fmla="*/ 203200 w 4397828"/>
                <a:gd name="connsiteY3" fmla="*/ 0 h 3338286"/>
                <a:gd name="connsiteX4" fmla="*/ 226445 w 4397828"/>
                <a:gd name="connsiteY4" fmla="*/ 2949 h 3338286"/>
                <a:gd name="connsiteX5" fmla="*/ 278832 w 4397828"/>
                <a:gd name="connsiteY5" fmla="*/ 36287 h 3338286"/>
                <a:gd name="connsiteX6" fmla="*/ 856343 w 4397828"/>
                <a:gd name="connsiteY6" fmla="*/ 1001486 h 3338286"/>
                <a:gd name="connsiteX7" fmla="*/ 856343 w 4397828"/>
                <a:gd name="connsiteY7" fmla="*/ 1001486 h 3338286"/>
                <a:gd name="connsiteX8" fmla="*/ 1219200 w 4397828"/>
                <a:gd name="connsiteY8" fmla="*/ 1509486 h 3338286"/>
                <a:gd name="connsiteX9" fmla="*/ 1814285 w 4397828"/>
                <a:gd name="connsiteY9" fmla="*/ 2075543 h 3338286"/>
                <a:gd name="connsiteX10" fmla="*/ 2757714 w 4397828"/>
                <a:gd name="connsiteY10" fmla="*/ 2699657 h 3338286"/>
                <a:gd name="connsiteX11" fmla="*/ 3468914 w 4397828"/>
                <a:gd name="connsiteY11" fmla="*/ 3048000 h 3338286"/>
                <a:gd name="connsiteX12" fmla="*/ 4397828 w 4397828"/>
                <a:gd name="connsiteY12" fmla="*/ 3294743 h 3338286"/>
                <a:gd name="connsiteX0" fmla="*/ 0 w 4397828"/>
                <a:gd name="connsiteY0" fmla="*/ 3339349 h 3339349"/>
                <a:gd name="connsiteX1" fmla="*/ 181202 w 4397828"/>
                <a:gd name="connsiteY1" fmla="*/ 37349 h 3339349"/>
                <a:gd name="connsiteX2" fmla="*/ 203200 w 4397828"/>
                <a:gd name="connsiteY2" fmla="*/ 1063 h 3339349"/>
                <a:gd name="connsiteX3" fmla="*/ 191294 w 4397828"/>
                <a:gd name="connsiteY3" fmla="*/ 10588 h 3339349"/>
                <a:gd name="connsiteX4" fmla="*/ 226445 w 4397828"/>
                <a:gd name="connsiteY4" fmla="*/ 4012 h 3339349"/>
                <a:gd name="connsiteX5" fmla="*/ 278832 w 4397828"/>
                <a:gd name="connsiteY5" fmla="*/ 37350 h 3339349"/>
                <a:gd name="connsiteX6" fmla="*/ 856343 w 4397828"/>
                <a:gd name="connsiteY6" fmla="*/ 1002549 h 3339349"/>
                <a:gd name="connsiteX7" fmla="*/ 856343 w 4397828"/>
                <a:gd name="connsiteY7" fmla="*/ 1002549 h 3339349"/>
                <a:gd name="connsiteX8" fmla="*/ 1219200 w 4397828"/>
                <a:gd name="connsiteY8" fmla="*/ 1510549 h 3339349"/>
                <a:gd name="connsiteX9" fmla="*/ 1814285 w 4397828"/>
                <a:gd name="connsiteY9" fmla="*/ 2076606 h 3339349"/>
                <a:gd name="connsiteX10" fmla="*/ 2757714 w 4397828"/>
                <a:gd name="connsiteY10" fmla="*/ 2700720 h 3339349"/>
                <a:gd name="connsiteX11" fmla="*/ 3468914 w 4397828"/>
                <a:gd name="connsiteY11" fmla="*/ 3049063 h 3339349"/>
                <a:gd name="connsiteX12" fmla="*/ 4397828 w 4397828"/>
                <a:gd name="connsiteY12" fmla="*/ 3295806 h 3339349"/>
                <a:gd name="connsiteX0" fmla="*/ 0 w 4397828"/>
                <a:gd name="connsiteY0" fmla="*/ 3341392 h 3341392"/>
                <a:gd name="connsiteX1" fmla="*/ 181202 w 4397828"/>
                <a:gd name="connsiteY1" fmla="*/ 39392 h 3341392"/>
                <a:gd name="connsiteX2" fmla="*/ 203200 w 4397828"/>
                <a:gd name="connsiteY2" fmla="*/ 3106 h 3341392"/>
                <a:gd name="connsiteX3" fmla="*/ 226445 w 4397828"/>
                <a:gd name="connsiteY3" fmla="*/ 6055 h 3341392"/>
                <a:gd name="connsiteX4" fmla="*/ 278832 w 4397828"/>
                <a:gd name="connsiteY4" fmla="*/ 39393 h 3341392"/>
                <a:gd name="connsiteX5" fmla="*/ 856343 w 4397828"/>
                <a:gd name="connsiteY5" fmla="*/ 1004592 h 3341392"/>
                <a:gd name="connsiteX6" fmla="*/ 856343 w 4397828"/>
                <a:gd name="connsiteY6" fmla="*/ 1004592 h 3341392"/>
                <a:gd name="connsiteX7" fmla="*/ 1219200 w 4397828"/>
                <a:gd name="connsiteY7" fmla="*/ 1512592 h 3341392"/>
                <a:gd name="connsiteX8" fmla="*/ 1814285 w 4397828"/>
                <a:gd name="connsiteY8" fmla="*/ 2078649 h 3341392"/>
                <a:gd name="connsiteX9" fmla="*/ 2757714 w 4397828"/>
                <a:gd name="connsiteY9" fmla="*/ 2702763 h 3341392"/>
                <a:gd name="connsiteX10" fmla="*/ 3468914 w 4397828"/>
                <a:gd name="connsiteY10" fmla="*/ 3051106 h 3341392"/>
                <a:gd name="connsiteX11" fmla="*/ 4397828 w 4397828"/>
                <a:gd name="connsiteY11" fmla="*/ 3297849 h 3341392"/>
                <a:gd name="connsiteX0" fmla="*/ 0 w 4397828"/>
                <a:gd name="connsiteY0" fmla="*/ 3342510 h 3342510"/>
                <a:gd name="connsiteX1" fmla="*/ 181202 w 4397828"/>
                <a:gd name="connsiteY1" fmla="*/ 40510 h 3342510"/>
                <a:gd name="connsiteX2" fmla="*/ 203200 w 4397828"/>
                <a:gd name="connsiteY2" fmla="*/ 4224 h 3342510"/>
                <a:gd name="connsiteX3" fmla="*/ 240732 w 4397828"/>
                <a:gd name="connsiteY3" fmla="*/ 4792 h 3342510"/>
                <a:gd name="connsiteX4" fmla="*/ 278832 w 4397828"/>
                <a:gd name="connsiteY4" fmla="*/ 40511 h 3342510"/>
                <a:gd name="connsiteX5" fmla="*/ 856343 w 4397828"/>
                <a:gd name="connsiteY5" fmla="*/ 1005710 h 3342510"/>
                <a:gd name="connsiteX6" fmla="*/ 856343 w 4397828"/>
                <a:gd name="connsiteY6" fmla="*/ 1005710 h 3342510"/>
                <a:gd name="connsiteX7" fmla="*/ 1219200 w 4397828"/>
                <a:gd name="connsiteY7" fmla="*/ 1513710 h 3342510"/>
                <a:gd name="connsiteX8" fmla="*/ 1814285 w 4397828"/>
                <a:gd name="connsiteY8" fmla="*/ 2079767 h 3342510"/>
                <a:gd name="connsiteX9" fmla="*/ 2757714 w 4397828"/>
                <a:gd name="connsiteY9" fmla="*/ 2703881 h 3342510"/>
                <a:gd name="connsiteX10" fmla="*/ 3468914 w 4397828"/>
                <a:gd name="connsiteY10" fmla="*/ 3052224 h 3342510"/>
                <a:gd name="connsiteX11" fmla="*/ 4397828 w 4397828"/>
                <a:gd name="connsiteY11" fmla="*/ 3298967 h 3342510"/>
                <a:gd name="connsiteX0" fmla="*/ 0 w 4397828"/>
                <a:gd name="connsiteY0" fmla="*/ 3342510 h 3342510"/>
                <a:gd name="connsiteX1" fmla="*/ 181202 w 4397828"/>
                <a:gd name="connsiteY1" fmla="*/ 40510 h 3342510"/>
                <a:gd name="connsiteX2" fmla="*/ 203200 w 4397828"/>
                <a:gd name="connsiteY2" fmla="*/ 4224 h 3342510"/>
                <a:gd name="connsiteX3" fmla="*/ 240732 w 4397828"/>
                <a:gd name="connsiteY3" fmla="*/ 4792 h 3342510"/>
                <a:gd name="connsiteX4" fmla="*/ 278832 w 4397828"/>
                <a:gd name="connsiteY4" fmla="*/ 40511 h 3342510"/>
                <a:gd name="connsiteX5" fmla="*/ 856343 w 4397828"/>
                <a:gd name="connsiteY5" fmla="*/ 1005710 h 3342510"/>
                <a:gd name="connsiteX6" fmla="*/ 856343 w 4397828"/>
                <a:gd name="connsiteY6" fmla="*/ 1005710 h 3342510"/>
                <a:gd name="connsiteX7" fmla="*/ 1219200 w 4397828"/>
                <a:gd name="connsiteY7" fmla="*/ 1513710 h 3342510"/>
                <a:gd name="connsiteX8" fmla="*/ 1974269 w 4397828"/>
                <a:gd name="connsiteY8" fmla="*/ 2203863 h 3342510"/>
                <a:gd name="connsiteX9" fmla="*/ 2757714 w 4397828"/>
                <a:gd name="connsiteY9" fmla="*/ 2703881 h 3342510"/>
                <a:gd name="connsiteX10" fmla="*/ 3468914 w 4397828"/>
                <a:gd name="connsiteY10" fmla="*/ 3052224 h 3342510"/>
                <a:gd name="connsiteX11" fmla="*/ 4397828 w 4397828"/>
                <a:gd name="connsiteY11" fmla="*/ 3298967 h 3342510"/>
                <a:gd name="connsiteX0" fmla="*/ 0 w 4397828"/>
                <a:gd name="connsiteY0" fmla="*/ 3342510 h 3342510"/>
                <a:gd name="connsiteX1" fmla="*/ 181202 w 4397828"/>
                <a:gd name="connsiteY1" fmla="*/ 40510 h 3342510"/>
                <a:gd name="connsiteX2" fmla="*/ 203200 w 4397828"/>
                <a:gd name="connsiteY2" fmla="*/ 4224 h 3342510"/>
                <a:gd name="connsiteX3" fmla="*/ 240732 w 4397828"/>
                <a:gd name="connsiteY3" fmla="*/ 4792 h 3342510"/>
                <a:gd name="connsiteX4" fmla="*/ 278832 w 4397828"/>
                <a:gd name="connsiteY4" fmla="*/ 40511 h 3342510"/>
                <a:gd name="connsiteX5" fmla="*/ 856343 w 4397828"/>
                <a:gd name="connsiteY5" fmla="*/ 1005710 h 3342510"/>
                <a:gd name="connsiteX6" fmla="*/ 856343 w 4397828"/>
                <a:gd name="connsiteY6" fmla="*/ 1005710 h 3342510"/>
                <a:gd name="connsiteX7" fmla="*/ 1219200 w 4397828"/>
                <a:gd name="connsiteY7" fmla="*/ 1513710 h 3342510"/>
                <a:gd name="connsiteX8" fmla="*/ 1974269 w 4397828"/>
                <a:gd name="connsiteY8" fmla="*/ 2203863 h 3342510"/>
                <a:gd name="connsiteX9" fmla="*/ 2757714 w 4397828"/>
                <a:gd name="connsiteY9" fmla="*/ 2719394 h 3342510"/>
                <a:gd name="connsiteX10" fmla="*/ 3468914 w 4397828"/>
                <a:gd name="connsiteY10" fmla="*/ 3052224 h 3342510"/>
                <a:gd name="connsiteX11" fmla="*/ 4397828 w 4397828"/>
                <a:gd name="connsiteY11" fmla="*/ 3298967 h 334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7828" h="3342510">
                  <a:moveTo>
                    <a:pt x="0" y="3342510"/>
                  </a:moveTo>
                  <a:lnTo>
                    <a:pt x="181202" y="40510"/>
                  </a:lnTo>
                  <a:cubicBezTo>
                    <a:pt x="188535" y="28415"/>
                    <a:pt x="193278" y="10177"/>
                    <a:pt x="203200" y="4224"/>
                  </a:cubicBezTo>
                  <a:cubicBezTo>
                    <a:pt x="213122" y="-1729"/>
                    <a:pt x="228127" y="-1256"/>
                    <a:pt x="240732" y="4792"/>
                  </a:cubicBezTo>
                  <a:cubicBezTo>
                    <a:pt x="249369" y="7268"/>
                    <a:pt x="257192" y="14581"/>
                    <a:pt x="278832" y="40511"/>
                  </a:cubicBezTo>
                  <a:lnTo>
                    <a:pt x="856343" y="1005710"/>
                  </a:lnTo>
                  <a:lnTo>
                    <a:pt x="856343" y="1005710"/>
                  </a:lnTo>
                  <a:cubicBezTo>
                    <a:pt x="916819" y="1090377"/>
                    <a:pt x="1032879" y="1314018"/>
                    <a:pt x="1219200" y="1513710"/>
                  </a:cubicBezTo>
                  <a:cubicBezTo>
                    <a:pt x="1405521" y="1713402"/>
                    <a:pt x="1717850" y="2002916"/>
                    <a:pt x="1974269" y="2203863"/>
                  </a:cubicBezTo>
                  <a:cubicBezTo>
                    <a:pt x="2230688" y="2404810"/>
                    <a:pt x="2508607" y="2578001"/>
                    <a:pt x="2757714" y="2719394"/>
                  </a:cubicBezTo>
                  <a:cubicBezTo>
                    <a:pt x="3006821" y="2860787"/>
                    <a:pt x="3195562" y="2955629"/>
                    <a:pt x="3468914" y="3052224"/>
                  </a:cubicBezTo>
                  <a:cubicBezTo>
                    <a:pt x="3742266" y="3148819"/>
                    <a:pt x="4262361" y="3255424"/>
                    <a:pt x="4397828" y="3298967"/>
                  </a:cubicBezTo>
                </a:path>
              </a:pathLst>
            </a:custGeom>
            <a:noFill/>
            <a:ln w="50800">
              <a:solidFill>
                <a:srgbClr val="4E6B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white"/>
                </a:solidFill>
              </a:endParaRPr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5593409" y="3242243"/>
              <a:ext cx="891270" cy="49244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4E6BFA"/>
                  </a:solidFill>
                  <a:latin typeface="Arial"/>
                </a:rPr>
                <a:t>Asthma </a:t>
              </a:r>
              <a:br>
                <a:rPr lang="en-US" sz="1600" dirty="0">
                  <a:solidFill>
                    <a:srgbClr val="4E6BFA"/>
                  </a:solidFill>
                  <a:latin typeface="Arial"/>
                </a:rPr>
              </a:br>
              <a:r>
                <a:rPr lang="en-US" sz="1600" dirty="0">
                  <a:solidFill>
                    <a:srgbClr val="4E6BFA"/>
                  </a:solidFill>
                  <a:latin typeface="Arial"/>
                </a:rPr>
                <a:t>(after BD)</a:t>
              </a: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5283112" y="3917744"/>
              <a:ext cx="1061188" cy="49244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/>
                </a:rPr>
                <a:t>Asthma </a:t>
              </a:r>
              <a:br>
                <a:rPr lang="en-US" sz="1600" dirty="0">
                  <a:solidFill>
                    <a:srgbClr val="FF0000"/>
                  </a:solidFill>
                  <a:latin typeface="Arial"/>
                </a:rPr>
              </a:br>
              <a:r>
                <a:rPr lang="en-US" sz="1600" dirty="0">
                  <a:solidFill>
                    <a:srgbClr val="FF0000"/>
                  </a:solidFill>
                  <a:latin typeface="Arial"/>
                </a:rPr>
                <a:t>(before BD)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508413" y="1808964"/>
              <a:ext cx="3770884" cy="2910413"/>
            </a:xfrm>
            <a:custGeom>
              <a:avLst/>
              <a:gdLst>
                <a:gd name="connsiteX0" fmla="*/ 0 w 4706509"/>
                <a:gd name="connsiteY0" fmla="*/ 3323771 h 3553385"/>
                <a:gd name="connsiteX1" fmla="*/ 217714 w 4706509"/>
                <a:gd name="connsiteY1" fmla="*/ 0 h 3553385"/>
                <a:gd name="connsiteX2" fmla="*/ 217714 w 4706509"/>
                <a:gd name="connsiteY2" fmla="*/ 0 h 3553385"/>
                <a:gd name="connsiteX3" fmla="*/ 4412343 w 4706509"/>
                <a:gd name="connsiteY3" fmla="*/ 3294743 h 3553385"/>
                <a:gd name="connsiteX4" fmla="*/ 4397829 w 4706509"/>
                <a:gd name="connsiteY4" fmla="*/ 3294743 h 3553385"/>
                <a:gd name="connsiteX0" fmla="*/ 0 w 4706509"/>
                <a:gd name="connsiteY0" fmla="*/ 3323771 h 3553385"/>
                <a:gd name="connsiteX1" fmla="*/ 217714 w 4706509"/>
                <a:gd name="connsiteY1" fmla="*/ 0 h 3553385"/>
                <a:gd name="connsiteX2" fmla="*/ 217714 w 4706509"/>
                <a:gd name="connsiteY2" fmla="*/ 0 h 3553385"/>
                <a:gd name="connsiteX3" fmla="*/ 249743 w 4706509"/>
                <a:gd name="connsiteY3" fmla="*/ 23134 h 3553385"/>
                <a:gd name="connsiteX4" fmla="*/ 4412343 w 4706509"/>
                <a:gd name="connsiteY4" fmla="*/ 3294743 h 3553385"/>
                <a:gd name="connsiteX5" fmla="*/ 4397829 w 4706509"/>
                <a:gd name="connsiteY5" fmla="*/ 3294743 h 3553385"/>
                <a:gd name="connsiteX0" fmla="*/ 0 w 4706509"/>
                <a:gd name="connsiteY0" fmla="*/ 3323771 h 3553385"/>
                <a:gd name="connsiteX1" fmla="*/ 208968 w 4706509"/>
                <a:gd name="connsiteY1" fmla="*/ 51260 h 3553385"/>
                <a:gd name="connsiteX2" fmla="*/ 217714 w 4706509"/>
                <a:gd name="connsiteY2" fmla="*/ 0 h 3553385"/>
                <a:gd name="connsiteX3" fmla="*/ 217714 w 4706509"/>
                <a:gd name="connsiteY3" fmla="*/ 0 h 3553385"/>
                <a:gd name="connsiteX4" fmla="*/ 249743 w 4706509"/>
                <a:gd name="connsiteY4" fmla="*/ 23134 h 3553385"/>
                <a:gd name="connsiteX5" fmla="*/ 4412343 w 4706509"/>
                <a:gd name="connsiteY5" fmla="*/ 3294743 h 3553385"/>
                <a:gd name="connsiteX6" fmla="*/ 4397829 w 4706509"/>
                <a:gd name="connsiteY6" fmla="*/ 3294743 h 3553385"/>
                <a:gd name="connsiteX0" fmla="*/ 0 w 4706509"/>
                <a:gd name="connsiteY0" fmla="*/ 3323771 h 3553385"/>
                <a:gd name="connsiteX1" fmla="*/ 188581 w 4706509"/>
                <a:gd name="connsiteY1" fmla="*/ 46145 h 3553385"/>
                <a:gd name="connsiteX2" fmla="*/ 217714 w 4706509"/>
                <a:gd name="connsiteY2" fmla="*/ 0 h 3553385"/>
                <a:gd name="connsiteX3" fmla="*/ 217714 w 4706509"/>
                <a:gd name="connsiteY3" fmla="*/ 0 h 3553385"/>
                <a:gd name="connsiteX4" fmla="*/ 249743 w 4706509"/>
                <a:gd name="connsiteY4" fmla="*/ 23134 h 3553385"/>
                <a:gd name="connsiteX5" fmla="*/ 4412343 w 4706509"/>
                <a:gd name="connsiteY5" fmla="*/ 3294743 h 3553385"/>
                <a:gd name="connsiteX6" fmla="*/ 4397829 w 4706509"/>
                <a:gd name="connsiteY6" fmla="*/ 3294743 h 3553385"/>
                <a:gd name="connsiteX0" fmla="*/ 0 w 4706509"/>
                <a:gd name="connsiteY0" fmla="*/ 3323771 h 3553385"/>
                <a:gd name="connsiteX1" fmla="*/ 188581 w 4706509"/>
                <a:gd name="connsiteY1" fmla="*/ 46145 h 3553385"/>
                <a:gd name="connsiteX2" fmla="*/ 217714 w 4706509"/>
                <a:gd name="connsiteY2" fmla="*/ 0 h 3553385"/>
                <a:gd name="connsiteX3" fmla="*/ 196226 w 4706509"/>
                <a:gd name="connsiteY3" fmla="*/ 23134 h 3553385"/>
                <a:gd name="connsiteX4" fmla="*/ 217714 w 4706509"/>
                <a:gd name="connsiteY4" fmla="*/ 0 h 3553385"/>
                <a:gd name="connsiteX5" fmla="*/ 249743 w 4706509"/>
                <a:gd name="connsiteY5" fmla="*/ 23134 h 3553385"/>
                <a:gd name="connsiteX6" fmla="*/ 4412343 w 4706509"/>
                <a:gd name="connsiteY6" fmla="*/ 3294743 h 3553385"/>
                <a:gd name="connsiteX7" fmla="*/ 4397829 w 4706509"/>
                <a:gd name="connsiteY7" fmla="*/ 3294743 h 3553385"/>
                <a:gd name="connsiteX0" fmla="*/ 0 w 4706509"/>
                <a:gd name="connsiteY0" fmla="*/ 3325669 h 3555283"/>
                <a:gd name="connsiteX1" fmla="*/ 188581 w 4706509"/>
                <a:gd name="connsiteY1" fmla="*/ 48043 h 3555283"/>
                <a:gd name="connsiteX2" fmla="*/ 217714 w 4706509"/>
                <a:gd name="connsiteY2" fmla="*/ 1898 h 3555283"/>
                <a:gd name="connsiteX3" fmla="*/ 188581 w 4706509"/>
                <a:gd name="connsiteY3" fmla="*/ 9690 h 3555283"/>
                <a:gd name="connsiteX4" fmla="*/ 217714 w 4706509"/>
                <a:gd name="connsiteY4" fmla="*/ 1898 h 3555283"/>
                <a:gd name="connsiteX5" fmla="*/ 249743 w 4706509"/>
                <a:gd name="connsiteY5" fmla="*/ 25032 h 3555283"/>
                <a:gd name="connsiteX6" fmla="*/ 4412343 w 4706509"/>
                <a:gd name="connsiteY6" fmla="*/ 3296641 h 3555283"/>
                <a:gd name="connsiteX7" fmla="*/ 4397829 w 4706509"/>
                <a:gd name="connsiteY7" fmla="*/ 3296641 h 3555283"/>
                <a:gd name="connsiteX0" fmla="*/ 0 w 4706509"/>
                <a:gd name="connsiteY0" fmla="*/ 3325669 h 3555283"/>
                <a:gd name="connsiteX1" fmla="*/ 178388 w 4706509"/>
                <a:gd name="connsiteY1" fmla="*/ 48043 h 3555283"/>
                <a:gd name="connsiteX2" fmla="*/ 217714 w 4706509"/>
                <a:gd name="connsiteY2" fmla="*/ 1898 h 3555283"/>
                <a:gd name="connsiteX3" fmla="*/ 188581 w 4706509"/>
                <a:gd name="connsiteY3" fmla="*/ 9690 h 3555283"/>
                <a:gd name="connsiteX4" fmla="*/ 217714 w 4706509"/>
                <a:gd name="connsiteY4" fmla="*/ 1898 h 3555283"/>
                <a:gd name="connsiteX5" fmla="*/ 249743 w 4706509"/>
                <a:gd name="connsiteY5" fmla="*/ 25032 h 3555283"/>
                <a:gd name="connsiteX6" fmla="*/ 4412343 w 4706509"/>
                <a:gd name="connsiteY6" fmla="*/ 3296641 h 3555283"/>
                <a:gd name="connsiteX7" fmla="*/ 4397829 w 4706509"/>
                <a:gd name="connsiteY7" fmla="*/ 3296641 h 3555283"/>
                <a:gd name="connsiteX0" fmla="*/ 0 w 4706509"/>
                <a:gd name="connsiteY0" fmla="*/ 3325669 h 3555283"/>
                <a:gd name="connsiteX1" fmla="*/ 178388 w 4706509"/>
                <a:gd name="connsiteY1" fmla="*/ 48043 h 3555283"/>
                <a:gd name="connsiteX2" fmla="*/ 217714 w 4706509"/>
                <a:gd name="connsiteY2" fmla="*/ 1898 h 3555283"/>
                <a:gd name="connsiteX3" fmla="*/ 188581 w 4706509"/>
                <a:gd name="connsiteY3" fmla="*/ 9690 h 3555283"/>
                <a:gd name="connsiteX4" fmla="*/ 217714 w 4706509"/>
                <a:gd name="connsiteY4" fmla="*/ 1898 h 3555283"/>
                <a:gd name="connsiteX5" fmla="*/ 249743 w 4706509"/>
                <a:gd name="connsiteY5" fmla="*/ 25032 h 3555283"/>
                <a:gd name="connsiteX6" fmla="*/ 4412343 w 4706509"/>
                <a:gd name="connsiteY6" fmla="*/ 3296641 h 3555283"/>
                <a:gd name="connsiteX7" fmla="*/ 4397829 w 4706509"/>
                <a:gd name="connsiteY7" fmla="*/ 3296641 h 3555283"/>
                <a:gd name="connsiteX0" fmla="*/ 0 w 4706509"/>
                <a:gd name="connsiteY0" fmla="*/ 3324441 h 3554055"/>
                <a:gd name="connsiteX1" fmla="*/ 178388 w 4706509"/>
                <a:gd name="connsiteY1" fmla="*/ 46815 h 3554055"/>
                <a:gd name="connsiteX2" fmla="*/ 217714 w 4706509"/>
                <a:gd name="connsiteY2" fmla="*/ 670 h 3554055"/>
                <a:gd name="connsiteX3" fmla="*/ 165645 w 4706509"/>
                <a:gd name="connsiteY3" fmla="*/ 18690 h 3554055"/>
                <a:gd name="connsiteX4" fmla="*/ 188581 w 4706509"/>
                <a:gd name="connsiteY4" fmla="*/ 8462 h 3554055"/>
                <a:gd name="connsiteX5" fmla="*/ 217714 w 4706509"/>
                <a:gd name="connsiteY5" fmla="*/ 670 h 3554055"/>
                <a:gd name="connsiteX6" fmla="*/ 249743 w 4706509"/>
                <a:gd name="connsiteY6" fmla="*/ 23804 h 3554055"/>
                <a:gd name="connsiteX7" fmla="*/ 4412343 w 4706509"/>
                <a:gd name="connsiteY7" fmla="*/ 3295413 h 3554055"/>
                <a:gd name="connsiteX8" fmla="*/ 4397829 w 4706509"/>
                <a:gd name="connsiteY8" fmla="*/ 3295413 h 3554055"/>
                <a:gd name="connsiteX0" fmla="*/ 0 w 4706509"/>
                <a:gd name="connsiteY0" fmla="*/ 3325426 h 3555040"/>
                <a:gd name="connsiteX1" fmla="*/ 178388 w 4706509"/>
                <a:gd name="connsiteY1" fmla="*/ 47800 h 3555040"/>
                <a:gd name="connsiteX2" fmla="*/ 217714 w 4706509"/>
                <a:gd name="connsiteY2" fmla="*/ 1655 h 3555040"/>
                <a:gd name="connsiteX3" fmla="*/ 188581 w 4706509"/>
                <a:gd name="connsiteY3" fmla="*/ 9447 h 3555040"/>
                <a:gd name="connsiteX4" fmla="*/ 217714 w 4706509"/>
                <a:gd name="connsiteY4" fmla="*/ 1655 h 3555040"/>
                <a:gd name="connsiteX5" fmla="*/ 249743 w 4706509"/>
                <a:gd name="connsiteY5" fmla="*/ 24789 h 3555040"/>
                <a:gd name="connsiteX6" fmla="*/ 4412343 w 4706509"/>
                <a:gd name="connsiteY6" fmla="*/ 3296398 h 3555040"/>
                <a:gd name="connsiteX7" fmla="*/ 4397829 w 4706509"/>
                <a:gd name="connsiteY7" fmla="*/ 3296398 h 3555040"/>
                <a:gd name="connsiteX0" fmla="*/ 0 w 4703011"/>
                <a:gd name="connsiteY0" fmla="*/ 3325426 h 3553898"/>
                <a:gd name="connsiteX1" fmla="*/ 178388 w 4703011"/>
                <a:gd name="connsiteY1" fmla="*/ 47800 h 3553898"/>
                <a:gd name="connsiteX2" fmla="*/ 217714 w 4703011"/>
                <a:gd name="connsiteY2" fmla="*/ 1655 h 3553898"/>
                <a:gd name="connsiteX3" fmla="*/ 188581 w 4703011"/>
                <a:gd name="connsiteY3" fmla="*/ 9447 h 3553898"/>
                <a:gd name="connsiteX4" fmla="*/ 217714 w 4703011"/>
                <a:gd name="connsiteY4" fmla="*/ 1655 h 3553898"/>
                <a:gd name="connsiteX5" fmla="*/ 265033 w 4703011"/>
                <a:gd name="connsiteY5" fmla="*/ 17118 h 3553898"/>
                <a:gd name="connsiteX6" fmla="*/ 4412343 w 4703011"/>
                <a:gd name="connsiteY6" fmla="*/ 3296398 h 3553898"/>
                <a:gd name="connsiteX7" fmla="*/ 4397829 w 4703011"/>
                <a:gd name="connsiteY7" fmla="*/ 3296398 h 3553898"/>
                <a:gd name="connsiteX0" fmla="*/ 0 w 4703011"/>
                <a:gd name="connsiteY0" fmla="*/ 3324588 h 3553060"/>
                <a:gd name="connsiteX1" fmla="*/ 178388 w 4703011"/>
                <a:gd name="connsiteY1" fmla="*/ 46962 h 3553060"/>
                <a:gd name="connsiteX2" fmla="*/ 217714 w 4703011"/>
                <a:gd name="connsiteY2" fmla="*/ 817 h 3553060"/>
                <a:gd name="connsiteX3" fmla="*/ 191130 w 4703011"/>
                <a:gd name="connsiteY3" fmla="*/ 16280 h 3553060"/>
                <a:gd name="connsiteX4" fmla="*/ 217714 w 4703011"/>
                <a:gd name="connsiteY4" fmla="*/ 817 h 3553060"/>
                <a:gd name="connsiteX5" fmla="*/ 265033 w 4703011"/>
                <a:gd name="connsiteY5" fmla="*/ 16280 h 3553060"/>
                <a:gd name="connsiteX6" fmla="*/ 4412343 w 4703011"/>
                <a:gd name="connsiteY6" fmla="*/ 3295560 h 3553060"/>
                <a:gd name="connsiteX7" fmla="*/ 4397829 w 4703011"/>
                <a:gd name="connsiteY7" fmla="*/ 3295560 h 3553060"/>
                <a:gd name="connsiteX0" fmla="*/ 0 w 4412343"/>
                <a:gd name="connsiteY0" fmla="*/ 3324588 h 3324588"/>
                <a:gd name="connsiteX1" fmla="*/ 178388 w 4412343"/>
                <a:gd name="connsiteY1" fmla="*/ 46962 h 3324588"/>
                <a:gd name="connsiteX2" fmla="*/ 217714 w 4412343"/>
                <a:gd name="connsiteY2" fmla="*/ 817 h 3324588"/>
                <a:gd name="connsiteX3" fmla="*/ 191130 w 4412343"/>
                <a:gd name="connsiteY3" fmla="*/ 16280 h 3324588"/>
                <a:gd name="connsiteX4" fmla="*/ 217714 w 4412343"/>
                <a:gd name="connsiteY4" fmla="*/ 817 h 3324588"/>
                <a:gd name="connsiteX5" fmla="*/ 265033 w 4412343"/>
                <a:gd name="connsiteY5" fmla="*/ 16280 h 3324588"/>
                <a:gd name="connsiteX6" fmla="*/ 4412343 w 4412343"/>
                <a:gd name="connsiteY6" fmla="*/ 3295560 h 3324588"/>
                <a:gd name="connsiteX0" fmla="*/ 0 w 4754069"/>
                <a:gd name="connsiteY0" fmla="*/ 3324588 h 3560505"/>
                <a:gd name="connsiteX1" fmla="*/ 178388 w 4754069"/>
                <a:gd name="connsiteY1" fmla="*/ 46962 h 3560505"/>
                <a:gd name="connsiteX2" fmla="*/ 217714 w 4754069"/>
                <a:gd name="connsiteY2" fmla="*/ 817 h 3560505"/>
                <a:gd name="connsiteX3" fmla="*/ 191130 w 4754069"/>
                <a:gd name="connsiteY3" fmla="*/ 16280 h 3560505"/>
                <a:gd name="connsiteX4" fmla="*/ 217714 w 4754069"/>
                <a:gd name="connsiteY4" fmla="*/ 817 h 3560505"/>
                <a:gd name="connsiteX5" fmla="*/ 265033 w 4754069"/>
                <a:gd name="connsiteY5" fmla="*/ 16280 h 3560505"/>
                <a:gd name="connsiteX6" fmla="*/ 4754069 w 4754069"/>
                <a:gd name="connsiteY6" fmla="*/ 3560505 h 3560505"/>
                <a:gd name="connsiteX0" fmla="*/ 0 w 4770923"/>
                <a:gd name="connsiteY0" fmla="*/ 3565061 h 3565061"/>
                <a:gd name="connsiteX1" fmla="*/ 195242 w 4770923"/>
                <a:gd name="connsiteY1" fmla="*/ 46962 h 3565061"/>
                <a:gd name="connsiteX2" fmla="*/ 234568 w 4770923"/>
                <a:gd name="connsiteY2" fmla="*/ 817 h 3565061"/>
                <a:gd name="connsiteX3" fmla="*/ 207984 w 4770923"/>
                <a:gd name="connsiteY3" fmla="*/ 16280 h 3565061"/>
                <a:gd name="connsiteX4" fmla="*/ 234568 w 4770923"/>
                <a:gd name="connsiteY4" fmla="*/ 817 h 3565061"/>
                <a:gd name="connsiteX5" fmla="*/ 281887 w 4770923"/>
                <a:gd name="connsiteY5" fmla="*/ 16280 h 3565061"/>
                <a:gd name="connsiteX6" fmla="*/ 4770923 w 4770923"/>
                <a:gd name="connsiteY6" fmla="*/ 3560505 h 356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0923" h="3565061">
                  <a:moveTo>
                    <a:pt x="0" y="3565061"/>
                  </a:moveTo>
                  <a:lnTo>
                    <a:pt x="195242" y="46962"/>
                  </a:lnTo>
                  <a:cubicBezTo>
                    <a:pt x="187115" y="21352"/>
                    <a:pt x="232444" y="5931"/>
                    <a:pt x="234568" y="817"/>
                  </a:cubicBezTo>
                  <a:cubicBezTo>
                    <a:pt x="236692" y="-4297"/>
                    <a:pt x="207984" y="16280"/>
                    <a:pt x="207984" y="16280"/>
                  </a:cubicBezTo>
                  <a:cubicBezTo>
                    <a:pt x="207984" y="16280"/>
                    <a:pt x="222251" y="817"/>
                    <a:pt x="234568" y="817"/>
                  </a:cubicBezTo>
                  <a:cubicBezTo>
                    <a:pt x="246885" y="817"/>
                    <a:pt x="271211" y="8569"/>
                    <a:pt x="281887" y="16280"/>
                  </a:cubicBezTo>
                  <a:lnTo>
                    <a:pt x="4770923" y="3560505"/>
                  </a:ln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24691" y="4739375"/>
              <a:ext cx="3530737" cy="1857977"/>
            </a:xfrm>
            <a:custGeom>
              <a:avLst/>
              <a:gdLst>
                <a:gd name="connsiteX0" fmla="*/ 0 w 4441371"/>
                <a:gd name="connsiteY0" fmla="*/ 58057 h 1654628"/>
                <a:gd name="connsiteX1" fmla="*/ 595086 w 4441371"/>
                <a:gd name="connsiteY1" fmla="*/ 711200 h 1654628"/>
                <a:gd name="connsiteX2" fmla="*/ 595086 w 4441371"/>
                <a:gd name="connsiteY2" fmla="*/ 711200 h 1654628"/>
                <a:gd name="connsiteX3" fmla="*/ 928914 w 4441371"/>
                <a:gd name="connsiteY3" fmla="*/ 1030514 h 1654628"/>
                <a:gd name="connsiteX4" fmla="*/ 1465943 w 4441371"/>
                <a:gd name="connsiteY4" fmla="*/ 1407885 h 1654628"/>
                <a:gd name="connsiteX5" fmla="*/ 2104571 w 4441371"/>
                <a:gd name="connsiteY5" fmla="*/ 1582057 h 1654628"/>
                <a:gd name="connsiteX6" fmla="*/ 2583543 w 4441371"/>
                <a:gd name="connsiteY6" fmla="*/ 1654628 h 1654628"/>
                <a:gd name="connsiteX7" fmla="*/ 3178629 w 4441371"/>
                <a:gd name="connsiteY7" fmla="*/ 1582057 h 1654628"/>
                <a:gd name="connsiteX8" fmla="*/ 3556000 w 4441371"/>
                <a:gd name="connsiteY8" fmla="*/ 1407885 h 1654628"/>
                <a:gd name="connsiteX9" fmla="*/ 3889829 w 4441371"/>
                <a:gd name="connsiteY9" fmla="*/ 1161143 h 1654628"/>
                <a:gd name="connsiteX10" fmla="*/ 4238171 w 4441371"/>
                <a:gd name="connsiteY10" fmla="*/ 653143 h 1654628"/>
                <a:gd name="connsiteX11" fmla="*/ 4368800 w 4441371"/>
                <a:gd name="connsiteY11" fmla="*/ 275771 h 1654628"/>
                <a:gd name="connsiteX12" fmla="*/ 4441371 w 4441371"/>
                <a:gd name="connsiteY12" fmla="*/ 0 h 1654628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61143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38171 w 4441371"/>
                <a:gd name="connsiteY10" fmla="*/ 65314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59494"/>
                <a:gd name="connsiteX1" fmla="*/ 595086 w 4441371"/>
                <a:gd name="connsiteY1" fmla="*/ 711200 h 1659494"/>
                <a:gd name="connsiteX2" fmla="*/ 595086 w 4441371"/>
                <a:gd name="connsiteY2" fmla="*/ 711200 h 1659494"/>
                <a:gd name="connsiteX3" fmla="*/ 928914 w 4441371"/>
                <a:gd name="connsiteY3" fmla="*/ 1030514 h 1659494"/>
                <a:gd name="connsiteX4" fmla="*/ 1465943 w 4441371"/>
                <a:gd name="connsiteY4" fmla="*/ 1407885 h 1659494"/>
                <a:gd name="connsiteX5" fmla="*/ 2090057 w 4441371"/>
                <a:gd name="connsiteY5" fmla="*/ 1625600 h 1659494"/>
                <a:gd name="connsiteX6" fmla="*/ 2583543 w 4441371"/>
                <a:gd name="connsiteY6" fmla="*/ 1654628 h 1659494"/>
                <a:gd name="connsiteX7" fmla="*/ 3178629 w 4441371"/>
                <a:gd name="connsiteY7" fmla="*/ 1582057 h 1659494"/>
                <a:gd name="connsiteX8" fmla="*/ 3556000 w 4441371"/>
                <a:gd name="connsiteY8" fmla="*/ 1407885 h 1659494"/>
                <a:gd name="connsiteX9" fmla="*/ 3889829 w 4441371"/>
                <a:gd name="connsiteY9" fmla="*/ 1132568 h 1659494"/>
                <a:gd name="connsiteX10" fmla="*/ 4209596 w 4441371"/>
                <a:gd name="connsiteY10" fmla="*/ 634093 h 1659494"/>
                <a:gd name="connsiteX11" fmla="*/ 4368800 w 4441371"/>
                <a:gd name="connsiteY11" fmla="*/ 275771 h 1659494"/>
                <a:gd name="connsiteX12" fmla="*/ 4441371 w 4441371"/>
                <a:gd name="connsiteY12" fmla="*/ 0 h 1659494"/>
                <a:gd name="connsiteX0" fmla="*/ 0 w 4441371"/>
                <a:gd name="connsiteY0" fmla="*/ 58057 h 1684706"/>
                <a:gd name="connsiteX1" fmla="*/ 595086 w 4441371"/>
                <a:gd name="connsiteY1" fmla="*/ 711200 h 1684706"/>
                <a:gd name="connsiteX2" fmla="*/ 595086 w 4441371"/>
                <a:gd name="connsiteY2" fmla="*/ 711200 h 1684706"/>
                <a:gd name="connsiteX3" fmla="*/ 928914 w 4441371"/>
                <a:gd name="connsiteY3" fmla="*/ 1030514 h 1684706"/>
                <a:gd name="connsiteX4" fmla="*/ 1465943 w 4441371"/>
                <a:gd name="connsiteY4" fmla="*/ 1407885 h 1684706"/>
                <a:gd name="connsiteX5" fmla="*/ 2090057 w 4441371"/>
                <a:gd name="connsiteY5" fmla="*/ 1625600 h 1684706"/>
                <a:gd name="connsiteX6" fmla="*/ 2593068 w 4441371"/>
                <a:gd name="connsiteY6" fmla="*/ 1683203 h 1684706"/>
                <a:gd name="connsiteX7" fmla="*/ 3178629 w 4441371"/>
                <a:gd name="connsiteY7" fmla="*/ 1582057 h 1684706"/>
                <a:gd name="connsiteX8" fmla="*/ 3556000 w 4441371"/>
                <a:gd name="connsiteY8" fmla="*/ 1407885 h 1684706"/>
                <a:gd name="connsiteX9" fmla="*/ 3889829 w 4441371"/>
                <a:gd name="connsiteY9" fmla="*/ 1132568 h 1684706"/>
                <a:gd name="connsiteX10" fmla="*/ 4209596 w 4441371"/>
                <a:gd name="connsiteY10" fmla="*/ 634093 h 1684706"/>
                <a:gd name="connsiteX11" fmla="*/ 4368800 w 4441371"/>
                <a:gd name="connsiteY11" fmla="*/ 275771 h 1684706"/>
                <a:gd name="connsiteX12" fmla="*/ 4441371 w 4441371"/>
                <a:gd name="connsiteY12" fmla="*/ 0 h 1684706"/>
                <a:gd name="connsiteX0" fmla="*/ 0 w 4441371"/>
                <a:gd name="connsiteY0" fmla="*/ 58057 h 1684410"/>
                <a:gd name="connsiteX1" fmla="*/ 595086 w 4441371"/>
                <a:gd name="connsiteY1" fmla="*/ 711200 h 1684410"/>
                <a:gd name="connsiteX2" fmla="*/ 595086 w 4441371"/>
                <a:gd name="connsiteY2" fmla="*/ 711200 h 1684410"/>
                <a:gd name="connsiteX3" fmla="*/ 928914 w 4441371"/>
                <a:gd name="connsiteY3" fmla="*/ 1030514 h 1684410"/>
                <a:gd name="connsiteX4" fmla="*/ 1538515 w 4441371"/>
                <a:gd name="connsiteY4" fmla="*/ 1451428 h 1684410"/>
                <a:gd name="connsiteX5" fmla="*/ 2090057 w 4441371"/>
                <a:gd name="connsiteY5" fmla="*/ 1625600 h 1684410"/>
                <a:gd name="connsiteX6" fmla="*/ 2593068 w 4441371"/>
                <a:gd name="connsiteY6" fmla="*/ 1683203 h 1684410"/>
                <a:gd name="connsiteX7" fmla="*/ 3178629 w 4441371"/>
                <a:gd name="connsiteY7" fmla="*/ 1582057 h 1684410"/>
                <a:gd name="connsiteX8" fmla="*/ 3556000 w 4441371"/>
                <a:gd name="connsiteY8" fmla="*/ 1407885 h 1684410"/>
                <a:gd name="connsiteX9" fmla="*/ 3889829 w 4441371"/>
                <a:gd name="connsiteY9" fmla="*/ 1132568 h 1684410"/>
                <a:gd name="connsiteX10" fmla="*/ 4209596 w 4441371"/>
                <a:gd name="connsiteY10" fmla="*/ 634093 h 1684410"/>
                <a:gd name="connsiteX11" fmla="*/ 4368800 w 4441371"/>
                <a:gd name="connsiteY11" fmla="*/ 275771 h 1684410"/>
                <a:gd name="connsiteX12" fmla="*/ 4441371 w 4441371"/>
                <a:gd name="connsiteY12" fmla="*/ 0 h 1684410"/>
                <a:gd name="connsiteX0" fmla="*/ 0 w 4441371"/>
                <a:gd name="connsiteY0" fmla="*/ 58057 h 1696130"/>
                <a:gd name="connsiteX1" fmla="*/ 595086 w 4441371"/>
                <a:gd name="connsiteY1" fmla="*/ 711200 h 1696130"/>
                <a:gd name="connsiteX2" fmla="*/ 595086 w 4441371"/>
                <a:gd name="connsiteY2" fmla="*/ 711200 h 1696130"/>
                <a:gd name="connsiteX3" fmla="*/ 928914 w 4441371"/>
                <a:gd name="connsiteY3" fmla="*/ 1030514 h 1696130"/>
                <a:gd name="connsiteX4" fmla="*/ 1538515 w 4441371"/>
                <a:gd name="connsiteY4" fmla="*/ 1451428 h 1696130"/>
                <a:gd name="connsiteX5" fmla="*/ 2090057 w 4441371"/>
                <a:gd name="connsiteY5" fmla="*/ 1669143 h 1696130"/>
                <a:gd name="connsiteX6" fmla="*/ 2593068 w 4441371"/>
                <a:gd name="connsiteY6" fmla="*/ 1683203 h 1696130"/>
                <a:gd name="connsiteX7" fmla="*/ 3178629 w 4441371"/>
                <a:gd name="connsiteY7" fmla="*/ 1582057 h 1696130"/>
                <a:gd name="connsiteX8" fmla="*/ 3556000 w 4441371"/>
                <a:gd name="connsiteY8" fmla="*/ 1407885 h 1696130"/>
                <a:gd name="connsiteX9" fmla="*/ 3889829 w 4441371"/>
                <a:gd name="connsiteY9" fmla="*/ 1132568 h 1696130"/>
                <a:gd name="connsiteX10" fmla="*/ 4209596 w 4441371"/>
                <a:gd name="connsiteY10" fmla="*/ 634093 h 1696130"/>
                <a:gd name="connsiteX11" fmla="*/ 4368800 w 4441371"/>
                <a:gd name="connsiteY11" fmla="*/ 275771 h 1696130"/>
                <a:gd name="connsiteX12" fmla="*/ 4441371 w 4441371"/>
                <a:gd name="connsiteY12" fmla="*/ 0 h 1696130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928914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95086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551543 w 4441371"/>
                <a:gd name="connsiteY2" fmla="*/ 711200 h 1695271"/>
                <a:gd name="connsiteX3" fmla="*/ 885371 w 4441371"/>
                <a:gd name="connsiteY3" fmla="*/ 1030514 h 1695271"/>
                <a:gd name="connsiteX4" fmla="*/ 1480458 w 4441371"/>
                <a:gd name="connsiteY4" fmla="*/ 1465943 h 1695271"/>
                <a:gd name="connsiteX5" fmla="*/ 2090057 w 4441371"/>
                <a:gd name="connsiteY5" fmla="*/ 1669143 h 1695271"/>
                <a:gd name="connsiteX6" fmla="*/ 2593068 w 4441371"/>
                <a:gd name="connsiteY6" fmla="*/ 1683203 h 1695271"/>
                <a:gd name="connsiteX7" fmla="*/ 3178629 w 4441371"/>
                <a:gd name="connsiteY7" fmla="*/ 1582057 h 1695271"/>
                <a:gd name="connsiteX8" fmla="*/ 3556000 w 4441371"/>
                <a:gd name="connsiteY8" fmla="*/ 1407885 h 1695271"/>
                <a:gd name="connsiteX9" fmla="*/ 3889829 w 4441371"/>
                <a:gd name="connsiteY9" fmla="*/ 1132568 h 1695271"/>
                <a:gd name="connsiteX10" fmla="*/ 4209596 w 4441371"/>
                <a:gd name="connsiteY10" fmla="*/ 634093 h 1695271"/>
                <a:gd name="connsiteX11" fmla="*/ 4368800 w 4441371"/>
                <a:gd name="connsiteY11" fmla="*/ 275771 h 1695271"/>
                <a:gd name="connsiteX12" fmla="*/ 4441371 w 4441371"/>
                <a:gd name="connsiteY12" fmla="*/ 0 h 1695271"/>
                <a:gd name="connsiteX0" fmla="*/ 0 w 4441371"/>
                <a:gd name="connsiteY0" fmla="*/ 58057 h 1695271"/>
                <a:gd name="connsiteX1" fmla="*/ 595086 w 4441371"/>
                <a:gd name="connsiteY1" fmla="*/ 711200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885371 w 4441371"/>
                <a:gd name="connsiteY2" fmla="*/ 1030514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551543 w 4441371"/>
                <a:gd name="connsiteY1" fmla="*/ 740229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972457 w 4441371"/>
                <a:gd name="connsiteY2" fmla="*/ 1117600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5271"/>
                <a:gd name="connsiteX1" fmla="*/ 391886 w 4441371"/>
                <a:gd name="connsiteY1" fmla="*/ 711200 h 1695271"/>
                <a:gd name="connsiteX2" fmla="*/ 798285 w 4441371"/>
                <a:gd name="connsiteY2" fmla="*/ 1190171 h 1695271"/>
                <a:gd name="connsiteX3" fmla="*/ 1480458 w 4441371"/>
                <a:gd name="connsiteY3" fmla="*/ 1465943 h 1695271"/>
                <a:gd name="connsiteX4" fmla="*/ 2090057 w 4441371"/>
                <a:gd name="connsiteY4" fmla="*/ 1669143 h 1695271"/>
                <a:gd name="connsiteX5" fmla="*/ 2593068 w 4441371"/>
                <a:gd name="connsiteY5" fmla="*/ 1683203 h 1695271"/>
                <a:gd name="connsiteX6" fmla="*/ 3178629 w 4441371"/>
                <a:gd name="connsiteY6" fmla="*/ 1582057 h 1695271"/>
                <a:gd name="connsiteX7" fmla="*/ 3556000 w 4441371"/>
                <a:gd name="connsiteY7" fmla="*/ 1407885 h 1695271"/>
                <a:gd name="connsiteX8" fmla="*/ 3889829 w 4441371"/>
                <a:gd name="connsiteY8" fmla="*/ 1132568 h 1695271"/>
                <a:gd name="connsiteX9" fmla="*/ 4209596 w 4441371"/>
                <a:gd name="connsiteY9" fmla="*/ 634093 h 1695271"/>
                <a:gd name="connsiteX10" fmla="*/ 4368800 w 4441371"/>
                <a:gd name="connsiteY10" fmla="*/ 275771 h 1695271"/>
                <a:gd name="connsiteX11" fmla="*/ 4441371 w 4441371"/>
                <a:gd name="connsiteY11" fmla="*/ 0 h 1695271"/>
                <a:gd name="connsiteX0" fmla="*/ 0 w 4441371"/>
                <a:gd name="connsiteY0" fmla="*/ 58057 h 1690867"/>
                <a:gd name="connsiteX1" fmla="*/ 391886 w 4441371"/>
                <a:gd name="connsiteY1" fmla="*/ 711200 h 1690867"/>
                <a:gd name="connsiteX2" fmla="*/ 798285 w 4441371"/>
                <a:gd name="connsiteY2" fmla="*/ 1190171 h 1690867"/>
                <a:gd name="connsiteX3" fmla="*/ 1407886 w 4441371"/>
                <a:gd name="connsiteY3" fmla="*/ 1553029 h 1690867"/>
                <a:gd name="connsiteX4" fmla="*/ 2090057 w 4441371"/>
                <a:gd name="connsiteY4" fmla="*/ 1669143 h 1690867"/>
                <a:gd name="connsiteX5" fmla="*/ 2593068 w 4441371"/>
                <a:gd name="connsiteY5" fmla="*/ 1683203 h 1690867"/>
                <a:gd name="connsiteX6" fmla="*/ 3178629 w 4441371"/>
                <a:gd name="connsiteY6" fmla="*/ 1582057 h 1690867"/>
                <a:gd name="connsiteX7" fmla="*/ 3556000 w 4441371"/>
                <a:gd name="connsiteY7" fmla="*/ 1407885 h 1690867"/>
                <a:gd name="connsiteX8" fmla="*/ 3889829 w 4441371"/>
                <a:gd name="connsiteY8" fmla="*/ 1132568 h 1690867"/>
                <a:gd name="connsiteX9" fmla="*/ 4209596 w 4441371"/>
                <a:gd name="connsiteY9" fmla="*/ 634093 h 1690867"/>
                <a:gd name="connsiteX10" fmla="*/ 4368800 w 4441371"/>
                <a:gd name="connsiteY10" fmla="*/ 275771 h 1690867"/>
                <a:gd name="connsiteX11" fmla="*/ 4441371 w 4441371"/>
                <a:gd name="connsiteY11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391886 w 4441371"/>
                <a:gd name="connsiteY2" fmla="*/ 711200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690867"/>
                <a:gd name="connsiteX1" fmla="*/ 203200 w 4441371"/>
                <a:gd name="connsiteY1" fmla="*/ 493486 h 1690867"/>
                <a:gd name="connsiteX2" fmla="*/ 449944 w 4441371"/>
                <a:gd name="connsiteY2" fmla="*/ 856343 h 1690867"/>
                <a:gd name="connsiteX3" fmla="*/ 798285 w 4441371"/>
                <a:gd name="connsiteY3" fmla="*/ 1190171 h 1690867"/>
                <a:gd name="connsiteX4" fmla="*/ 1407886 w 4441371"/>
                <a:gd name="connsiteY4" fmla="*/ 1553029 h 1690867"/>
                <a:gd name="connsiteX5" fmla="*/ 2090057 w 4441371"/>
                <a:gd name="connsiteY5" fmla="*/ 1669143 h 1690867"/>
                <a:gd name="connsiteX6" fmla="*/ 2593068 w 4441371"/>
                <a:gd name="connsiteY6" fmla="*/ 1683203 h 1690867"/>
                <a:gd name="connsiteX7" fmla="*/ 3178629 w 4441371"/>
                <a:gd name="connsiteY7" fmla="*/ 1582057 h 1690867"/>
                <a:gd name="connsiteX8" fmla="*/ 3556000 w 4441371"/>
                <a:gd name="connsiteY8" fmla="*/ 1407885 h 1690867"/>
                <a:gd name="connsiteX9" fmla="*/ 3889829 w 4441371"/>
                <a:gd name="connsiteY9" fmla="*/ 1132568 h 1690867"/>
                <a:gd name="connsiteX10" fmla="*/ 4209596 w 4441371"/>
                <a:gd name="connsiteY10" fmla="*/ 634093 h 1690867"/>
                <a:gd name="connsiteX11" fmla="*/ 4368800 w 4441371"/>
                <a:gd name="connsiteY11" fmla="*/ 275771 h 1690867"/>
                <a:gd name="connsiteX12" fmla="*/ 4441371 w 4441371"/>
                <a:gd name="connsiteY12" fmla="*/ 0 h 1690867"/>
                <a:gd name="connsiteX0" fmla="*/ 0 w 4441371"/>
                <a:gd name="connsiteY0" fmla="*/ 58057 h 1720293"/>
                <a:gd name="connsiteX1" fmla="*/ 203200 w 4441371"/>
                <a:gd name="connsiteY1" fmla="*/ 493486 h 1720293"/>
                <a:gd name="connsiteX2" fmla="*/ 449944 w 4441371"/>
                <a:gd name="connsiteY2" fmla="*/ 856343 h 1720293"/>
                <a:gd name="connsiteX3" fmla="*/ 798285 w 4441371"/>
                <a:gd name="connsiteY3" fmla="*/ 1190171 h 1720293"/>
                <a:gd name="connsiteX4" fmla="*/ 1407886 w 4441371"/>
                <a:gd name="connsiteY4" fmla="*/ 1553029 h 1720293"/>
                <a:gd name="connsiteX5" fmla="*/ 2090057 w 4441371"/>
                <a:gd name="connsiteY5" fmla="*/ 1712685 h 1720293"/>
                <a:gd name="connsiteX6" fmla="*/ 2593068 w 4441371"/>
                <a:gd name="connsiteY6" fmla="*/ 1683203 h 1720293"/>
                <a:gd name="connsiteX7" fmla="*/ 3178629 w 4441371"/>
                <a:gd name="connsiteY7" fmla="*/ 1582057 h 1720293"/>
                <a:gd name="connsiteX8" fmla="*/ 3556000 w 4441371"/>
                <a:gd name="connsiteY8" fmla="*/ 1407885 h 1720293"/>
                <a:gd name="connsiteX9" fmla="*/ 3889829 w 4441371"/>
                <a:gd name="connsiteY9" fmla="*/ 1132568 h 1720293"/>
                <a:gd name="connsiteX10" fmla="*/ 4209596 w 4441371"/>
                <a:gd name="connsiteY10" fmla="*/ 634093 h 1720293"/>
                <a:gd name="connsiteX11" fmla="*/ 4368800 w 4441371"/>
                <a:gd name="connsiteY11" fmla="*/ 275771 h 1720293"/>
                <a:gd name="connsiteX12" fmla="*/ 4441371 w 4441371"/>
                <a:gd name="connsiteY12" fmla="*/ 0 h 1720293"/>
                <a:gd name="connsiteX0" fmla="*/ 0 w 4441371"/>
                <a:gd name="connsiteY0" fmla="*/ 58057 h 1730634"/>
                <a:gd name="connsiteX1" fmla="*/ 203200 w 4441371"/>
                <a:gd name="connsiteY1" fmla="*/ 493486 h 1730634"/>
                <a:gd name="connsiteX2" fmla="*/ 449944 w 4441371"/>
                <a:gd name="connsiteY2" fmla="*/ 856343 h 1730634"/>
                <a:gd name="connsiteX3" fmla="*/ 798285 w 4441371"/>
                <a:gd name="connsiteY3" fmla="*/ 1190171 h 1730634"/>
                <a:gd name="connsiteX4" fmla="*/ 1407886 w 4441371"/>
                <a:gd name="connsiteY4" fmla="*/ 1553029 h 1730634"/>
                <a:gd name="connsiteX5" fmla="*/ 2090057 w 4441371"/>
                <a:gd name="connsiteY5" fmla="*/ 1712685 h 1730634"/>
                <a:gd name="connsiteX6" fmla="*/ 2636611 w 4441371"/>
                <a:gd name="connsiteY6" fmla="*/ 1712231 h 1730634"/>
                <a:gd name="connsiteX7" fmla="*/ 3178629 w 4441371"/>
                <a:gd name="connsiteY7" fmla="*/ 1582057 h 1730634"/>
                <a:gd name="connsiteX8" fmla="*/ 3556000 w 4441371"/>
                <a:gd name="connsiteY8" fmla="*/ 1407885 h 1730634"/>
                <a:gd name="connsiteX9" fmla="*/ 3889829 w 4441371"/>
                <a:gd name="connsiteY9" fmla="*/ 1132568 h 1730634"/>
                <a:gd name="connsiteX10" fmla="*/ 4209596 w 4441371"/>
                <a:gd name="connsiteY10" fmla="*/ 634093 h 1730634"/>
                <a:gd name="connsiteX11" fmla="*/ 4368800 w 4441371"/>
                <a:gd name="connsiteY11" fmla="*/ 275771 h 1730634"/>
                <a:gd name="connsiteX12" fmla="*/ 4441371 w 4441371"/>
                <a:gd name="connsiteY12" fmla="*/ 0 h 1730634"/>
                <a:gd name="connsiteX0" fmla="*/ 0 w 4454494"/>
                <a:gd name="connsiteY0" fmla="*/ 30063 h 1730634"/>
                <a:gd name="connsiteX1" fmla="*/ 216323 w 4454494"/>
                <a:gd name="connsiteY1" fmla="*/ 493486 h 1730634"/>
                <a:gd name="connsiteX2" fmla="*/ 463067 w 4454494"/>
                <a:gd name="connsiteY2" fmla="*/ 856343 h 1730634"/>
                <a:gd name="connsiteX3" fmla="*/ 811408 w 4454494"/>
                <a:gd name="connsiteY3" fmla="*/ 1190171 h 1730634"/>
                <a:gd name="connsiteX4" fmla="*/ 1421009 w 4454494"/>
                <a:gd name="connsiteY4" fmla="*/ 1553029 h 1730634"/>
                <a:gd name="connsiteX5" fmla="*/ 2103180 w 4454494"/>
                <a:gd name="connsiteY5" fmla="*/ 1712685 h 1730634"/>
                <a:gd name="connsiteX6" fmla="*/ 2649734 w 4454494"/>
                <a:gd name="connsiteY6" fmla="*/ 1712231 h 1730634"/>
                <a:gd name="connsiteX7" fmla="*/ 3191752 w 4454494"/>
                <a:gd name="connsiteY7" fmla="*/ 1582057 h 1730634"/>
                <a:gd name="connsiteX8" fmla="*/ 3569123 w 4454494"/>
                <a:gd name="connsiteY8" fmla="*/ 1407885 h 1730634"/>
                <a:gd name="connsiteX9" fmla="*/ 3902952 w 4454494"/>
                <a:gd name="connsiteY9" fmla="*/ 1132568 h 1730634"/>
                <a:gd name="connsiteX10" fmla="*/ 4222719 w 4454494"/>
                <a:gd name="connsiteY10" fmla="*/ 634093 h 1730634"/>
                <a:gd name="connsiteX11" fmla="*/ 4381923 w 4454494"/>
                <a:gd name="connsiteY11" fmla="*/ 275771 h 1730634"/>
                <a:gd name="connsiteX12" fmla="*/ 4454494 w 4454494"/>
                <a:gd name="connsiteY12" fmla="*/ 0 h 173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4494" h="1730634">
                  <a:moveTo>
                    <a:pt x="0" y="30063"/>
                  </a:moveTo>
                  <a:cubicBezTo>
                    <a:pt x="41124" y="95378"/>
                    <a:pt x="151009" y="384629"/>
                    <a:pt x="216323" y="493486"/>
                  </a:cubicBezTo>
                  <a:cubicBezTo>
                    <a:pt x="281637" y="602343"/>
                    <a:pt x="363886" y="740229"/>
                    <a:pt x="463067" y="856343"/>
                  </a:cubicBezTo>
                  <a:cubicBezTo>
                    <a:pt x="562248" y="972457"/>
                    <a:pt x="651751" y="1074057"/>
                    <a:pt x="811408" y="1190171"/>
                  </a:cubicBezTo>
                  <a:cubicBezTo>
                    <a:pt x="971065" y="1306285"/>
                    <a:pt x="1205714" y="1465943"/>
                    <a:pt x="1421009" y="1553029"/>
                  </a:cubicBezTo>
                  <a:cubicBezTo>
                    <a:pt x="1636304" y="1640115"/>
                    <a:pt x="1898393" y="1686151"/>
                    <a:pt x="2103180" y="1712685"/>
                  </a:cubicBezTo>
                  <a:cubicBezTo>
                    <a:pt x="2307968" y="1739219"/>
                    <a:pt x="2468305" y="1734002"/>
                    <a:pt x="2649734" y="1712231"/>
                  </a:cubicBezTo>
                  <a:cubicBezTo>
                    <a:pt x="2831163" y="1690460"/>
                    <a:pt x="3038521" y="1632781"/>
                    <a:pt x="3191752" y="1582057"/>
                  </a:cubicBezTo>
                  <a:cubicBezTo>
                    <a:pt x="3344984" y="1531333"/>
                    <a:pt x="3450590" y="1482800"/>
                    <a:pt x="3569123" y="1407885"/>
                  </a:cubicBezTo>
                  <a:cubicBezTo>
                    <a:pt x="3687656" y="1332970"/>
                    <a:pt x="3794019" y="1261533"/>
                    <a:pt x="3902952" y="1132568"/>
                  </a:cubicBezTo>
                  <a:cubicBezTo>
                    <a:pt x="4011885" y="1003603"/>
                    <a:pt x="4142890" y="776893"/>
                    <a:pt x="4222719" y="634093"/>
                  </a:cubicBezTo>
                  <a:cubicBezTo>
                    <a:pt x="4302548" y="491293"/>
                    <a:pt x="4343294" y="381453"/>
                    <a:pt x="4381923" y="275771"/>
                  </a:cubicBezTo>
                  <a:cubicBezTo>
                    <a:pt x="4420552" y="170089"/>
                    <a:pt x="4435142" y="83457"/>
                    <a:pt x="4454494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white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 smtClean="0">
                <a:solidFill>
                  <a:prstClr val="white"/>
                </a:solidFill>
                <a:latin typeface="Arial"/>
              </a:rPr>
              <a:t>GINA 2017</a:t>
            </a:r>
            <a:endParaRPr lang="en-AU" sz="1200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3818463" y="4588795"/>
            <a:ext cx="0" cy="139700"/>
          </a:xfrm>
          <a:prstGeom prst="line">
            <a:avLst/>
          </a:prstGeom>
          <a:noFill/>
          <a:ln w="12700">
            <a:solidFill>
              <a:srgbClr val="1346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3679711" y="4707858"/>
            <a:ext cx="29655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mtClean="0">
                <a:solidFill>
                  <a:srgbClr val="134679"/>
                </a:solidFill>
                <a:latin typeface="Arial"/>
              </a:rPr>
              <a:t>6</a:t>
            </a:r>
            <a:endParaRPr lang="en-US" sz="1600" dirty="0">
              <a:solidFill>
                <a:srgbClr val="13467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819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Common differential diagnoses of asthma in children</a:t>
            </a:r>
            <a:endParaRPr lang="en-AU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987934"/>
              </p:ext>
            </p:extLst>
          </p:nvPr>
        </p:nvGraphicFramePr>
        <p:xfrm>
          <a:off x="268518" y="1430332"/>
          <a:ext cx="8586000" cy="469806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46132"/>
                <a:gridCol w="5939868"/>
              </a:tblGrid>
              <a:tr h="420303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7" marR="89777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features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7" marR="89777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kern="12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Recurrent viral respiratory infections</a:t>
                      </a:r>
                      <a:endParaRPr lang="en-AU" sz="1600" kern="12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AU" sz="1600" kern="12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Mainly cough, runny congested nose for &lt;10 days; wheeze usually mild; no symptoms between infections</a:t>
                      </a:r>
                      <a:endParaRPr lang="en-AU" sz="1600" kern="1200" baseline="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Gastroesophageal reflux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Cough when feeding; recurrent chest infections; vomits easily especially after large feeds; poor response to asthma medications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body aspiration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Episode of abrupt severe cough and/or stridor during eating or play; recurrent chest infections and cough; focal lung signs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baseline="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Tracheomalacia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AU" sz="1600" baseline="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bronchomalacia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Aft>
                          <a:spcPts val="0"/>
                        </a:spcAft>
                      </a:pP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Noisy breathing when crying or eating, or during URTIs; harsh cough; inspiratory or expiratory retraction; symptoms often present since birth; poor response to asthma treatment</a:t>
                      </a:r>
                      <a:endParaRPr lang="en-AU" sz="1600" baseline="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Tuberculosis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Persistent noisy respirations and cough; fever unresponsive to normal antibiotics; enlarged lymph nodes; poor response to BD or ICS; contact with someone with TB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Congenital heart disease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murmur; cyanosis when eating; failure to thrive; tachycardia; </a:t>
                      </a:r>
                      <a:r>
                        <a:rPr lang="en-AU" sz="1600" baseline="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tachypnea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hepatomegaly; poor response to asthma medications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6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Common differential diagnoses of asthma in </a:t>
            </a:r>
            <a:r>
              <a:rPr lang="en-AU" dirty="0" err="1" smtClean="0"/>
              <a:t>childre</a:t>
            </a:r>
            <a:r>
              <a:rPr lang="tr-TR" dirty="0" smtClean="0"/>
              <a:t>n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576071"/>
              </p:ext>
            </p:extLst>
          </p:nvPr>
        </p:nvGraphicFramePr>
        <p:xfrm>
          <a:off x="268518" y="1430332"/>
          <a:ext cx="8586000" cy="389454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46000"/>
                <a:gridCol w="5940000"/>
              </a:tblGrid>
              <a:tr h="420303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7" marR="89777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features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777" marR="89777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kern="12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Cystic fibrosis</a:t>
                      </a:r>
                      <a:endParaRPr lang="en-AU" sz="1600" kern="12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AU" sz="1600" kern="12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Cough starting shortly after birth; recurrent chest infections; failure to thrive (malabsorption); loose greasy bulky stools</a:t>
                      </a:r>
                      <a:endParaRPr lang="en-AU" sz="1600" kern="1200" baseline="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ciliary dyskinesia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Cough and recurrent mild chest infections; chronic ear infections and purulent nasal discharge; poor response to asthma medications; </a:t>
                      </a:r>
                      <a:r>
                        <a:rPr lang="en-AU" sz="1600" baseline="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situs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aseline="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inversus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 ~50% children with this condition)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Vascular ring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Respirations often persistently noisy; poor response to asthma medications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Bronchopulmonary dysplasia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spcAft>
                          <a:spcPts val="0"/>
                        </a:spcAft>
                      </a:pP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Infant born prematurely; very low birth weight; needed prolonged mechanical ventilation or supplemental oxygen; difficulty with breathing present from birth</a:t>
                      </a:r>
                      <a:endParaRPr lang="en-AU" sz="1600" baseline="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deficiency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Recurrent fever and infections (including non-respiratory); failure to thrive</a:t>
                      </a:r>
                      <a:endParaRPr lang="en-AU" sz="16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6037" y="6673555"/>
            <a:ext cx="2108191" cy="184666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GINA </a:t>
            </a:r>
            <a:r>
              <a:rPr lang="en-AU" sz="1200" i="1" dirty="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2017</a:t>
            </a:r>
            <a:endParaRPr lang="en-AU" sz="1200" i="1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tr-TR" sz="3400" dirty="0">
                <a:solidFill>
                  <a:srgbClr val="0070C0"/>
                </a:solidFill>
              </a:rPr>
              <a:t>When </a:t>
            </a:r>
            <a:r>
              <a:rPr lang="tr-TR" altLang="tr-TR" sz="3400" dirty="0" smtClean="0">
                <a:solidFill>
                  <a:srgbClr val="0070C0"/>
                </a:solidFill>
              </a:rPr>
              <a:t>do </a:t>
            </a:r>
            <a:r>
              <a:rPr lang="tr-TR" altLang="tr-TR" sz="3400" dirty="0" err="1" smtClean="0">
                <a:solidFill>
                  <a:srgbClr val="0070C0"/>
                </a:solidFill>
              </a:rPr>
              <a:t>we</a:t>
            </a:r>
            <a:r>
              <a:rPr lang="tr-TR" altLang="tr-TR" sz="3400" dirty="0" smtClean="0">
                <a:solidFill>
                  <a:srgbClr val="0070C0"/>
                </a:solidFill>
              </a:rPr>
              <a:t> </a:t>
            </a:r>
            <a:r>
              <a:rPr lang="tr-TR" altLang="tr-TR" sz="3400" dirty="0" err="1" smtClean="0">
                <a:solidFill>
                  <a:srgbClr val="0070C0"/>
                </a:solidFill>
              </a:rPr>
              <a:t>think</a:t>
            </a:r>
            <a:r>
              <a:rPr lang="en-US" altLang="tr-TR" sz="3400" dirty="0" smtClean="0">
                <a:solidFill>
                  <a:srgbClr val="0070C0"/>
                </a:solidFill>
              </a:rPr>
              <a:t> asthma</a:t>
            </a:r>
            <a:r>
              <a:rPr lang="tr-TR" altLang="tr-TR" sz="3400" dirty="0" smtClean="0">
                <a:solidFill>
                  <a:srgbClr val="0070C0"/>
                </a:solidFill>
              </a:rPr>
              <a:t>?</a:t>
            </a:r>
            <a:endParaRPr lang="tr-TR" altLang="tr-TR" sz="3400" dirty="0">
              <a:solidFill>
                <a:srgbClr val="0070C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altLang="tr-TR" sz="2600" dirty="0" err="1" smtClean="0"/>
              <a:t>Symptoms</a:t>
            </a:r>
            <a:r>
              <a:rPr lang="tr-TR" altLang="tr-TR" sz="2600" dirty="0" smtClean="0"/>
              <a:t> at </a:t>
            </a:r>
            <a:r>
              <a:rPr lang="tr-TR" altLang="tr-TR" sz="2600" dirty="0" err="1" smtClean="0"/>
              <a:t>neonatal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age</a:t>
            </a:r>
            <a:endParaRPr lang="tr-TR" altLang="tr-TR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600" dirty="0" err="1" smtClean="0"/>
              <a:t>Cyanosis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with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feeding</a:t>
            </a:r>
            <a:endParaRPr lang="tr-TR" altLang="tr-TR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600" dirty="0" err="1" smtClean="0"/>
              <a:t>Vomiting</a:t>
            </a:r>
            <a:r>
              <a:rPr lang="tr-TR" altLang="tr-TR" sz="2600" dirty="0" smtClean="0"/>
              <a:t>  </a:t>
            </a:r>
            <a:r>
              <a:rPr lang="tr-TR" altLang="tr-TR" sz="2600" dirty="0" err="1" smtClean="0"/>
              <a:t>with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feeding</a:t>
            </a:r>
            <a:endParaRPr lang="tr-TR" altLang="tr-TR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600" dirty="0" err="1" smtClean="0"/>
              <a:t>Growth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reterdation</a:t>
            </a:r>
            <a:r>
              <a:rPr lang="tr-TR" altLang="tr-TR" sz="26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600" dirty="0" err="1" smtClean="0"/>
              <a:t>Persistant</a:t>
            </a:r>
            <a:r>
              <a:rPr lang="tr-TR" altLang="tr-TR" sz="2600" dirty="0"/>
              <a:t> </a:t>
            </a:r>
            <a:r>
              <a:rPr lang="tr-TR" altLang="tr-TR" sz="2600" dirty="0" err="1"/>
              <a:t>suppurative</a:t>
            </a:r>
            <a:r>
              <a:rPr lang="tr-TR" altLang="tr-TR" sz="2600" dirty="0"/>
              <a:t> </a:t>
            </a:r>
            <a:r>
              <a:rPr lang="tr-TR" altLang="tr-TR" sz="2600" dirty="0" err="1" smtClean="0"/>
              <a:t>cough</a:t>
            </a:r>
            <a:endParaRPr lang="tr-TR" altLang="tr-TR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600" dirty="0" err="1" smtClean="0"/>
              <a:t>Stridor</a:t>
            </a:r>
            <a:endParaRPr lang="tr-TR" altLang="tr-TR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600" dirty="0" err="1" smtClean="0"/>
              <a:t>Chest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deformity</a:t>
            </a:r>
            <a:endParaRPr lang="tr-TR" altLang="tr-TR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600" dirty="0" err="1" smtClean="0"/>
              <a:t>Clubbing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finger</a:t>
            </a:r>
            <a:endParaRPr lang="tr-TR" altLang="tr-TR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600" dirty="0" err="1" smtClean="0"/>
              <a:t>Local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or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persistant</a:t>
            </a:r>
            <a:r>
              <a:rPr lang="tr-TR" altLang="tr-TR" sz="2600" dirty="0"/>
              <a:t> </a:t>
            </a:r>
            <a:r>
              <a:rPr lang="tr-TR" altLang="tr-TR" sz="2600" dirty="0" err="1" smtClean="0"/>
              <a:t>auscultation</a:t>
            </a:r>
            <a:r>
              <a:rPr lang="tr-TR" altLang="tr-TR" sz="2600" dirty="0" smtClean="0"/>
              <a:t> </a:t>
            </a:r>
            <a:r>
              <a:rPr lang="tr-TR" altLang="tr-TR" sz="2600" dirty="0" err="1" smtClean="0"/>
              <a:t>findings</a:t>
            </a:r>
            <a:endParaRPr lang="tr-TR" altLang="tr-TR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600" dirty="0" err="1"/>
              <a:t>Local</a:t>
            </a:r>
            <a:r>
              <a:rPr lang="tr-TR" altLang="tr-TR" sz="2600" dirty="0"/>
              <a:t> </a:t>
            </a:r>
            <a:r>
              <a:rPr lang="tr-TR" altLang="tr-TR" sz="2600" dirty="0" err="1"/>
              <a:t>or</a:t>
            </a:r>
            <a:r>
              <a:rPr lang="tr-TR" altLang="tr-TR" sz="2600" dirty="0"/>
              <a:t> </a:t>
            </a:r>
            <a:r>
              <a:rPr lang="tr-TR" altLang="tr-TR" sz="2600" dirty="0" err="1"/>
              <a:t>persistant</a:t>
            </a:r>
            <a:r>
              <a:rPr lang="tr-TR" altLang="tr-TR" sz="2600" dirty="0"/>
              <a:t> </a:t>
            </a:r>
            <a:r>
              <a:rPr lang="tr-TR" altLang="tr-TR" sz="2600" dirty="0" err="1" smtClean="0"/>
              <a:t>radiologic</a:t>
            </a:r>
            <a:r>
              <a:rPr lang="tr-TR" altLang="tr-TR" sz="2600" dirty="0" smtClean="0"/>
              <a:t> </a:t>
            </a:r>
            <a:r>
              <a:rPr lang="tr-TR" altLang="tr-TR" sz="2600" dirty="0" err="1"/>
              <a:t>findings</a:t>
            </a:r>
            <a:endParaRPr lang="tr-TR" altLang="tr-TR" sz="2600" dirty="0"/>
          </a:p>
          <a:p>
            <a:pPr eaLnBrk="1" hangingPunct="1">
              <a:lnSpc>
                <a:spcPct val="80000"/>
              </a:lnSpc>
              <a:defRPr/>
            </a:pPr>
            <a:endParaRPr lang="tr-TR" altLang="tr-TR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tr-TR" altLang="tr-TR" dirty="0" err="1" smtClean="0">
                <a:solidFill>
                  <a:srgbClr val="0070C0"/>
                </a:solidFill>
              </a:rPr>
              <a:t>Asthma</a:t>
            </a:r>
            <a:r>
              <a:rPr lang="tr-TR" altLang="tr-TR" dirty="0" smtClean="0">
                <a:solidFill>
                  <a:srgbClr val="0070C0"/>
                </a:solidFill>
              </a:rPr>
              <a:t> </a:t>
            </a:r>
            <a:r>
              <a:rPr lang="tr-TR" altLang="tr-TR" dirty="0" err="1" smtClean="0">
                <a:solidFill>
                  <a:srgbClr val="0070C0"/>
                </a:solidFill>
              </a:rPr>
              <a:t>Treatment</a:t>
            </a:r>
            <a:endParaRPr lang="tr-TR" altLang="tr-TR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tr-TR" altLang="tr-TR" dirty="0" smtClean="0"/>
          </a:p>
          <a:p>
            <a:pPr eaLnBrk="1" hangingPunct="1">
              <a:defRPr/>
            </a:pPr>
            <a:r>
              <a:rPr lang="tr-TR" altLang="tr-TR" dirty="0" err="1"/>
              <a:t>Goals</a:t>
            </a:r>
            <a:r>
              <a:rPr lang="tr-TR" altLang="tr-TR" dirty="0"/>
              <a:t> of </a:t>
            </a:r>
            <a:r>
              <a:rPr lang="tr-TR" altLang="tr-TR" dirty="0" err="1"/>
              <a:t>asthma</a:t>
            </a:r>
            <a:r>
              <a:rPr lang="tr-TR" altLang="tr-TR" dirty="0"/>
              <a:t> </a:t>
            </a:r>
            <a:r>
              <a:rPr lang="tr-TR" altLang="tr-TR" dirty="0" err="1" smtClean="0"/>
              <a:t>management</a:t>
            </a:r>
            <a:endParaRPr lang="tr-TR" altLang="tr-TR" dirty="0" smtClean="0"/>
          </a:p>
          <a:p>
            <a:pPr eaLnBrk="1" hangingPunct="1">
              <a:defRPr/>
            </a:pPr>
            <a:r>
              <a:rPr lang="tr-TR" altLang="tr-TR" dirty="0" err="1" smtClean="0"/>
              <a:t>Asthma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Drug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Therapy</a:t>
            </a:r>
            <a:endParaRPr lang="tr-TR" altLang="tr-TR" dirty="0" smtClean="0"/>
          </a:p>
          <a:p>
            <a:pPr eaLnBrk="1" hangingPunct="1">
              <a:defRPr/>
            </a:pPr>
            <a:r>
              <a:rPr lang="tr-TR" altLang="tr-TR" dirty="0" err="1" smtClean="0"/>
              <a:t>Children</a:t>
            </a:r>
            <a:r>
              <a:rPr lang="tr-TR" altLang="tr-TR" dirty="0" smtClean="0"/>
              <a:t> ≤</a:t>
            </a:r>
            <a:r>
              <a:rPr lang="tr-TR" altLang="tr-TR" dirty="0"/>
              <a:t>5 </a:t>
            </a:r>
            <a:r>
              <a:rPr lang="tr-TR" altLang="tr-TR" dirty="0" err="1" smtClean="0"/>
              <a:t>years</a:t>
            </a:r>
            <a:r>
              <a:rPr lang="tr-TR" altLang="tr-TR" dirty="0"/>
              <a:t> </a:t>
            </a:r>
            <a:r>
              <a:rPr lang="tr-TR" altLang="tr-TR" dirty="0" err="1"/>
              <a:t>Asthma</a:t>
            </a:r>
            <a:r>
              <a:rPr lang="tr-TR" altLang="tr-TR" dirty="0"/>
              <a:t> </a:t>
            </a:r>
            <a:r>
              <a:rPr lang="tr-TR" altLang="tr-TR" dirty="0" err="1"/>
              <a:t>Treatment</a:t>
            </a:r>
            <a:endParaRPr lang="tr-TR" altLang="tr-TR" dirty="0" smtClean="0"/>
          </a:p>
          <a:p>
            <a:pPr eaLnBrk="1" hangingPunct="1">
              <a:defRPr/>
            </a:pPr>
            <a:r>
              <a:rPr lang="tr-TR" altLang="tr-TR" dirty="0" err="1" smtClean="0"/>
              <a:t>Children</a:t>
            </a:r>
            <a:r>
              <a:rPr lang="tr-TR" altLang="tr-TR" dirty="0" smtClean="0"/>
              <a:t> &gt;5 </a:t>
            </a:r>
            <a:r>
              <a:rPr lang="tr-TR" altLang="tr-TR" dirty="0" err="1" smtClean="0"/>
              <a:t>years</a:t>
            </a:r>
            <a:r>
              <a:rPr lang="tr-TR" altLang="tr-TR" dirty="0"/>
              <a:t> </a:t>
            </a:r>
            <a:r>
              <a:rPr lang="tr-TR" altLang="tr-TR" dirty="0" err="1"/>
              <a:t>Asthma</a:t>
            </a:r>
            <a:r>
              <a:rPr lang="tr-TR" altLang="tr-TR" dirty="0"/>
              <a:t> </a:t>
            </a:r>
            <a:r>
              <a:rPr lang="tr-TR" altLang="tr-TR" dirty="0" err="1"/>
              <a:t>Treatment</a:t>
            </a:r>
            <a:endParaRPr lang="tr-TR" altLang="tr-T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long-term goals of asthma management are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AU" b="1" dirty="0" smtClean="0"/>
              <a:t>Symptom control</a:t>
            </a:r>
            <a:r>
              <a:rPr lang="en-AU" dirty="0" smtClean="0"/>
              <a:t>: to achieve good control of symptoms and maintain normal activity levels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AU" b="1" dirty="0" smtClean="0"/>
              <a:t>Risk reduction</a:t>
            </a:r>
            <a:r>
              <a:rPr lang="en-AU" dirty="0" smtClean="0"/>
              <a:t>: to minimize future risk of exacerbations, fixed airflow limitation and medication side-effects</a:t>
            </a:r>
          </a:p>
          <a:p>
            <a:r>
              <a:rPr lang="en-AU" dirty="0" smtClean="0"/>
              <a:t>Achieving these goals requires a partnership between patient and their health care providers</a:t>
            </a:r>
          </a:p>
          <a:p>
            <a:pPr lvl="1"/>
            <a:r>
              <a:rPr lang="en-AU" dirty="0" smtClean="0"/>
              <a:t>Ask the patient about their own goals regarding their asthma</a:t>
            </a:r>
          </a:p>
          <a:p>
            <a:pPr lvl="1"/>
            <a:r>
              <a:rPr lang="en-AU" dirty="0" smtClean="0"/>
              <a:t>Good </a:t>
            </a:r>
            <a:r>
              <a:rPr lang="en-AU" dirty="0"/>
              <a:t>communication strategies are </a:t>
            </a:r>
            <a:r>
              <a:rPr lang="en-AU" dirty="0" smtClean="0"/>
              <a:t>essential</a:t>
            </a:r>
          </a:p>
          <a:p>
            <a:pPr lvl="1"/>
            <a:r>
              <a:rPr lang="en-AU" dirty="0" smtClean="0"/>
              <a:t>Consider </a:t>
            </a:r>
            <a:r>
              <a:rPr lang="en-AU" dirty="0"/>
              <a:t>the health care system, medication availability, cultural and personal preferences and health literacy</a:t>
            </a:r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Goals of asthma management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 smtClean="0">
                <a:solidFill>
                  <a:prstClr val="white"/>
                </a:solidFill>
                <a:latin typeface="Arial"/>
              </a:rPr>
              <a:t>GINA 2017</a:t>
            </a:r>
            <a:endParaRPr lang="en-AU" sz="1200" i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9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857250"/>
            <a:ext cx="81026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66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 err="1" smtClean="0">
                <a:solidFill>
                  <a:srgbClr val="0070C0"/>
                </a:solidFill>
              </a:rPr>
              <a:t>Asthma</a:t>
            </a:r>
            <a:r>
              <a:rPr lang="tr-TR" altLang="tr-TR" dirty="0">
                <a:solidFill>
                  <a:srgbClr val="0070C0"/>
                </a:solidFill>
              </a:rPr>
              <a:t/>
            </a:r>
            <a:br>
              <a:rPr lang="tr-TR" altLang="tr-TR" dirty="0">
                <a:solidFill>
                  <a:srgbClr val="0070C0"/>
                </a:solidFill>
              </a:rPr>
            </a:br>
            <a:r>
              <a:rPr lang="tr-TR" altLang="tr-TR" dirty="0" err="1">
                <a:solidFill>
                  <a:srgbClr val="0070C0"/>
                </a:solidFill>
              </a:rPr>
              <a:t>Drug</a:t>
            </a:r>
            <a:r>
              <a:rPr lang="tr-TR" altLang="tr-TR" dirty="0">
                <a:solidFill>
                  <a:srgbClr val="0070C0"/>
                </a:solidFill>
              </a:rPr>
              <a:t> </a:t>
            </a:r>
            <a:r>
              <a:rPr lang="tr-TR" altLang="tr-TR" dirty="0" err="1">
                <a:solidFill>
                  <a:srgbClr val="0070C0"/>
                </a:solidFill>
              </a:rPr>
              <a:t>Therapy</a:t>
            </a:r>
            <a:endParaRPr lang="tr-TR" altLang="tr-TR" dirty="0" smtClean="0">
              <a:solidFill>
                <a:srgbClr val="0070C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1"/>
            <a:ext cx="8229600" cy="198120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tr-TR" altLang="tr-TR" dirty="0" err="1"/>
              <a:t>Bronchodilators</a:t>
            </a:r>
            <a:endParaRPr lang="tr-TR" altLang="tr-TR" dirty="0"/>
          </a:p>
          <a:p>
            <a:pPr eaLnBrk="1" hangingPunct="1">
              <a:defRPr/>
            </a:pPr>
            <a:r>
              <a:rPr lang="tr-TR" altLang="tr-TR" dirty="0" err="1"/>
              <a:t>Inhaled</a:t>
            </a:r>
            <a:r>
              <a:rPr lang="tr-TR" altLang="tr-TR" dirty="0"/>
              <a:t> </a:t>
            </a:r>
            <a:r>
              <a:rPr lang="tr-TR" altLang="tr-TR" dirty="0" err="1"/>
              <a:t>glucocorticosteroids</a:t>
            </a:r>
            <a:endParaRPr lang="tr-TR" altLang="tr-TR" dirty="0"/>
          </a:p>
          <a:p>
            <a:pPr eaLnBrk="1" hangingPunct="1">
              <a:defRPr/>
            </a:pPr>
            <a:r>
              <a:rPr lang="tr-TR" altLang="tr-TR" dirty="0" err="1"/>
              <a:t>Leukotriene</a:t>
            </a:r>
            <a:r>
              <a:rPr lang="tr-TR" altLang="tr-TR" dirty="0"/>
              <a:t> </a:t>
            </a:r>
            <a:r>
              <a:rPr lang="tr-TR" altLang="tr-TR" dirty="0" err="1"/>
              <a:t>receptor</a:t>
            </a:r>
            <a:r>
              <a:rPr lang="tr-TR" altLang="tr-TR" dirty="0"/>
              <a:t> antagonist (</a:t>
            </a:r>
            <a:r>
              <a:rPr lang="tr-TR" altLang="tr-TR" dirty="0" smtClean="0"/>
              <a:t>LTRA)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 err="1">
                <a:solidFill>
                  <a:srgbClr val="0070C0"/>
                </a:solidFill>
              </a:rPr>
              <a:t>B</a:t>
            </a:r>
            <a:r>
              <a:rPr lang="tr-TR" altLang="tr-TR" dirty="0" err="1" smtClean="0">
                <a:solidFill>
                  <a:srgbClr val="0070C0"/>
                </a:solidFill>
              </a:rPr>
              <a:t>ronchodilators</a:t>
            </a:r>
            <a:endParaRPr lang="tr-TR" altLang="tr-TR" dirty="0">
              <a:solidFill>
                <a:srgbClr val="0070C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0520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tr-TR" sz="2100" b="1" dirty="0"/>
              <a:t>SABA - short acting beta agonist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tr-TR" sz="2100" dirty="0"/>
              <a:t>It is the most effective bronchodilator and therefore the first choice treatment for acute asthma treatment in all age groups.</a:t>
            </a:r>
            <a:endParaRPr lang="tr-TR" altLang="tr-TR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tr-TR" sz="2100" b="1" dirty="0"/>
              <a:t>LABA - long acting beta agonist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tr-TR" sz="2100" dirty="0"/>
              <a:t>It should not be used alone in therapy, but should be combined with inhaled steroids to reduce the dose of inhaled steroid</a:t>
            </a:r>
            <a:r>
              <a:rPr lang="tr-TR" altLang="tr-TR" sz="21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tr-TR" sz="2100" dirty="0"/>
              <a:t>It should be debated whether it is safe for young children.</a:t>
            </a:r>
            <a:endParaRPr lang="tr-TR" altLang="tr-TR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altLang="tr-TR" sz="2100" b="1" dirty="0" err="1"/>
              <a:t>Ipratropium</a:t>
            </a:r>
            <a:endParaRPr lang="tr-TR" altLang="tr-TR" sz="21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tr-TR" sz="2100" dirty="0"/>
              <a:t>Inhaler anticholinergics are not recommended for long-term treatment of pediatric asthma</a:t>
            </a:r>
            <a:r>
              <a:rPr lang="tr-TR" altLang="tr-TR" sz="21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altLang="tr-TR" sz="21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 err="1">
                <a:solidFill>
                  <a:srgbClr val="0070C0"/>
                </a:solidFill>
              </a:rPr>
              <a:t>Inhaled</a:t>
            </a:r>
            <a:r>
              <a:rPr lang="tr-TR" altLang="tr-TR" dirty="0">
                <a:solidFill>
                  <a:srgbClr val="0070C0"/>
                </a:solidFill>
              </a:rPr>
              <a:t> </a:t>
            </a:r>
            <a:r>
              <a:rPr lang="tr-TR" altLang="tr-TR" dirty="0" err="1">
                <a:solidFill>
                  <a:srgbClr val="0070C0"/>
                </a:solidFill>
              </a:rPr>
              <a:t>glucocorticosteroids</a:t>
            </a:r>
            <a:endParaRPr lang="tr-TR" altLang="tr-TR" dirty="0">
              <a:solidFill>
                <a:srgbClr val="0070C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239000" cy="228600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tr-TR" dirty="0"/>
              <a:t>The most effective controlling </a:t>
            </a:r>
            <a:r>
              <a:rPr lang="en-US" altLang="tr-TR" dirty="0" smtClean="0"/>
              <a:t>drug</a:t>
            </a:r>
            <a:endParaRPr lang="tr-TR" altLang="tr-TR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 err="1" smtClean="0"/>
              <a:t>Reduce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asthma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attacks</a:t>
            </a:r>
            <a:endParaRPr lang="tr-TR" altLang="tr-TR" dirty="0" smtClean="0"/>
          </a:p>
          <a:p>
            <a:pPr>
              <a:defRPr/>
            </a:pPr>
            <a:r>
              <a:rPr lang="tr-TR" altLang="tr-TR" dirty="0" err="1"/>
              <a:t>Reduce</a:t>
            </a:r>
            <a:r>
              <a:rPr lang="tr-TR" altLang="tr-TR" dirty="0"/>
              <a:t> </a:t>
            </a:r>
            <a:r>
              <a:rPr lang="tr-TR" altLang="tr-TR" dirty="0" err="1"/>
              <a:t>bronchial</a:t>
            </a:r>
            <a:r>
              <a:rPr lang="tr-TR" altLang="tr-TR" dirty="0"/>
              <a:t> </a:t>
            </a:r>
            <a:r>
              <a:rPr lang="tr-TR" altLang="tr-TR" dirty="0" err="1"/>
              <a:t>hyperreactivity</a:t>
            </a:r>
            <a:endParaRPr lang="tr-TR" altLang="tr-TR" dirty="0" smtClean="0"/>
          </a:p>
          <a:p>
            <a:pPr>
              <a:defRPr/>
            </a:pPr>
            <a:r>
              <a:rPr lang="tr-TR" altLang="tr-TR" dirty="0" err="1" smtClean="0"/>
              <a:t>Improve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symptom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score</a:t>
            </a:r>
            <a:endParaRPr lang="tr-TR" altLang="tr-TR" dirty="0" smtClean="0"/>
          </a:p>
          <a:p>
            <a:pPr>
              <a:defRPr/>
            </a:pPr>
            <a:endParaRPr lang="tr-TR" altLang="tr-T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altLang="tr-T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solidFill>
                  <a:srgbClr val="0070C0"/>
                </a:solidFill>
              </a:rPr>
              <a:t>Inhaled</a:t>
            </a:r>
            <a:r>
              <a:rPr lang="tr-TR" altLang="tr-TR" dirty="0">
                <a:solidFill>
                  <a:srgbClr val="0070C0"/>
                </a:solidFill>
              </a:rPr>
              <a:t> </a:t>
            </a:r>
            <a:r>
              <a:rPr lang="tr-TR" altLang="tr-TR" dirty="0" err="1">
                <a:solidFill>
                  <a:srgbClr val="0070C0"/>
                </a:solidFill>
              </a:rPr>
              <a:t>glucocorticosteroids</a:t>
            </a:r>
            <a:endParaRPr lang="tr-TR" altLang="tr-TR" dirty="0">
              <a:solidFill>
                <a:srgbClr val="0070C0"/>
              </a:solidFill>
            </a:endParaRPr>
          </a:p>
        </p:txBody>
      </p:sp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>
          <a:xfrm>
            <a:off x="500063" y="1785938"/>
            <a:ext cx="4224337" cy="4267200"/>
          </a:xfrm>
          <a:noFill/>
        </p:spPr>
        <p:txBody>
          <a:bodyPr/>
          <a:lstStyle/>
          <a:p>
            <a:pPr marL="0" indent="0" algn="just">
              <a:buNone/>
              <a:defRPr/>
            </a:pPr>
            <a:r>
              <a:rPr lang="en-US" altLang="tr-TR" sz="2400" dirty="0"/>
              <a:t>They may inhibit the synthesis, release and expression of cytokines, inflammatory peptides, chemokines, growth factors, adhesion molecules and lipid mediators involved in the inflammatory response</a:t>
            </a:r>
            <a:endParaRPr lang="tr-TR" altLang="tr-TR" sz="2400" dirty="0"/>
          </a:p>
        </p:txBody>
      </p:sp>
      <p:pic>
        <p:nvPicPr>
          <p:cNvPr id="131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071688"/>
            <a:ext cx="3481387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600" dirty="0" err="1">
                <a:solidFill>
                  <a:srgbClr val="0070C0"/>
                </a:solidFill>
              </a:rPr>
              <a:t>Leukotriene</a:t>
            </a:r>
            <a:r>
              <a:rPr lang="tr-TR" altLang="tr-TR" sz="3600" dirty="0">
                <a:solidFill>
                  <a:srgbClr val="0070C0"/>
                </a:solidFill>
              </a:rPr>
              <a:t> </a:t>
            </a:r>
            <a:r>
              <a:rPr lang="tr-TR" altLang="tr-TR" sz="3600" dirty="0" err="1">
                <a:solidFill>
                  <a:srgbClr val="0070C0"/>
                </a:solidFill>
              </a:rPr>
              <a:t>receptor</a:t>
            </a:r>
            <a:r>
              <a:rPr lang="tr-TR" altLang="tr-TR" sz="3600" dirty="0">
                <a:solidFill>
                  <a:srgbClr val="0070C0"/>
                </a:solidFill>
              </a:rPr>
              <a:t> antagonist (</a:t>
            </a:r>
            <a:r>
              <a:rPr lang="tr-TR" altLang="tr-TR" sz="3600" dirty="0" smtClean="0">
                <a:solidFill>
                  <a:srgbClr val="0070C0"/>
                </a:solidFill>
              </a:rPr>
              <a:t>LTRA)</a:t>
            </a:r>
            <a:endParaRPr lang="tr-TR" altLang="tr-TR" sz="3600" dirty="0">
              <a:solidFill>
                <a:srgbClr val="0070C0"/>
              </a:solidFill>
            </a:endParaRPr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>
          <a:xfrm>
            <a:off x="428625" y="1714500"/>
            <a:ext cx="4786313" cy="4267200"/>
          </a:xfrm>
          <a:noFill/>
        </p:spPr>
        <p:txBody>
          <a:bodyPr/>
          <a:lstStyle/>
          <a:p>
            <a:pPr>
              <a:defRPr/>
            </a:pPr>
            <a:r>
              <a:rPr lang="en-US" altLang="tr-TR" sz="2400" dirty="0"/>
              <a:t>Leukotrienes cause bronchospasm, increased mucus secretion and airway edema</a:t>
            </a:r>
            <a:r>
              <a:rPr lang="tr-TR" altLang="tr-TR" sz="2400" dirty="0" smtClean="0"/>
              <a:t>.</a:t>
            </a:r>
          </a:p>
          <a:p>
            <a:pPr>
              <a:defRPr/>
            </a:pPr>
            <a:r>
              <a:rPr lang="tr-TR" altLang="tr-TR" sz="2400" dirty="0" smtClean="0"/>
              <a:t>LTRA </a:t>
            </a:r>
            <a:r>
              <a:rPr lang="tr-TR" altLang="tr-TR" sz="2400" dirty="0" err="1"/>
              <a:t>e</a:t>
            </a:r>
            <a:r>
              <a:rPr lang="tr-TR" altLang="tr-TR" sz="2400" dirty="0" err="1" smtClean="0"/>
              <a:t>ffects</a:t>
            </a:r>
            <a:r>
              <a:rPr lang="tr-TR" altLang="tr-TR" sz="2400" dirty="0" smtClean="0"/>
              <a:t> </a:t>
            </a:r>
            <a:r>
              <a:rPr lang="en-US" altLang="tr-TR" sz="2400" dirty="0"/>
              <a:t>by binding to the </a:t>
            </a:r>
            <a:r>
              <a:rPr lang="en-US" altLang="tr-TR" sz="2400" dirty="0" err="1"/>
              <a:t>Cys</a:t>
            </a:r>
            <a:r>
              <a:rPr lang="en-US" altLang="tr-TR" sz="2400" dirty="0"/>
              <a:t> LT1 receptor</a:t>
            </a:r>
            <a:endParaRPr lang="tr-TR" altLang="tr-TR" sz="2400" dirty="0" smtClean="0"/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14563"/>
            <a:ext cx="3819525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 descr="SLIDE 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714500"/>
            <a:ext cx="250031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9263" y="1192213"/>
            <a:ext cx="5748337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Establish a patient-doctor partnership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Manage asthma in a continuous cycle:</a:t>
            </a:r>
          </a:p>
          <a:p>
            <a:pPr lvl="1" eaLnBrk="1" hangingPunct="1"/>
            <a:r>
              <a:rPr lang="en-AU" altLang="en-US" b="1" dirty="0" smtClean="0">
                <a:ea typeface="ＭＳ Ｐゴシック" pitchFamily="34" charset="-128"/>
              </a:rPr>
              <a:t>Assess</a:t>
            </a:r>
          </a:p>
          <a:p>
            <a:pPr lvl="1" eaLnBrk="1" hangingPunct="1"/>
            <a:r>
              <a:rPr lang="en-AU" altLang="en-US" b="1" dirty="0" smtClean="0">
                <a:ea typeface="ＭＳ Ｐゴシック" pitchFamily="34" charset="-128"/>
              </a:rPr>
              <a:t>Adjust</a:t>
            </a:r>
            <a:r>
              <a:rPr lang="en-AU" altLang="en-US" dirty="0" smtClean="0">
                <a:ea typeface="ＭＳ Ｐゴシック" pitchFamily="34" charset="-128"/>
              </a:rPr>
              <a:t> treatment (pharmacological and </a:t>
            </a:r>
            <a:br>
              <a:rPr lang="en-AU" altLang="en-US" dirty="0" smtClean="0">
                <a:ea typeface="ＭＳ Ｐゴシック" pitchFamily="34" charset="-128"/>
              </a:rPr>
            </a:br>
            <a:r>
              <a:rPr lang="en-AU" altLang="en-US" dirty="0" smtClean="0">
                <a:ea typeface="ＭＳ Ｐゴシック" pitchFamily="34" charset="-128"/>
              </a:rPr>
              <a:t>non-pharmacological)</a:t>
            </a:r>
          </a:p>
          <a:p>
            <a:pPr lvl="1" eaLnBrk="1" hangingPunct="1"/>
            <a:r>
              <a:rPr lang="en-AU" altLang="en-US" b="1" dirty="0" smtClean="0">
                <a:ea typeface="ＭＳ Ｐゴシック" pitchFamily="34" charset="-128"/>
              </a:rPr>
              <a:t>Review</a:t>
            </a:r>
            <a:r>
              <a:rPr lang="en-AU" altLang="en-US" dirty="0" smtClean="0">
                <a:ea typeface="ＭＳ Ｐゴシック" pitchFamily="34" charset="-128"/>
              </a:rPr>
              <a:t> the response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Teach and reinforce essential skills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Inhaler skills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Adherence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Guided self-management education</a:t>
            </a:r>
          </a:p>
          <a:p>
            <a:pPr lvl="2" eaLnBrk="1" hangingPunct="1"/>
            <a:r>
              <a:rPr lang="en-AU" altLang="en-US" dirty="0" smtClean="0">
                <a:ea typeface="ＭＳ Ｐゴシック" pitchFamily="34" charset="-128"/>
              </a:rPr>
              <a:t>Written asthma action plan</a:t>
            </a:r>
          </a:p>
          <a:p>
            <a:pPr lvl="2" eaLnBrk="1" hangingPunct="1"/>
            <a:r>
              <a:rPr lang="en-AU" altLang="en-US" dirty="0" smtClean="0">
                <a:ea typeface="ＭＳ Ｐゴシック" pitchFamily="34" charset="-128"/>
              </a:rPr>
              <a:t>Self-monitoring</a:t>
            </a:r>
          </a:p>
          <a:p>
            <a:pPr lvl="2" eaLnBrk="1" hangingPunct="1"/>
            <a:r>
              <a:rPr lang="en-AU" altLang="en-US" dirty="0" smtClean="0">
                <a:ea typeface="ＭＳ Ｐゴシック" pitchFamily="34" charset="-128"/>
              </a:rPr>
              <a:t>Regular medical review</a:t>
            </a:r>
          </a:p>
        </p:txBody>
      </p:sp>
      <p:sp>
        <p:nvSpPr>
          <p:cNvPr id="69635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Treating to control symptoms and minimize risk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200" i="1">
                <a:solidFill>
                  <a:prstClr val="white"/>
                </a:solidFill>
              </a:rPr>
              <a:t>GINA </a:t>
            </a:r>
            <a:r>
              <a:rPr lang="en-AU" altLang="en-US" sz="1200" i="1" smtClean="0">
                <a:solidFill>
                  <a:prstClr val="white"/>
                </a:solidFill>
              </a:rPr>
              <a:t>2017</a:t>
            </a:r>
            <a:endParaRPr lang="en-AU" altLang="en-US" sz="1200" i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8616622">
            <a:off x="6464226" y="2243600"/>
            <a:ext cx="16634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50" b="1" kern="1100" dirty="0">
                <a:ln w="12700">
                  <a:noFill/>
                  <a:prstDash val="solid"/>
                </a:ln>
                <a:solidFill>
                  <a:prstClr val="white"/>
                </a:solidFill>
                <a:cs typeface="Arial"/>
              </a:rPr>
              <a:t>REVIEW RESPONSE</a:t>
            </a:r>
          </a:p>
        </p:txBody>
      </p:sp>
      <p:sp>
        <p:nvSpPr>
          <p:cNvPr id="10" name="Rectangle 9"/>
          <p:cNvSpPr/>
          <p:nvPr/>
        </p:nvSpPr>
        <p:spPr>
          <a:xfrm rot="3533141">
            <a:off x="6640168" y="2221503"/>
            <a:ext cx="15621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5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cs typeface="Arial"/>
              </a:rPr>
              <a:t>ASSESS</a:t>
            </a:r>
            <a:endParaRPr lang="en-AU" sz="1150" b="1" dirty="0">
              <a:ln w="12700">
                <a:noFill/>
                <a:prstDash val="solid"/>
              </a:ln>
              <a:solidFill>
                <a:prstClr val="white"/>
              </a:solidFill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1356104">
            <a:off x="6639982" y="2702652"/>
            <a:ext cx="1492013" cy="121400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50" b="1" kern="1100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ADJUST TREATMENT</a:t>
            </a:r>
            <a:endParaRPr lang="en-US" sz="1150" b="1" kern="1100" dirty="0">
              <a:ln w="12700">
                <a:noFill/>
                <a:prstDash val="solid"/>
              </a:ln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SLIDE 45_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1359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The control-based  asthma management cycle</a:t>
            </a:r>
          </a:p>
        </p:txBody>
      </p:sp>
      <p:sp>
        <p:nvSpPr>
          <p:cNvPr id="70661" name="Rectangle 7"/>
          <p:cNvSpPr>
            <a:spLocks/>
          </p:cNvSpPr>
          <p:nvPr/>
        </p:nvSpPr>
        <p:spPr bwMode="auto">
          <a:xfrm>
            <a:off x="177800" y="6657975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70663" name="Rectangle 13"/>
          <p:cNvSpPr>
            <a:spLocks/>
          </p:cNvSpPr>
          <p:nvPr/>
        </p:nvSpPr>
        <p:spPr bwMode="auto">
          <a:xfrm>
            <a:off x="5359400" y="1511300"/>
            <a:ext cx="282416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Diagnosis</a:t>
            </a:r>
          </a:p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Symptom control &amp; risk factors</a:t>
            </a:r>
            <a:br>
              <a:rPr lang="en-US" altLang="en-US" sz="1600">
                <a:solidFill>
                  <a:prstClr val="black"/>
                </a:solidFill>
              </a:rPr>
            </a:br>
            <a:r>
              <a:rPr lang="en-US" altLang="en-US" sz="1600">
                <a:solidFill>
                  <a:prstClr val="black"/>
                </a:solidFill>
              </a:rPr>
              <a:t>(including lung function)</a:t>
            </a:r>
          </a:p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Inhaler technique &amp; adherence</a:t>
            </a:r>
          </a:p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Patient preference</a:t>
            </a:r>
          </a:p>
        </p:txBody>
      </p:sp>
      <p:sp>
        <p:nvSpPr>
          <p:cNvPr id="70664" name="Rectangle 14"/>
          <p:cNvSpPr>
            <a:spLocks/>
          </p:cNvSpPr>
          <p:nvPr/>
        </p:nvSpPr>
        <p:spPr bwMode="auto">
          <a:xfrm>
            <a:off x="5359400" y="5173663"/>
            <a:ext cx="29257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Asthma medications</a:t>
            </a:r>
          </a:p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Non-pharmacological strategies</a:t>
            </a:r>
          </a:p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Treat modifiable risk factors</a:t>
            </a:r>
          </a:p>
        </p:txBody>
      </p:sp>
      <p:sp>
        <p:nvSpPr>
          <p:cNvPr id="70665" name="Rectangle 15"/>
          <p:cNvSpPr>
            <a:spLocks/>
          </p:cNvSpPr>
          <p:nvPr/>
        </p:nvSpPr>
        <p:spPr bwMode="auto">
          <a:xfrm>
            <a:off x="546100" y="3284538"/>
            <a:ext cx="17414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 dirty="0">
                <a:solidFill>
                  <a:prstClr val="black"/>
                </a:solidFill>
              </a:rPr>
              <a:t>Symptoms</a:t>
            </a:r>
          </a:p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 dirty="0">
                <a:solidFill>
                  <a:prstClr val="black"/>
                </a:solidFill>
              </a:rPr>
              <a:t>Exacerbations</a:t>
            </a:r>
          </a:p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 dirty="0">
                <a:solidFill>
                  <a:prstClr val="black"/>
                </a:solidFill>
              </a:rPr>
              <a:t>Side-effects</a:t>
            </a:r>
          </a:p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 dirty="0">
                <a:solidFill>
                  <a:prstClr val="black"/>
                </a:solidFill>
              </a:rPr>
              <a:t>Patient satisfaction</a:t>
            </a:r>
          </a:p>
          <a:p>
            <a:pPr eaLnBrk="1" fontAlgn="auto" hangingPunct="1">
              <a:spcBef>
                <a:spcPts val="425"/>
              </a:spcBef>
              <a:spcAft>
                <a:spcPts val="0"/>
              </a:spcAft>
            </a:pPr>
            <a:r>
              <a:rPr lang="en-US" altLang="en-US" sz="1600" dirty="0">
                <a:solidFill>
                  <a:prstClr val="black"/>
                </a:solidFill>
              </a:rPr>
              <a:t>Lung function</a:t>
            </a:r>
          </a:p>
        </p:txBody>
      </p:sp>
      <p:sp>
        <p:nvSpPr>
          <p:cNvPr id="16" name="Rectangle 15"/>
          <p:cNvSpPr/>
          <p:nvPr/>
        </p:nvSpPr>
        <p:spPr>
          <a:xfrm rot="18616622">
            <a:off x="2688622" y="2803376"/>
            <a:ext cx="2402625" cy="218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50" b="1" dirty="0">
                <a:ln w="12700">
                  <a:noFill/>
                  <a:prstDash val="solid"/>
                </a:ln>
                <a:solidFill>
                  <a:prstClr val="white"/>
                </a:solidFill>
                <a:cs typeface="Arial"/>
              </a:rPr>
              <a:t>REVIEW RESPONSE</a:t>
            </a:r>
          </a:p>
        </p:txBody>
      </p:sp>
      <p:sp>
        <p:nvSpPr>
          <p:cNvPr id="17" name="Rectangle 16"/>
          <p:cNvSpPr/>
          <p:nvPr/>
        </p:nvSpPr>
        <p:spPr>
          <a:xfrm rot="3706156">
            <a:off x="3018940" y="2784161"/>
            <a:ext cx="2256314" cy="218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5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cs typeface="Arial"/>
              </a:rPr>
              <a:t>ASSESS</a:t>
            </a:r>
            <a:endParaRPr lang="en-AU" sz="1650" b="1" dirty="0">
              <a:ln w="12700">
                <a:noFill/>
                <a:prstDash val="solid"/>
              </a:ln>
              <a:solidFill>
                <a:prstClr val="white"/>
              </a:solidFill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 rot="21356104">
            <a:off x="2967871" y="3542599"/>
            <a:ext cx="2154960" cy="1753419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50" b="1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ADJUST TREATMENT</a:t>
            </a:r>
            <a:endParaRPr lang="en-US" sz="1650" b="1" dirty="0">
              <a:ln w="12700">
                <a:noFill/>
                <a:prstDash val="solid"/>
              </a:ln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49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" b="977"/>
          <a:stretch>
            <a:fillRect/>
          </a:stretch>
        </p:blipFill>
        <p:spPr bwMode="auto">
          <a:xfrm>
            <a:off x="2849451" y="1149350"/>
            <a:ext cx="4205287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462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"/>
            <a:ext cx="88185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49238"/>
            <a:ext cx="7596187" cy="1350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77" tIns="32139" rIns="40630" bIns="32139" numCol="1" anchorCtr="0" compatLnSpc="1">
            <a:prstTxWarp prst="textNoShape">
              <a:avLst/>
            </a:prstTxWarp>
          </a:bodyPr>
          <a:lstStyle/>
          <a:p>
            <a:pPr marL="222250"/>
            <a:r>
              <a:rPr lang="en-US" altLang="en-US" sz="2500" dirty="0" smtClean="0">
                <a:ea typeface="ヒラギノ角ゴ ProN W3" charset="-128"/>
              </a:rPr>
              <a:t>Stepwise approach to control symptoms and reduce risk (children ≤5 years)</a:t>
            </a:r>
          </a:p>
        </p:txBody>
      </p:sp>
      <p:sp>
        <p:nvSpPr>
          <p:cNvPr id="154629" name="Rectangle 7"/>
          <p:cNvSpPr>
            <a:spLocks/>
          </p:cNvSpPr>
          <p:nvPr/>
        </p:nvSpPr>
        <p:spPr bwMode="auto">
          <a:xfrm>
            <a:off x="160338" y="6661150"/>
            <a:ext cx="20621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0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1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1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154630" name="Rectangle 11"/>
          <p:cNvSpPr>
            <a:spLocks/>
          </p:cNvSpPr>
          <p:nvPr/>
        </p:nvSpPr>
        <p:spPr bwMode="auto">
          <a:xfrm>
            <a:off x="1725613" y="3429000"/>
            <a:ext cx="9461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700">
              <a:solidFill>
                <a:prstClr val="black"/>
              </a:solidFill>
            </a:endParaRPr>
          </a:p>
        </p:txBody>
      </p:sp>
      <p:sp>
        <p:nvSpPr>
          <p:cNvPr id="154631" name="Rectangle 12"/>
          <p:cNvSpPr>
            <a:spLocks/>
          </p:cNvSpPr>
          <p:nvPr/>
        </p:nvSpPr>
        <p:spPr bwMode="auto">
          <a:xfrm>
            <a:off x="2028825" y="4149725"/>
            <a:ext cx="6429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7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700" i="1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7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700" i="1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7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154632" name="Rectangle 13"/>
          <p:cNvSpPr>
            <a:spLocks/>
          </p:cNvSpPr>
          <p:nvPr/>
        </p:nvSpPr>
        <p:spPr bwMode="auto">
          <a:xfrm>
            <a:off x="2055813" y="4625975"/>
            <a:ext cx="615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700" b="1">
              <a:solidFill>
                <a:prstClr val="black"/>
              </a:solidFill>
            </a:endParaRPr>
          </a:p>
        </p:txBody>
      </p:sp>
      <p:sp>
        <p:nvSpPr>
          <p:cNvPr id="154633" name="Rectangle 14"/>
          <p:cNvSpPr>
            <a:spLocks/>
          </p:cNvSpPr>
          <p:nvPr/>
        </p:nvSpPr>
        <p:spPr bwMode="auto">
          <a:xfrm>
            <a:off x="1619250" y="4964113"/>
            <a:ext cx="10525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CONSIDER </a:t>
            </a:r>
            <a:b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  <a:t>THIS STEP FOR CHILDREN</a:t>
            </a:r>
            <a:b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  <a:t> WITH: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700" b="1">
              <a:solidFill>
                <a:prstClr val="black"/>
              </a:solidFill>
            </a:endParaRPr>
          </a:p>
        </p:txBody>
      </p:sp>
      <p:sp>
        <p:nvSpPr>
          <p:cNvPr id="154634" name="Rectangle 17"/>
          <p:cNvSpPr>
            <a:spLocks/>
          </p:cNvSpPr>
          <p:nvPr/>
        </p:nvSpPr>
        <p:spPr bwMode="auto">
          <a:xfrm>
            <a:off x="2843213" y="4941888"/>
            <a:ext cx="5715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Infrequent </a:t>
            </a:r>
            <a:br>
              <a:rPr lang="en-US" altLang="en-US" sz="600" dirty="0">
                <a:solidFill>
                  <a:prstClr val="black"/>
                </a:solidFill>
              </a:rPr>
            </a:br>
            <a:r>
              <a:rPr lang="en-US" altLang="en-US" sz="600" dirty="0">
                <a:solidFill>
                  <a:prstClr val="black"/>
                </a:solidFill>
              </a:rPr>
              <a:t>viral wheezing and no or few interval symptoms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600" dirty="0">
              <a:solidFill>
                <a:prstClr val="black"/>
              </a:solidFill>
            </a:endParaRPr>
          </a:p>
        </p:txBody>
      </p:sp>
      <p:sp>
        <p:nvSpPr>
          <p:cNvPr id="154635" name="Rectangle 18"/>
          <p:cNvSpPr>
            <a:spLocks/>
          </p:cNvSpPr>
          <p:nvPr/>
        </p:nvSpPr>
        <p:spPr bwMode="auto">
          <a:xfrm>
            <a:off x="3454400" y="4941888"/>
            <a:ext cx="19097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563"/>
              </a:spcBef>
              <a:spcAft>
                <a:spcPts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Symptom pattern consistent with asthma </a:t>
            </a:r>
            <a:br>
              <a:rPr lang="en-US" altLang="en-US" sz="600" dirty="0">
                <a:solidFill>
                  <a:prstClr val="black"/>
                </a:solidFill>
              </a:rPr>
            </a:br>
            <a:r>
              <a:rPr lang="en-US" altLang="en-US" sz="600" dirty="0">
                <a:solidFill>
                  <a:prstClr val="black"/>
                </a:solidFill>
              </a:rPr>
              <a:t>and asthma symptoms not well-controlled, or </a:t>
            </a:r>
            <a:br>
              <a:rPr lang="en-US" altLang="en-US" sz="600" dirty="0">
                <a:solidFill>
                  <a:prstClr val="black"/>
                </a:solidFill>
              </a:rPr>
            </a:br>
            <a:r>
              <a:rPr lang="en-US" altLang="en-US" sz="600" dirty="0">
                <a:solidFill>
                  <a:prstClr val="black"/>
                </a:solidFill>
              </a:rPr>
              <a:t>≥3 exacerbations per year </a:t>
            </a:r>
          </a:p>
          <a:p>
            <a:pPr eaLnBrk="1" fontAlgn="auto" hangingPunct="1">
              <a:spcBef>
                <a:spcPts val="563"/>
              </a:spcBef>
              <a:spcAft>
                <a:spcPts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Symptom pattern not consistent with asthma but wheezing episodes occur frequently, e.g. every </a:t>
            </a:r>
            <a:br>
              <a:rPr lang="en-US" altLang="en-US" sz="600" dirty="0">
                <a:solidFill>
                  <a:prstClr val="black"/>
                </a:solidFill>
              </a:rPr>
            </a:br>
            <a:r>
              <a:rPr lang="en-US" altLang="en-US" sz="600" dirty="0">
                <a:solidFill>
                  <a:prstClr val="black"/>
                </a:solidFill>
              </a:rPr>
              <a:t>6–8 weeks. </a:t>
            </a:r>
            <a:br>
              <a:rPr lang="en-US" altLang="en-US" sz="600" dirty="0">
                <a:solidFill>
                  <a:prstClr val="black"/>
                </a:solidFill>
              </a:rPr>
            </a:br>
            <a:r>
              <a:rPr lang="en-US" altLang="en-US" sz="600" dirty="0">
                <a:solidFill>
                  <a:prstClr val="black"/>
                </a:solidFill>
              </a:rPr>
              <a:t>Give diagnostic trial for 3 months.</a:t>
            </a:r>
          </a:p>
        </p:txBody>
      </p:sp>
      <p:sp>
        <p:nvSpPr>
          <p:cNvPr id="154636" name="Rectangle 19"/>
          <p:cNvSpPr>
            <a:spLocks/>
          </p:cNvSpPr>
          <p:nvPr/>
        </p:nvSpPr>
        <p:spPr bwMode="auto">
          <a:xfrm>
            <a:off x="5505450" y="4941888"/>
            <a:ext cx="866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Asthma diagnosis, and not well-controlled on </a:t>
            </a:r>
            <a:br>
              <a:rPr lang="en-US" altLang="en-US" sz="600">
                <a:solidFill>
                  <a:prstClr val="black"/>
                </a:solidFill>
              </a:rPr>
            </a:br>
            <a:r>
              <a:rPr lang="en-US" altLang="en-US" sz="600">
                <a:solidFill>
                  <a:prstClr val="black"/>
                </a:solidFill>
              </a:rPr>
              <a:t>low dose ICS</a:t>
            </a:r>
          </a:p>
        </p:txBody>
      </p:sp>
      <p:sp>
        <p:nvSpPr>
          <p:cNvPr id="154637" name="Rectangle 20"/>
          <p:cNvSpPr>
            <a:spLocks/>
          </p:cNvSpPr>
          <p:nvPr/>
        </p:nvSpPr>
        <p:spPr bwMode="auto">
          <a:xfrm>
            <a:off x="6405563" y="4941888"/>
            <a:ext cx="6873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Not well-</a:t>
            </a:r>
            <a:br>
              <a:rPr lang="en-US" altLang="en-US" sz="600">
                <a:solidFill>
                  <a:prstClr val="black"/>
                </a:solidFill>
              </a:rPr>
            </a:br>
            <a:r>
              <a:rPr lang="en-US" altLang="en-US" sz="600">
                <a:solidFill>
                  <a:prstClr val="black"/>
                </a:solidFill>
              </a:rPr>
              <a:t>controlled </a:t>
            </a:r>
            <a:br>
              <a:rPr lang="en-US" altLang="en-US" sz="600">
                <a:solidFill>
                  <a:prstClr val="black"/>
                </a:solidFill>
              </a:rPr>
            </a:br>
            <a:r>
              <a:rPr lang="en-US" altLang="en-US" sz="600">
                <a:solidFill>
                  <a:prstClr val="black"/>
                </a:solidFill>
              </a:rPr>
              <a:t>on double </a:t>
            </a:r>
            <a:br>
              <a:rPr lang="en-US" altLang="en-US" sz="600">
                <a:solidFill>
                  <a:prstClr val="black"/>
                </a:solidFill>
              </a:rPr>
            </a:br>
            <a:r>
              <a:rPr lang="en-US" altLang="en-US" sz="600">
                <a:solidFill>
                  <a:prstClr val="black"/>
                </a:solidFill>
              </a:rPr>
              <a:t>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600">
              <a:solidFill>
                <a:prstClr val="black"/>
              </a:solidFill>
            </a:endParaRPr>
          </a:p>
        </p:txBody>
      </p:sp>
      <p:sp>
        <p:nvSpPr>
          <p:cNvPr id="154638" name="Rectangle 21"/>
          <p:cNvSpPr>
            <a:spLocks/>
          </p:cNvSpPr>
          <p:nvPr/>
        </p:nvSpPr>
        <p:spPr bwMode="auto">
          <a:xfrm>
            <a:off x="5529263" y="5429250"/>
            <a:ext cx="13477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First check diagnosis, inhaler skills, adherence, exposures</a:t>
            </a:r>
          </a:p>
        </p:txBody>
      </p:sp>
      <p:sp>
        <p:nvSpPr>
          <p:cNvPr id="154639" name="Rectangle 22"/>
          <p:cNvSpPr>
            <a:spLocks/>
          </p:cNvSpPr>
          <p:nvPr/>
        </p:nvSpPr>
        <p:spPr bwMode="auto">
          <a:xfrm>
            <a:off x="2847975" y="4581525"/>
            <a:ext cx="4029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dirty="0">
                <a:solidFill>
                  <a:prstClr val="black"/>
                </a:solidFill>
              </a:rPr>
              <a:t>As-needed short-acting beta</a:t>
            </a:r>
            <a:r>
              <a:rPr lang="en-US" altLang="en-US" sz="900" baseline="-25000" dirty="0">
                <a:solidFill>
                  <a:prstClr val="black"/>
                </a:solidFill>
              </a:rPr>
              <a:t>2</a:t>
            </a:r>
            <a:r>
              <a:rPr lang="en-US" altLang="en-US" sz="900" dirty="0">
                <a:solidFill>
                  <a:prstClr val="black"/>
                </a:solidFill>
              </a:rPr>
              <a:t>-agonist (all children) </a:t>
            </a:r>
          </a:p>
        </p:txBody>
      </p:sp>
      <p:sp>
        <p:nvSpPr>
          <p:cNvPr id="154640" name="Rectangle 23"/>
          <p:cNvSpPr>
            <a:spLocks/>
          </p:cNvSpPr>
          <p:nvPr/>
        </p:nvSpPr>
        <p:spPr bwMode="auto">
          <a:xfrm>
            <a:off x="3419475" y="4221163"/>
            <a:ext cx="20177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altLang="en-US" sz="600" i="1" dirty="0">
                <a:solidFill>
                  <a:prstClr val="black"/>
                </a:solidFill>
                <a:latin typeface="Arial Italic" charset="0"/>
                <a:sym typeface="Arial Italic" charset="0"/>
              </a:rPr>
              <a:t>Leukotriene receptor antagonist (LTRA)</a:t>
            </a:r>
          </a:p>
          <a:p>
            <a:pPr algn="ctr" eaLnBrk="1" fontAlgn="auto" hangingPunct="1">
              <a:lnSpc>
                <a:spcPct val="700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altLang="en-US" sz="600" i="1" dirty="0">
                <a:solidFill>
                  <a:prstClr val="black"/>
                </a:solidFill>
                <a:latin typeface="Arial Italic" charset="0"/>
                <a:sym typeface="Arial Italic" charset="0"/>
              </a:rPr>
              <a:t>Intermittent ICS</a:t>
            </a:r>
          </a:p>
        </p:txBody>
      </p:sp>
      <p:sp>
        <p:nvSpPr>
          <p:cNvPr id="154641" name="Rectangle 24"/>
          <p:cNvSpPr>
            <a:spLocks/>
          </p:cNvSpPr>
          <p:nvPr/>
        </p:nvSpPr>
        <p:spPr bwMode="auto">
          <a:xfrm>
            <a:off x="5473700" y="4221163"/>
            <a:ext cx="866775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altLang="en-US" sz="600" i="1" dirty="0">
                <a:solidFill>
                  <a:prstClr val="black"/>
                </a:solidFill>
                <a:latin typeface="Arial Italic" charset="0"/>
                <a:sym typeface="Arial Italic" charset="0"/>
              </a:rPr>
              <a:t>Low dose ICS + LTRA</a:t>
            </a:r>
          </a:p>
          <a:p>
            <a:pPr algn="ctr" eaLnBrk="1" fontAlgn="auto" hangingPunct="1">
              <a:lnSpc>
                <a:spcPct val="70000"/>
              </a:lnSpc>
              <a:spcBef>
                <a:spcPts val="275"/>
              </a:spcBef>
              <a:spcAft>
                <a:spcPts val="0"/>
              </a:spcAft>
            </a:pPr>
            <a:endParaRPr lang="en-US" altLang="en-US" sz="600" i="1" dirty="0">
              <a:solidFill>
                <a:prstClr val="black"/>
              </a:solidFill>
            </a:endParaRPr>
          </a:p>
        </p:txBody>
      </p:sp>
      <p:sp>
        <p:nvSpPr>
          <p:cNvPr id="281621" name="Rectangle 25"/>
          <p:cNvSpPr>
            <a:spLocks/>
          </p:cNvSpPr>
          <p:nvPr/>
        </p:nvSpPr>
        <p:spPr bwMode="auto">
          <a:xfrm>
            <a:off x="6303963" y="4221163"/>
            <a:ext cx="5540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lnSpc>
                <a:spcPct val="70000"/>
              </a:lnSpc>
              <a:spcBef>
                <a:spcPts val="275"/>
              </a:spcBef>
              <a:spcAft>
                <a:spcPts val="0"/>
              </a:spcAft>
              <a:defRPr/>
            </a:pPr>
            <a:r>
              <a:rPr lang="en-US" sz="500" i="1" kern="60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ＭＳ Ｐゴシック" charset="0"/>
                <a:sym typeface="Arial Italic" charset="0"/>
              </a:rPr>
              <a:t>Add LTRA </a:t>
            </a:r>
          </a:p>
          <a:p>
            <a:pPr algn="ctr" eaLnBrk="1" fontAlgn="auto" hangingPunct="1">
              <a:lnSpc>
                <a:spcPct val="70000"/>
              </a:lnSpc>
              <a:spcBef>
                <a:spcPts val="275"/>
              </a:spcBef>
              <a:spcAft>
                <a:spcPts val="0"/>
              </a:spcAft>
              <a:defRPr/>
            </a:pPr>
            <a:r>
              <a:rPr lang="en-US" sz="500" i="1" kern="60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ＭＳ Ｐゴシック" charset="0"/>
                <a:sym typeface="Arial Italic" charset="0"/>
              </a:rPr>
              <a:t>Inc. ICS</a:t>
            </a:r>
            <a:br>
              <a:rPr lang="en-US" sz="500" i="1" kern="60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ＭＳ Ｐゴシック" charset="0"/>
                <a:sym typeface="Arial Italic" charset="0"/>
              </a:rPr>
            </a:br>
            <a:r>
              <a:rPr lang="en-US" sz="500" i="1" kern="60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ＭＳ Ｐゴシック" charset="0"/>
                <a:sym typeface="Arial Italic" charset="0"/>
              </a:rPr>
              <a:t>frequency</a:t>
            </a:r>
          </a:p>
          <a:p>
            <a:pPr algn="ctr" eaLnBrk="1" fontAlgn="auto" hangingPunct="1">
              <a:lnSpc>
                <a:spcPct val="70000"/>
              </a:lnSpc>
              <a:spcBef>
                <a:spcPts val="275"/>
              </a:spcBef>
              <a:spcAft>
                <a:spcPts val="0"/>
              </a:spcAft>
              <a:defRPr/>
            </a:pPr>
            <a:r>
              <a:rPr lang="en-US" sz="500" i="1" kern="60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ＭＳ Ｐゴシック" charset="0"/>
                <a:sym typeface="Arial Italic" charset="0"/>
              </a:rPr>
              <a:t>Add </a:t>
            </a:r>
            <a:r>
              <a:rPr lang="en-US" sz="500" i="1" kern="600" dirty="0" err="1">
                <a:solidFill>
                  <a:prstClr val="black"/>
                </a:solidFill>
                <a:latin typeface="Arial Italic" charset="0"/>
                <a:ea typeface="ＭＳ Ｐゴシック" charset="0"/>
                <a:cs typeface="ＭＳ Ｐゴシック" charset="0"/>
                <a:sym typeface="Arial Italic" charset="0"/>
              </a:rPr>
              <a:t>intermitt</a:t>
            </a:r>
            <a:r>
              <a:rPr lang="en-US" sz="500" i="1" kern="60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ＭＳ Ｐゴシック" charset="0"/>
                <a:sym typeface="Arial Italic" charset="0"/>
              </a:rPr>
              <a:t> ICS</a:t>
            </a:r>
          </a:p>
        </p:txBody>
      </p:sp>
      <p:sp>
        <p:nvSpPr>
          <p:cNvPr id="281622" name="Rectangle 26"/>
          <p:cNvSpPr>
            <a:spLocks/>
          </p:cNvSpPr>
          <p:nvPr/>
        </p:nvSpPr>
        <p:spPr bwMode="auto">
          <a:xfrm>
            <a:off x="6300788" y="3500438"/>
            <a:ext cx="5762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9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Continue controller </a:t>
            </a:r>
            <a:br>
              <a:rPr lang="en-US" sz="700" kern="9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700" kern="9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&amp; refer for specialist assessment</a:t>
            </a:r>
          </a:p>
        </p:txBody>
      </p:sp>
      <p:sp>
        <p:nvSpPr>
          <p:cNvPr id="154644" name="Rectangle 27"/>
          <p:cNvSpPr>
            <a:spLocks/>
          </p:cNvSpPr>
          <p:nvPr/>
        </p:nvSpPr>
        <p:spPr bwMode="auto">
          <a:xfrm>
            <a:off x="5437188" y="3716338"/>
            <a:ext cx="863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700" b="1">
                <a:solidFill>
                  <a:prstClr val="black"/>
                </a:solidFill>
                <a:sym typeface="Arial Bold" charset="0"/>
              </a:rPr>
              <a:t>Double </a:t>
            </a:r>
            <a:br>
              <a:rPr lang="en-US" altLang="en-US" sz="700" b="1">
                <a:solidFill>
                  <a:prstClr val="black"/>
                </a:solidFill>
                <a:sym typeface="Arial Bold" charset="0"/>
              </a:rPr>
            </a:br>
            <a:r>
              <a:rPr lang="ja-JP" altLang="en-US" sz="700" b="1">
                <a:solidFill>
                  <a:prstClr val="black"/>
                </a:solidFill>
                <a:sym typeface="Arial Bold" charset="0"/>
              </a:rPr>
              <a:t>‘</a:t>
            </a:r>
            <a:r>
              <a:rPr lang="en-US" altLang="ja-JP" sz="700" b="1">
                <a:solidFill>
                  <a:prstClr val="black"/>
                </a:solidFill>
                <a:cs typeface="Arial" pitchFamily="34" charset="0"/>
                <a:sym typeface="Arial Bold" charset="0"/>
              </a:rPr>
              <a:t>low dose</a:t>
            </a:r>
            <a:r>
              <a:rPr lang="ja-JP" altLang="en-US" sz="700" b="1">
                <a:solidFill>
                  <a:prstClr val="black"/>
                </a:solidFill>
                <a:sym typeface="Arial Bold" charset="0"/>
              </a:rPr>
              <a:t>’</a:t>
            </a:r>
            <a:r>
              <a:rPr lang="en-US" altLang="ja-JP" sz="700" b="1">
                <a:solidFill>
                  <a:prstClr val="black"/>
                </a:solidFill>
                <a:cs typeface="Arial" pitchFamily="34" charset="0"/>
                <a:sym typeface="Arial Bold" charset="0"/>
              </a:rPr>
              <a:t> </a:t>
            </a:r>
            <a:br>
              <a:rPr lang="en-US" altLang="ja-JP" sz="700" b="1">
                <a:solidFill>
                  <a:prstClr val="black"/>
                </a:solidFill>
                <a:cs typeface="Arial" pitchFamily="34" charset="0"/>
                <a:sym typeface="Arial Bold" charset="0"/>
              </a:rPr>
            </a:br>
            <a:r>
              <a:rPr lang="en-US" altLang="ja-JP" sz="700" b="1">
                <a:solidFill>
                  <a:prstClr val="black"/>
                </a:solidFill>
                <a:cs typeface="Arial" pitchFamily="34" charset="0"/>
                <a:sym typeface="Arial Bold" charset="0"/>
              </a:rPr>
              <a:t>ICS</a:t>
            </a:r>
            <a:endParaRPr lang="en-US" altLang="en-US" sz="700" b="1">
              <a:solidFill>
                <a:prstClr val="black"/>
              </a:solidFill>
              <a:cs typeface="Arial" pitchFamily="34" charset="0"/>
              <a:sym typeface="Arial Bold" charset="0"/>
            </a:endParaRPr>
          </a:p>
        </p:txBody>
      </p:sp>
      <p:sp>
        <p:nvSpPr>
          <p:cNvPr id="154645" name="Rectangle 28"/>
          <p:cNvSpPr>
            <a:spLocks/>
          </p:cNvSpPr>
          <p:nvPr/>
        </p:nvSpPr>
        <p:spPr bwMode="auto">
          <a:xfrm>
            <a:off x="3402013" y="3902075"/>
            <a:ext cx="20542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800" b="1">
                <a:solidFill>
                  <a:prstClr val="black"/>
                </a:solidFill>
                <a:latin typeface="Arial Bold" charset="0"/>
                <a:sym typeface="Arial Bold" charset="0"/>
              </a:rPr>
              <a:t>Daily low dose ICS</a:t>
            </a:r>
          </a:p>
        </p:txBody>
      </p:sp>
      <p:sp>
        <p:nvSpPr>
          <p:cNvPr id="154646" name="Rectangle 29"/>
          <p:cNvSpPr>
            <a:spLocks/>
          </p:cNvSpPr>
          <p:nvPr/>
        </p:nvSpPr>
        <p:spPr bwMode="auto">
          <a:xfrm>
            <a:off x="2843213" y="34290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8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1</a:t>
            </a:r>
          </a:p>
        </p:txBody>
      </p:sp>
      <p:sp>
        <p:nvSpPr>
          <p:cNvPr id="154647" name="Rectangle 30"/>
          <p:cNvSpPr>
            <a:spLocks/>
          </p:cNvSpPr>
          <p:nvPr/>
        </p:nvSpPr>
        <p:spPr bwMode="auto">
          <a:xfrm>
            <a:off x="3419475" y="3429000"/>
            <a:ext cx="2017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8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2</a:t>
            </a:r>
          </a:p>
        </p:txBody>
      </p:sp>
      <p:sp>
        <p:nvSpPr>
          <p:cNvPr id="154648" name="Rectangle 31"/>
          <p:cNvSpPr>
            <a:spLocks/>
          </p:cNvSpPr>
          <p:nvPr/>
        </p:nvSpPr>
        <p:spPr bwMode="auto">
          <a:xfrm>
            <a:off x="5437188" y="3348038"/>
            <a:ext cx="9350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8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3</a:t>
            </a:r>
          </a:p>
        </p:txBody>
      </p:sp>
      <p:sp>
        <p:nvSpPr>
          <p:cNvPr id="154649" name="Rectangle 32"/>
          <p:cNvSpPr>
            <a:spLocks/>
          </p:cNvSpPr>
          <p:nvPr/>
        </p:nvSpPr>
        <p:spPr bwMode="auto">
          <a:xfrm>
            <a:off x="6300788" y="3068638"/>
            <a:ext cx="5762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8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4</a:t>
            </a:r>
          </a:p>
        </p:txBody>
      </p:sp>
      <p:sp>
        <p:nvSpPr>
          <p:cNvPr id="154650" name="Rectangle 13"/>
          <p:cNvSpPr>
            <a:spLocks/>
          </p:cNvSpPr>
          <p:nvPr/>
        </p:nvSpPr>
        <p:spPr bwMode="auto">
          <a:xfrm>
            <a:off x="3074988" y="2060575"/>
            <a:ext cx="633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Symptoms</a:t>
            </a:r>
          </a:p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Exacerbations</a:t>
            </a:r>
          </a:p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Side-effects</a:t>
            </a:r>
          </a:p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Parent satisfaction</a:t>
            </a:r>
          </a:p>
        </p:txBody>
      </p:sp>
      <p:sp>
        <p:nvSpPr>
          <p:cNvPr id="154651" name="Rectangle 11"/>
          <p:cNvSpPr>
            <a:spLocks/>
          </p:cNvSpPr>
          <p:nvPr/>
        </p:nvSpPr>
        <p:spPr bwMode="auto">
          <a:xfrm>
            <a:off x="5219700" y="1341438"/>
            <a:ext cx="104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Diagnosis</a:t>
            </a:r>
          </a:p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Symptom control &amp; risk factors</a:t>
            </a:r>
          </a:p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Inhaler technique &amp; adherence</a:t>
            </a:r>
          </a:p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Parent preference</a:t>
            </a:r>
          </a:p>
        </p:txBody>
      </p:sp>
      <p:sp>
        <p:nvSpPr>
          <p:cNvPr id="154652" name="Rectangle 12"/>
          <p:cNvSpPr>
            <a:spLocks/>
          </p:cNvSpPr>
          <p:nvPr/>
        </p:nvSpPr>
        <p:spPr bwMode="auto">
          <a:xfrm>
            <a:off x="5435600" y="2374900"/>
            <a:ext cx="1082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Asthma medications</a:t>
            </a:r>
          </a:p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Non-pharmacological strategies</a:t>
            </a:r>
          </a:p>
          <a:p>
            <a:pPr eaLnBrk="1" fontAlgn="auto" hangingPunct="1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600">
                <a:solidFill>
                  <a:prstClr val="black"/>
                </a:solidFill>
              </a:rPr>
              <a:t>Treat modifiable risk factors</a:t>
            </a:r>
          </a:p>
        </p:txBody>
      </p:sp>
      <p:sp>
        <p:nvSpPr>
          <p:cNvPr id="154653" name="Rectangle 38"/>
          <p:cNvSpPr>
            <a:spLocks noChangeArrowheads="1"/>
          </p:cNvSpPr>
          <p:nvPr/>
        </p:nvSpPr>
        <p:spPr bwMode="auto">
          <a:xfrm>
            <a:off x="2843213" y="5876925"/>
            <a:ext cx="3562350" cy="68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70000"/>
              </a:lnSpc>
              <a:spcBef>
                <a:spcPts val="563"/>
              </a:spcBef>
              <a:spcAft>
                <a:spcPts val="600"/>
              </a:spcAft>
            </a:pPr>
            <a:r>
              <a:rPr lang="en-US" altLang="en-US" sz="700" b="1" dirty="0">
                <a:solidFill>
                  <a:prstClr val="black"/>
                </a:solidFill>
                <a:sym typeface="Arial Bold" charset="0"/>
              </a:rPr>
              <a:t>ALL CHILDREN</a:t>
            </a:r>
            <a:endParaRPr lang="en-US" altLang="en-US" sz="700" b="1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70000"/>
              </a:lnSpc>
              <a:spcBef>
                <a:spcPts val="150"/>
              </a:spcBef>
              <a:spcAft>
                <a:spcPts val="200"/>
              </a:spcAft>
            </a:pPr>
            <a:r>
              <a:rPr lang="en-US" altLang="en-US" sz="600" dirty="0">
                <a:solidFill>
                  <a:prstClr val="black"/>
                </a:solidFill>
                <a:latin typeface="Arial Bold" charset="0"/>
                <a:sym typeface="Arial Bold" charset="0"/>
              </a:rPr>
              <a:t>•     </a:t>
            </a:r>
            <a:r>
              <a:rPr lang="en-US" altLang="en-US" sz="600" b="1" dirty="0">
                <a:solidFill>
                  <a:prstClr val="black"/>
                </a:solidFill>
                <a:latin typeface="Arial Bold" charset="0"/>
                <a:sym typeface="Arial Bold" charset="0"/>
              </a:rPr>
              <a:t>Assess</a:t>
            </a:r>
            <a:r>
              <a:rPr lang="en-US" altLang="en-US" sz="600" dirty="0">
                <a:solidFill>
                  <a:prstClr val="black"/>
                </a:solidFill>
              </a:rPr>
              <a:t> symptom control, future risk, comorbidities</a:t>
            </a:r>
          </a:p>
          <a:p>
            <a:pPr eaLnBrk="1" fontAlgn="auto" hangingPunct="1">
              <a:lnSpc>
                <a:spcPct val="70000"/>
              </a:lnSpc>
              <a:spcBef>
                <a:spcPts val="150"/>
              </a:spcBef>
              <a:spcAft>
                <a:spcPts val="200"/>
              </a:spcAft>
            </a:pPr>
            <a:r>
              <a:rPr lang="en-US" altLang="en-US" sz="600" dirty="0">
                <a:solidFill>
                  <a:prstClr val="black"/>
                </a:solidFill>
                <a:latin typeface="Arial Bold" charset="0"/>
                <a:sym typeface="Arial Bold" charset="0"/>
              </a:rPr>
              <a:t>•     </a:t>
            </a:r>
            <a:r>
              <a:rPr lang="en-US" altLang="en-US" sz="600" b="1" dirty="0">
                <a:solidFill>
                  <a:prstClr val="black"/>
                </a:solidFill>
                <a:latin typeface="Arial Bold" charset="0"/>
                <a:sym typeface="Arial Bold" charset="0"/>
              </a:rPr>
              <a:t>Self-management: </a:t>
            </a:r>
            <a:r>
              <a:rPr lang="en-US" altLang="en-US" sz="600" dirty="0">
                <a:solidFill>
                  <a:prstClr val="black"/>
                </a:solidFill>
              </a:rPr>
              <a:t>education, inhaler skills, written asthma action plan, adherence</a:t>
            </a:r>
          </a:p>
          <a:p>
            <a:pPr eaLnBrk="1" fontAlgn="auto" hangingPunct="1">
              <a:lnSpc>
                <a:spcPct val="70000"/>
              </a:lnSpc>
              <a:spcBef>
                <a:spcPts val="150"/>
              </a:spcBef>
              <a:spcAft>
                <a:spcPts val="200"/>
              </a:spcAft>
            </a:pPr>
            <a:r>
              <a:rPr lang="en-US" altLang="en-US" sz="600" dirty="0">
                <a:solidFill>
                  <a:prstClr val="black"/>
                </a:solidFill>
                <a:latin typeface="Arial Bold" charset="0"/>
                <a:sym typeface="Arial Bold" charset="0"/>
              </a:rPr>
              <a:t>•     </a:t>
            </a:r>
            <a:r>
              <a:rPr lang="en-US" altLang="en-US" sz="600" b="1" dirty="0">
                <a:solidFill>
                  <a:prstClr val="black"/>
                </a:solidFill>
                <a:latin typeface="Arial Bold" charset="0"/>
                <a:sym typeface="Arial Bold" charset="0"/>
              </a:rPr>
              <a:t>Regular review:</a:t>
            </a:r>
            <a:r>
              <a:rPr lang="en-US" altLang="en-US" sz="600" b="1" dirty="0">
                <a:solidFill>
                  <a:prstClr val="black"/>
                </a:solidFill>
              </a:rPr>
              <a:t> </a:t>
            </a:r>
            <a:r>
              <a:rPr lang="en-US" altLang="en-US" sz="600" dirty="0">
                <a:solidFill>
                  <a:prstClr val="black"/>
                </a:solidFill>
              </a:rPr>
              <a:t>assess response, adverse events, establish minimal </a:t>
            </a:r>
            <a:r>
              <a:rPr lang="en-US" altLang="en-US" sz="600" dirty="0" smtClean="0">
                <a:solidFill>
                  <a:prstClr val="black"/>
                </a:solidFill>
              </a:rPr>
              <a:t>effective treatment</a:t>
            </a:r>
            <a:endParaRPr lang="en-US" altLang="en-US" sz="6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70000"/>
              </a:lnSpc>
              <a:spcBef>
                <a:spcPts val="150"/>
              </a:spcBef>
              <a:spcAft>
                <a:spcPts val="200"/>
              </a:spcAft>
            </a:pPr>
            <a:r>
              <a:rPr lang="en-US" altLang="en-US" sz="600" dirty="0">
                <a:solidFill>
                  <a:prstClr val="black"/>
                </a:solidFill>
                <a:latin typeface="Arial Bold" charset="0"/>
                <a:sym typeface="Arial Bold" charset="0"/>
              </a:rPr>
              <a:t>•     </a:t>
            </a:r>
            <a:r>
              <a:rPr lang="en-US" altLang="en-US" sz="600" dirty="0">
                <a:solidFill>
                  <a:prstClr val="black"/>
                </a:solidFill>
              </a:rPr>
              <a:t>(Where relevant): environmental control for smoke, allergens, indoor/outdoor air pollution</a:t>
            </a:r>
          </a:p>
        </p:txBody>
      </p:sp>
      <p:sp>
        <p:nvSpPr>
          <p:cNvPr id="154654" name="Rectangle 11"/>
          <p:cNvSpPr>
            <a:spLocks/>
          </p:cNvSpPr>
          <p:nvPr/>
        </p:nvSpPr>
        <p:spPr bwMode="auto">
          <a:xfrm>
            <a:off x="1725613" y="5949950"/>
            <a:ext cx="9461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  <a:t>KEY </a:t>
            </a:r>
            <a:b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700" b="1">
                <a:solidFill>
                  <a:srgbClr val="134679"/>
                </a:solidFill>
                <a:latin typeface="Arial Bold" charset="0"/>
                <a:sym typeface="Arial Bold" charset="0"/>
              </a:rPr>
              <a:t>ISSUES</a:t>
            </a:r>
            <a:endParaRPr lang="en-US" altLang="en-US" sz="700">
              <a:solidFill>
                <a:prstClr val="black"/>
              </a:solidFill>
            </a:endParaRPr>
          </a:p>
        </p:txBody>
      </p:sp>
      <p:grpSp>
        <p:nvGrpSpPr>
          <p:cNvPr id="154655" name="Group 1"/>
          <p:cNvGrpSpPr>
            <a:grpSpLocks/>
          </p:cNvGrpSpPr>
          <p:nvPr/>
        </p:nvGrpSpPr>
        <p:grpSpPr bwMode="auto">
          <a:xfrm>
            <a:off x="4054475" y="1770063"/>
            <a:ext cx="1089025" cy="1163637"/>
            <a:chOff x="2799598" y="2692400"/>
            <a:chExt cx="2437835" cy="2603618"/>
          </a:xfrm>
        </p:grpSpPr>
        <p:sp>
          <p:nvSpPr>
            <p:cNvPr id="35" name="Rectangle 34"/>
            <p:cNvSpPr/>
            <p:nvPr/>
          </p:nvSpPr>
          <p:spPr>
            <a:xfrm rot="18616622">
              <a:off x="2688622" y="2803376"/>
              <a:ext cx="2402625" cy="21806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none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800" b="1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cs typeface="Arial"/>
                </a:rPr>
                <a:t>REVIEW RESPONSE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3706156">
              <a:off x="3018940" y="2784161"/>
              <a:ext cx="2256314" cy="21806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none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800" b="1" dirty="0" smtClean="0">
                  <a:ln w="12700">
                    <a:noFill/>
                    <a:prstDash val="solid"/>
                  </a:ln>
                  <a:solidFill>
                    <a:prstClr val="white"/>
                  </a:solidFill>
                  <a:cs typeface="Arial"/>
                </a:rPr>
                <a:t>ASSESS</a:t>
              </a:r>
              <a:endParaRPr lang="en-AU" sz="800" b="1" dirty="0">
                <a:ln w="12700">
                  <a:noFill/>
                  <a:prstDash val="solid"/>
                </a:ln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21356104">
              <a:off x="2967871" y="3542599"/>
              <a:ext cx="2154960" cy="1753419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16604063"/>
                </a:avLst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800" b="1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ADJUST TREATMENT</a:t>
              </a:r>
              <a:endParaRPr lang="en-US" sz="800" b="1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588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 descr="SLIDE 13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7" b="-11"/>
          <a:stretch>
            <a:fillRect/>
          </a:stretch>
        </p:blipFill>
        <p:spPr bwMode="auto">
          <a:xfrm>
            <a:off x="611188" y="1414463"/>
            <a:ext cx="820896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79749"/>
            <a:ext cx="8528050" cy="357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sz="2000" dirty="0" smtClean="0">
                <a:ea typeface="ヒラギノ角ゴ ProN W3" charset="-128"/>
              </a:rPr>
              <a:t>Assess asthma control</a:t>
            </a:r>
          </a:p>
          <a:p>
            <a:pPr lvl="1" eaLnBrk="1" hangingPunct="1"/>
            <a:r>
              <a:rPr lang="en-US" altLang="en-US" sz="1800" dirty="0" smtClean="0">
                <a:ea typeface="ヒラギノ角ゴ ProN W3" charset="-128"/>
              </a:rPr>
              <a:t>Symptom control, future risk, comorbidities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sz="2000" dirty="0" smtClean="0">
                <a:ea typeface="ヒラギノ角ゴ ProN W3" charset="-128"/>
              </a:rPr>
              <a:t>Self-management</a:t>
            </a:r>
          </a:p>
          <a:p>
            <a:pPr lvl="1" eaLnBrk="1" hangingPunct="1"/>
            <a:r>
              <a:rPr lang="en-US" altLang="en-US" sz="1800" dirty="0" smtClean="0">
                <a:ea typeface="ヒラギノ角ゴ ProN W3" charset="-128"/>
              </a:rPr>
              <a:t>Education, inhaler skills, written asthma action plan, adherence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sz="2000" dirty="0" smtClean="0">
                <a:ea typeface="ヒラギノ角ゴ ProN W3" charset="-128"/>
              </a:rPr>
              <a:t>Regular review</a:t>
            </a:r>
          </a:p>
          <a:p>
            <a:pPr lvl="1" eaLnBrk="1" hangingPunct="1"/>
            <a:r>
              <a:rPr lang="en-US" altLang="en-US" sz="1800" dirty="0" smtClean="0">
                <a:ea typeface="ヒラギノ角ゴ ProN W3" charset="-128"/>
              </a:rPr>
              <a:t>Assess response, adverse events, establish minimal effective treatment</a:t>
            </a:r>
          </a:p>
          <a:p>
            <a:pPr lvl="1" eaLnBrk="1" hangingPunct="1"/>
            <a:r>
              <a:rPr lang="en-US" altLang="en-US" sz="1800" dirty="0" smtClean="0">
                <a:ea typeface="ヒラギノ角ゴ ProN W3" charset="-128"/>
              </a:rPr>
              <a:t>Record height each year, as poorly-controlled asthma may influence growth, and ICS may be associated with growth delay in first 1-2 years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sz="2000" dirty="0" smtClean="0">
                <a:ea typeface="ヒラギノ角ゴ ProN W3" charset="-128"/>
              </a:rPr>
              <a:t>Other</a:t>
            </a:r>
          </a:p>
          <a:p>
            <a:pPr lvl="1" eaLnBrk="1" hangingPunct="1"/>
            <a:r>
              <a:rPr lang="en-US" altLang="en-US" sz="1800" dirty="0" smtClean="0">
                <a:ea typeface="ヒラギノ角ゴ ProN W3" charset="-128"/>
              </a:rPr>
              <a:t>(Where relevant): environmental control for smoke, allergens, indoor or outdoor air pollution</a:t>
            </a:r>
          </a:p>
        </p:txBody>
      </p:sp>
      <p:sp>
        <p:nvSpPr>
          <p:cNvPr id="15667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78725" cy="265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Stepwise approach – key issues </a:t>
            </a:r>
            <a:br>
              <a:rPr lang="en-US" altLang="en-US" smtClean="0">
                <a:ea typeface="ヒラギノ角ゴ ProN W3" charset="-128"/>
              </a:rPr>
            </a:br>
            <a:r>
              <a:rPr lang="en-US" altLang="en-US" smtClean="0">
                <a:ea typeface="ヒラギノ角ゴ ProN W3" charset="-128"/>
              </a:rPr>
              <a:t>(children ≤5 years)</a:t>
            </a:r>
          </a:p>
        </p:txBody>
      </p:sp>
      <p:sp>
        <p:nvSpPr>
          <p:cNvPr id="156678" name="Rectangle 8"/>
          <p:cNvSpPr>
            <a:spLocks/>
          </p:cNvSpPr>
          <p:nvPr/>
        </p:nvSpPr>
        <p:spPr bwMode="auto">
          <a:xfrm>
            <a:off x="177800" y="6657975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156679" name="Rectangle 2"/>
          <p:cNvSpPr>
            <a:spLocks noChangeArrowheads="1"/>
          </p:cNvSpPr>
          <p:nvPr/>
        </p:nvSpPr>
        <p:spPr bwMode="auto">
          <a:xfrm>
            <a:off x="-71438" y="1387475"/>
            <a:ext cx="8270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134679"/>
                </a:solidFill>
                <a:latin typeface="Arial Bold" charset="0"/>
                <a:sym typeface="Arial Bold" charset="0"/>
              </a:rPr>
              <a:t>KEY </a:t>
            </a:r>
            <a:br>
              <a:rPr lang="en-US" altLang="en-US" sz="12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200" b="1">
                <a:solidFill>
                  <a:srgbClr val="134679"/>
                </a:solidFill>
                <a:latin typeface="Arial Bold" charset="0"/>
                <a:sym typeface="Arial Bold" charset="0"/>
              </a:rPr>
              <a:t>ISSUES</a:t>
            </a:r>
          </a:p>
        </p:txBody>
      </p:sp>
      <p:sp>
        <p:nvSpPr>
          <p:cNvPr id="156680" name="Rectangle 3"/>
          <p:cNvSpPr>
            <a:spLocks noChangeArrowheads="1"/>
          </p:cNvSpPr>
          <p:nvPr/>
        </p:nvSpPr>
        <p:spPr bwMode="auto">
          <a:xfrm>
            <a:off x="900113" y="1412875"/>
            <a:ext cx="74882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563"/>
              </a:spcBef>
              <a:spcAft>
                <a:spcPts val="0"/>
              </a:spcAft>
            </a:pPr>
            <a:r>
              <a:rPr lang="en-US" altLang="en-US" sz="1400" b="1" dirty="0">
                <a:solidFill>
                  <a:prstClr val="black"/>
                </a:solidFill>
                <a:sym typeface="Arial Bold" charset="0"/>
              </a:rPr>
              <a:t>ALL CHILDREN</a:t>
            </a:r>
            <a:endParaRPr lang="en-US" altLang="en-US" sz="1300" b="1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</a:pPr>
            <a:r>
              <a:rPr lang="en-US" altLang="en-US" sz="1300" dirty="0">
                <a:solidFill>
                  <a:prstClr val="black"/>
                </a:solidFill>
                <a:latin typeface="Arial Bold" charset="0"/>
                <a:sym typeface="Arial Bold" charset="0"/>
              </a:rPr>
              <a:t>•	</a:t>
            </a:r>
            <a:r>
              <a:rPr lang="en-US" altLang="en-US" sz="1300" b="1" dirty="0">
                <a:solidFill>
                  <a:prstClr val="black"/>
                </a:solidFill>
                <a:latin typeface="Arial Bold" charset="0"/>
                <a:sym typeface="Arial Bold" charset="0"/>
              </a:rPr>
              <a:t>Assess</a:t>
            </a:r>
            <a:r>
              <a:rPr lang="en-US" altLang="en-US" sz="1300" dirty="0">
                <a:solidFill>
                  <a:prstClr val="black"/>
                </a:solidFill>
              </a:rPr>
              <a:t> symptom control, future risk, comorbidities</a:t>
            </a:r>
          </a:p>
          <a:p>
            <a:pPr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</a:pPr>
            <a:r>
              <a:rPr lang="en-US" altLang="en-US" sz="1300" dirty="0">
                <a:solidFill>
                  <a:prstClr val="black"/>
                </a:solidFill>
                <a:latin typeface="Arial Bold" charset="0"/>
                <a:sym typeface="Arial Bold" charset="0"/>
              </a:rPr>
              <a:t>•	</a:t>
            </a:r>
            <a:r>
              <a:rPr lang="en-US" altLang="en-US" sz="1300" b="1" dirty="0">
                <a:solidFill>
                  <a:prstClr val="black"/>
                </a:solidFill>
                <a:latin typeface="Arial Bold" charset="0"/>
                <a:sym typeface="Arial Bold" charset="0"/>
              </a:rPr>
              <a:t>Self-management: </a:t>
            </a:r>
            <a:r>
              <a:rPr lang="en-US" altLang="en-US" sz="1300" dirty="0">
                <a:solidFill>
                  <a:prstClr val="black"/>
                </a:solidFill>
              </a:rPr>
              <a:t>education, inhaler skills, written asthma action plan, adherence</a:t>
            </a:r>
          </a:p>
          <a:p>
            <a:pPr eaLnBrk="1" fontAlgn="auto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</a:pPr>
            <a:r>
              <a:rPr lang="en-US" altLang="en-US" sz="1300" dirty="0">
                <a:solidFill>
                  <a:prstClr val="black"/>
                </a:solidFill>
                <a:latin typeface="Arial Bold" charset="0"/>
                <a:sym typeface="Arial Bold" charset="0"/>
              </a:rPr>
              <a:t>•	</a:t>
            </a:r>
            <a:r>
              <a:rPr lang="en-US" altLang="en-US" sz="1300" b="1" dirty="0">
                <a:solidFill>
                  <a:prstClr val="black"/>
                </a:solidFill>
                <a:latin typeface="Arial Bold" charset="0"/>
                <a:sym typeface="Arial Bold" charset="0"/>
              </a:rPr>
              <a:t>Regular review:</a:t>
            </a:r>
            <a:r>
              <a:rPr lang="en-US" altLang="en-US" sz="1300" b="1" dirty="0">
                <a:solidFill>
                  <a:prstClr val="black"/>
                </a:solidFill>
              </a:rPr>
              <a:t> </a:t>
            </a:r>
            <a:r>
              <a:rPr lang="en-US" altLang="en-US" sz="1300" dirty="0">
                <a:solidFill>
                  <a:prstClr val="black"/>
                </a:solidFill>
              </a:rPr>
              <a:t>assess response, adverse events, establish minimal effective treatment</a:t>
            </a:r>
          </a:p>
          <a:p>
            <a:pPr eaLnBrk="1" fontAlgn="auto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altLang="en-US" sz="1300" dirty="0">
                <a:solidFill>
                  <a:prstClr val="black"/>
                </a:solidFill>
                <a:latin typeface="Arial Bold" charset="0"/>
                <a:sym typeface="Arial Bold" charset="0"/>
              </a:rPr>
              <a:t>•	</a:t>
            </a:r>
            <a:r>
              <a:rPr lang="en-US" altLang="en-US" sz="1300" dirty="0">
                <a:solidFill>
                  <a:prstClr val="black"/>
                </a:solidFill>
              </a:rPr>
              <a:t>(Where relevant): environmental control for smoke, allergens, indoor/outdoor air pollution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6734852" y="232681"/>
            <a:ext cx="993775" cy="841375"/>
            <a:chOff x="0" y="0"/>
            <a:chExt cx="626" cy="530"/>
          </a:xfrm>
        </p:grpSpPr>
        <p:sp>
          <p:nvSpPr>
            <p:cNvPr id="11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Rectangle 11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493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" descr="SLIDE 1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663"/>
          <a:stretch>
            <a:fillRect/>
          </a:stretch>
        </p:blipFill>
        <p:spPr bwMode="auto">
          <a:xfrm>
            <a:off x="1619250" y="1357313"/>
            <a:ext cx="67564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1 (children ≤5 years) – as-needed inhaled SABA </a:t>
            </a:r>
          </a:p>
        </p:txBody>
      </p:sp>
      <p:sp>
        <p:nvSpPr>
          <p:cNvPr id="157701" name="Rectangle 7"/>
          <p:cNvSpPr>
            <a:spLocks/>
          </p:cNvSpPr>
          <p:nvPr/>
        </p:nvSpPr>
        <p:spPr bwMode="auto">
          <a:xfrm>
            <a:off x="193675" y="6654800"/>
            <a:ext cx="20589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157702" name="Rectangle 10"/>
          <p:cNvSpPr>
            <a:spLocks/>
          </p:cNvSpPr>
          <p:nvPr/>
        </p:nvSpPr>
        <p:spPr bwMode="auto">
          <a:xfrm>
            <a:off x="1751013" y="5005388"/>
            <a:ext cx="9366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Infrequent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viral wheezing and no or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few interval symptoms</a:t>
            </a:r>
          </a:p>
        </p:txBody>
      </p:sp>
      <p:sp>
        <p:nvSpPr>
          <p:cNvPr id="157703" name="Rectangle 11"/>
          <p:cNvSpPr>
            <a:spLocks/>
          </p:cNvSpPr>
          <p:nvPr/>
        </p:nvSpPr>
        <p:spPr bwMode="auto">
          <a:xfrm>
            <a:off x="2714625" y="5005388"/>
            <a:ext cx="32242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563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Symptom pattern consistent with asthma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and asthma symptoms not well-controlled, or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≥3 exacerbations per year </a:t>
            </a:r>
          </a:p>
          <a:p>
            <a:pPr eaLnBrk="1" fontAlgn="auto" hangingPunct="1">
              <a:lnSpc>
                <a:spcPct val="110000"/>
              </a:lnSpc>
              <a:spcBef>
                <a:spcPts val="563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Symptom pattern not consistent with asthma but wheezing episodes occur frequently, e.g. every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6–8 weeks.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Give diagnostic trial for 3 months.</a:t>
            </a:r>
          </a:p>
        </p:txBody>
      </p:sp>
      <p:sp>
        <p:nvSpPr>
          <p:cNvPr id="157704" name="Rectangle 12"/>
          <p:cNvSpPr>
            <a:spLocks/>
          </p:cNvSpPr>
          <p:nvPr/>
        </p:nvSpPr>
        <p:spPr bwMode="auto">
          <a:xfrm>
            <a:off x="5988050" y="5005388"/>
            <a:ext cx="14636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Asthma diagnosis, and not well-controlled on low dose ICS</a:t>
            </a:r>
          </a:p>
        </p:txBody>
      </p:sp>
      <p:sp>
        <p:nvSpPr>
          <p:cNvPr id="157705" name="Rectangle 13"/>
          <p:cNvSpPr>
            <a:spLocks/>
          </p:cNvSpPr>
          <p:nvPr/>
        </p:nvSpPr>
        <p:spPr bwMode="auto">
          <a:xfrm>
            <a:off x="7440613" y="5013325"/>
            <a:ext cx="7318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Not well-controlled on double ICS</a:t>
            </a:r>
          </a:p>
        </p:txBody>
      </p:sp>
      <p:sp>
        <p:nvSpPr>
          <p:cNvPr id="157706" name="Rectangle 14"/>
          <p:cNvSpPr>
            <a:spLocks/>
          </p:cNvSpPr>
          <p:nvPr/>
        </p:nvSpPr>
        <p:spPr bwMode="auto">
          <a:xfrm>
            <a:off x="6011863" y="5789613"/>
            <a:ext cx="22240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First check diagnosis, inhaler skills, adherence, exposures</a:t>
            </a:r>
          </a:p>
        </p:txBody>
      </p:sp>
      <p:sp>
        <p:nvSpPr>
          <p:cNvPr id="157707" name="Rectangle 15"/>
          <p:cNvSpPr>
            <a:spLocks/>
          </p:cNvSpPr>
          <p:nvPr/>
        </p:nvSpPr>
        <p:spPr bwMode="auto">
          <a:xfrm>
            <a:off x="446088" y="5054600"/>
            <a:ext cx="11699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CONSIDER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THIS STEP FOR CHILDREN WITH: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57708" name="Rectangle 16"/>
          <p:cNvSpPr>
            <a:spLocks/>
          </p:cNvSpPr>
          <p:nvPr/>
        </p:nvSpPr>
        <p:spPr bwMode="auto">
          <a:xfrm>
            <a:off x="893763" y="4562475"/>
            <a:ext cx="704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57709" name="Rectangle 17"/>
          <p:cNvSpPr>
            <a:spLocks/>
          </p:cNvSpPr>
          <p:nvPr/>
        </p:nvSpPr>
        <p:spPr bwMode="auto">
          <a:xfrm>
            <a:off x="873125" y="3821113"/>
            <a:ext cx="727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options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157710" name="Rectangle 18"/>
          <p:cNvSpPr>
            <a:spLocks/>
          </p:cNvSpPr>
          <p:nvPr/>
        </p:nvSpPr>
        <p:spPr bwMode="auto">
          <a:xfrm>
            <a:off x="534988" y="2581275"/>
            <a:ext cx="10810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57711" name="Rectangle 19"/>
          <p:cNvSpPr>
            <a:spLocks/>
          </p:cNvSpPr>
          <p:nvPr/>
        </p:nvSpPr>
        <p:spPr bwMode="auto">
          <a:xfrm>
            <a:off x="1751013" y="4437063"/>
            <a:ext cx="6429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As-needed short-acting beta</a:t>
            </a:r>
            <a:r>
              <a:rPr lang="en-US" altLang="en-US" sz="1000" baseline="-25000">
                <a:solidFill>
                  <a:prstClr val="black"/>
                </a:solidFill>
              </a:rPr>
              <a:t>2</a:t>
            </a:r>
            <a:r>
              <a:rPr lang="en-US" altLang="en-US" sz="1000">
                <a:solidFill>
                  <a:prstClr val="black"/>
                </a:solidFill>
              </a:rPr>
              <a:t>-agonist (all children) </a:t>
            </a:r>
          </a:p>
        </p:txBody>
      </p:sp>
      <p:sp>
        <p:nvSpPr>
          <p:cNvPr id="157712" name="Rectangle 20"/>
          <p:cNvSpPr>
            <a:spLocks/>
          </p:cNvSpPr>
          <p:nvPr/>
        </p:nvSpPr>
        <p:spPr bwMode="auto">
          <a:xfrm>
            <a:off x="2705100" y="3860800"/>
            <a:ext cx="32242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 dirty="0">
                <a:solidFill>
                  <a:prstClr val="black"/>
                </a:solidFill>
                <a:latin typeface="Arial Italic" charset="0"/>
                <a:sym typeface="Arial Italic" charset="0"/>
              </a:rPr>
              <a:t>Leukotriene receptor antagonist (LTRA)</a:t>
            </a:r>
          </a:p>
          <a:p>
            <a:pPr algn="ctr" eaLnBrk="1" fontAlgn="auto" hangingPunct="1"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 dirty="0">
                <a:solidFill>
                  <a:prstClr val="black"/>
                </a:solidFill>
                <a:latin typeface="Arial Italic" charset="0"/>
                <a:sym typeface="Arial Italic" charset="0"/>
              </a:rPr>
              <a:t>Intermittent ICS</a:t>
            </a:r>
          </a:p>
        </p:txBody>
      </p:sp>
      <p:sp>
        <p:nvSpPr>
          <p:cNvPr id="157713" name="Rectangle 21"/>
          <p:cNvSpPr>
            <a:spLocks/>
          </p:cNvSpPr>
          <p:nvPr/>
        </p:nvSpPr>
        <p:spPr bwMode="auto">
          <a:xfrm>
            <a:off x="5946775" y="3860800"/>
            <a:ext cx="14652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Low dose ICS + LTRA</a:t>
            </a:r>
          </a:p>
        </p:txBody>
      </p:sp>
      <p:sp>
        <p:nvSpPr>
          <p:cNvPr id="28" name="Rectangle 22"/>
          <p:cNvSpPr>
            <a:spLocks/>
          </p:cNvSpPr>
          <p:nvPr/>
        </p:nvSpPr>
        <p:spPr bwMode="auto">
          <a:xfrm>
            <a:off x="7380288" y="3860800"/>
            <a:ext cx="808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Add LTRA </a:t>
            </a:r>
          </a:p>
          <a:p>
            <a:pPr algn="ctr" eaLnBrk="1" fontAlgn="auto" hangingPunct="1"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Inc. ICS</a:t>
            </a:r>
            <a:b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</a:b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frequency</a:t>
            </a:r>
          </a:p>
          <a:p>
            <a:pPr algn="ctr" eaLnBrk="1" fontAlgn="auto" hangingPunct="1"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Add </a:t>
            </a:r>
            <a:r>
              <a:rPr lang="en-US" sz="800" i="1" kern="100" spc="-30" dirty="0" err="1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intermitt</a:t>
            </a: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 ICS</a:t>
            </a:r>
          </a:p>
        </p:txBody>
      </p:sp>
      <p:sp>
        <p:nvSpPr>
          <p:cNvPr id="157715" name="Rectangle 23"/>
          <p:cNvSpPr>
            <a:spLocks/>
          </p:cNvSpPr>
          <p:nvPr/>
        </p:nvSpPr>
        <p:spPr bwMode="auto">
          <a:xfrm>
            <a:off x="2705100" y="3392488"/>
            <a:ext cx="32242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latin typeface="Arial Bold" charset="0"/>
                <a:sym typeface="Arial Bold" charset="0"/>
              </a:rPr>
              <a:t>Daily low dose ICS</a:t>
            </a:r>
          </a:p>
        </p:txBody>
      </p:sp>
      <p:sp>
        <p:nvSpPr>
          <p:cNvPr id="157716" name="Rectangle 24"/>
          <p:cNvSpPr>
            <a:spLocks/>
          </p:cNvSpPr>
          <p:nvPr/>
        </p:nvSpPr>
        <p:spPr bwMode="auto">
          <a:xfrm>
            <a:off x="5956300" y="3098800"/>
            <a:ext cx="14462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Double </a:t>
            </a:r>
            <a:br>
              <a:rPr lang="en-US" altLang="en-US" sz="1000" b="1">
                <a:solidFill>
                  <a:prstClr val="black"/>
                </a:solidFill>
                <a:latin typeface="Arial Bold" charset="0"/>
                <a:sym typeface="Arial Bold" charset="0"/>
              </a:rPr>
            </a:br>
            <a:r>
              <a:rPr lang="ja-JP" altLang="en-US" sz="1000" b="1">
                <a:solidFill>
                  <a:prstClr val="black"/>
                </a:solidFill>
                <a:sym typeface="Arial Bold" charset="0"/>
              </a:rPr>
              <a:t>‘</a:t>
            </a: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low dose</a:t>
            </a:r>
            <a:r>
              <a:rPr lang="ja-JP" altLang="en-US" sz="1000" b="1">
                <a:solidFill>
                  <a:prstClr val="black"/>
                </a:solidFill>
                <a:sym typeface="Arial Bold" charset="0"/>
              </a:rPr>
              <a:t>’</a:t>
            </a: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 </a:t>
            </a:r>
            <a:b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</a:b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ICS</a:t>
            </a:r>
            <a:endParaRPr lang="en-US" altLang="en-US" sz="1000" b="1">
              <a:solidFill>
                <a:prstClr val="black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157717" name="Rectangle 25"/>
          <p:cNvSpPr>
            <a:spLocks/>
          </p:cNvSpPr>
          <p:nvPr/>
        </p:nvSpPr>
        <p:spPr bwMode="auto">
          <a:xfrm>
            <a:off x="7367588" y="2705100"/>
            <a:ext cx="8382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Continue controller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&amp; refer for specialist assessment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157718" name="Rectangle 26"/>
          <p:cNvSpPr>
            <a:spLocks/>
          </p:cNvSpPr>
          <p:nvPr/>
        </p:nvSpPr>
        <p:spPr bwMode="auto">
          <a:xfrm>
            <a:off x="1751013" y="2643188"/>
            <a:ext cx="9366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1</a:t>
            </a:r>
          </a:p>
        </p:txBody>
      </p:sp>
      <p:sp>
        <p:nvSpPr>
          <p:cNvPr id="157719" name="Rectangle 27"/>
          <p:cNvSpPr>
            <a:spLocks/>
          </p:cNvSpPr>
          <p:nvPr/>
        </p:nvSpPr>
        <p:spPr bwMode="auto">
          <a:xfrm>
            <a:off x="2705100" y="2643188"/>
            <a:ext cx="32242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2</a:t>
            </a:r>
          </a:p>
        </p:txBody>
      </p:sp>
      <p:sp>
        <p:nvSpPr>
          <p:cNvPr id="157720" name="Rectangle 28"/>
          <p:cNvSpPr>
            <a:spLocks/>
          </p:cNvSpPr>
          <p:nvPr/>
        </p:nvSpPr>
        <p:spPr bwMode="auto">
          <a:xfrm>
            <a:off x="5940425" y="2500313"/>
            <a:ext cx="145256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3</a:t>
            </a:r>
          </a:p>
        </p:txBody>
      </p:sp>
      <p:sp>
        <p:nvSpPr>
          <p:cNvPr id="157721" name="Rectangle 29"/>
          <p:cNvSpPr>
            <a:spLocks/>
          </p:cNvSpPr>
          <p:nvPr/>
        </p:nvSpPr>
        <p:spPr bwMode="auto">
          <a:xfrm>
            <a:off x="7392988" y="2098675"/>
            <a:ext cx="8128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3179848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914400"/>
            <a:ext cx="1470025" cy="44831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9600" b="1" kern="0" dirty="0">
                <a:solidFill>
                  <a:srgbClr val="134679"/>
                </a:solidFill>
                <a:latin typeface="Arial" charset="0"/>
              </a:rPr>
              <a:t>G </a:t>
            </a:r>
            <a:br>
              <a:rPr lang="en-US" sz="9600" b="1" kern="0" dirty="0">
                <a:solidFill>
                  <a:srgbClr val="134679"/>
                </a:solidFill>
                <a:latin typeface="Arial" charset="0"/>
              </a:rPr>
            </a:br>
            <a:r>
              <a:rPr lang="en-US" sz="9600" b="1" kern="0" dirty="0">
                <a:solidFill>
                  <a:srgbClr val="134679"/>
                </a:solidFill>
                <a:latin typeface="Arial" charset="0"/>
              </a:rPr>
              <a:t>IN</a:t>
            </a:r>
            <a:br>
              <a:rPr lang="en-US" sz="9600" b="1" kern="0" dirty="0">
                <a:solidFill>
                  <a:srgbClr val="134679"/>
                </a:solidFill>
                <a:latin typeface="Arial" charset="0"/>
              </a:rPr>
            </a:br>
            <a:r>
              <a:rPr lang="en-US" sz="9600" b="1" kern="0" dirty="0">
                <a:solidFill>
                  <a:srgbClr val="134679"/>
                </a:solidFill>
                <a:latin typeface="Arial" charset="0"/>
              </a:rPr>
              <a:t>A</a:t>
            </a: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2209800" y="1143000"/>
            <a:ext cx="5715000" cy="41179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tr-TR" sz="6600">
                <a:solidFill>
                  <a:schemeClr val="bg1"/>
                </a:solidFill>
              </a:rPr>
              <a:t>lobal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tr-TR" sz="6600">
                <a:solidFill>
                  <a:schemeClr val="bg1"/>
                </a:solidFill>
              </a:rPr>
              <a:t> itiative for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tr-TR" sz="6600">
                <a:solidFill>
                  <a:schemeClr val="bg1"/>
                </a:solidFill>
              </a:rPr>
              <a:t>sthma</a:t>
            </a:r>
          </a:p>
        </p:txBody>
      </p:sp>
      <p:pic>
        <p:nvPicPr>
          <p:cNvPr id="809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559175"/>
            <a:ext cx="28067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1"/>
          <p:cNvSpPr txBox="1">
            <a:spLocks noChangeArrowheads="1"/>
          </p:cNvSpPr>
          <p:nvPr/>
        </p:nvSpPr>
        <p:spPr bwMode="auto">
          <a:xfrm>
            <a:off x="1524000" y="644048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r>
              <a:rPr lang="en-US" altLang="tr-TR" sz="1200" b="1">
                <a:solidFill>
                  <a:srgbClr val="134679"/>
                </a:solidFill>
                <a:ea typeface="ＭＳ Ｐゴシック" pitchFamily="34" charset="-128"/>
              </a:rPr>
              <a:t>© Global Initiative for Asthma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528050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Preferred option: as-needed inhaled SABA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Provide inhaled SABA to all children who experience wheezing episodes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Not effective in all children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Other options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Oral bronchodilator therapy is not recommended (slower onset of action, more side-effects)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For children with intermittent viral-induced wheeze and no interval symptoms, if as-needed SABA is not sufficient, consider intermittent ICS. Because of the risk of side-effects, this should only be considered if the physician is confident that the treatment will be used appropriately. </a:t>
            </a:r>
          </a:p>
        </p:txBody>
      </p:sp>
      <p:sp>
        <p:nvSpPr>
          <p:cNvPr id="158722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1 (children ≤5 years) – as-needed inhaled SABA</a:t>
            </a:r>
          </a:p>
        </p:txBody>
      </p:sp>
      <p:sp>
        <p:nvSpPr>
          <p:cNvPr id="158723" name="TextBox 3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200" i="1">
                <a:solidFill>
                  <a:srgbClr val="FFFFFF"/>
                </a:solidFill>
              </a:rPr>
              <a:t>GINA </a:t>
            </a:r>
            <a:r>
              <a:rPr lang="en-AU" altLang="en-US" sz="1200" i="1" smtClean="0">
                <a:solidFill>
                  <a:srgbClr val="FFFFFF"/>
                </a:solidFill>
              </a:rPr>
              <a:t>2017</a:t>
            </a:r>
            <a:endParaRPr lang="en-AU" alt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GINA assessment of </a:t>
            </a:r>
            <a:r>
              <a:rPr lang="en-AU" dirty="0" smtClean="0"/>
              <a:t>asthma control in </a:t>
            </a:r>
            <a:br>
              <a:rPr lang="en-AU" dirty="0" smtClean="0"/>
            </a:br>
            <a:r>
              <a:rPr lang="en-AU" dirty="0" smtClean="0"/>
              <a:t>children ≤5 years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78042"/>
              </p:ext>
            </p:extLst>
          </p:nvPr>
        </p:nvGraphicFramePr>
        <p:xfrm>
          <a:off x="261253" y="1286090"/>
          <a:ext cx="8665034" cy="504079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775204"/>
                <a:gridCol w="1205971"/>
                <a:gridCol w="1226907"/>
                <a:gridCol w="1456952"/>
              </a:tblGrid>
              <a:tr h="422337">
                <a:tc gridSpan="2"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AU" sz="20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Symptom</a:t>
                      </a:r>
                      <a:r>
                        <a:rPr lang="en-AU" sz="20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/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 the past 4 weeks, has the </a:t>
                      </a:r>
                      <a:r>
                        <a:rPr lang="en-AU" sz="1600" b="1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child had</a:t>
                      </a:r>
                      <a:r>
                        <a:rPr lang="en-AU" sz="1600" b="1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36000" marR="36000" marT="36000" marB="18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1600" b="1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Well-controlled</a:t>
                      </a:r>
                      <a:endParaRPr lang="en-AU" sz="1600" b="1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b="1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Partly controlled</a:t>
                      </a:r>
                      <a:endParaRPr lang="en-AU" sz="1600" b="1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b="1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Uncontrolled</a:t>
                      </a:r>
                      <a:endParaRPr lang="en-AU" sz="1600" b="1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357">
                <a:tc>
                  <a:txBody>
                    <a:bodyPr/>
                    <a:lstStyle/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Daytime asthma symptoms for more 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than</a:t>
                      </a:r>
                      <a:b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few minutes, more than once/week?	   Yes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baseline="0" dirty="0" smtClean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of these</a:t>
                      </a: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b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b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4625" marR="0" indent="-139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  <a:defRPr/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Any activity limitation due to asthma? </a:t>
                      </a:r>
                      <a:b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(runs/plays less than other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children, </a:t>
                      </a:r>
                      <a:b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tires easily during walks/playing) 	Yes</a:t>
                      </a:r>
                      <a:r>
                        <a:rPr kumimoji="0" lang="en-A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kumimoji="0" lang="en-A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Reliever needed* 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more than once a </a:t>
                      </a:r>
                      <a:b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week? 	Yes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baseline="0" dirty="0" smtClean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Any night waking or night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coughing </a:t>
                      </a:r>
                      <a:b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ue to asthma?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	Yes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baseline="0" dirty="0" smtClean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1200">
                <a:tc gridSpan="4">
                  <a:txBody>
                    <a:bodyPr/>
                    <a:lstStyle/>
                    <a:p>
                      <a:pPr marL="34925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843463" algn="r"/>
                        </a:tabLst>
                      </a:pPr>
                      <a:r>
                        <a:rPr lang="en-AU" sz="20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B. Risk factors for poor asthma outcomes</a:t>
                      </a:r>
                    </a:p>
                  </a:txBody>
                  <a:tcPr marL="17780" marR="36195" marT="36195" marB="1778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34925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843463" algn="r"/>
                        </a:tabLst>
                      </a:pPr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ASSESS CHILD’S RISK FOR:</a:t>
                      </a:r>
                    </a:p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b="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Exacerbations within the next few months</a:t>
                      </a:r>
                    </a:p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b="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Fixed airflow limitation</a:t>
                      </a:r>
                    </a:p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b="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Medication side-effects</a:t>
                      </a:r>
                    </a:p>
                  </a:txBody>
                  <a:tcPr marL="17780" marR="36195" marT="36195" marB="1778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>
            <a:off x="5020807" y="2431592"/>
            <a:ext cx="261257" cy="2359095"/>
          </a:xfrm>
          <a:prstGeom prst="rightBrac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54" y="663566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 dirty="0">
                <a:solidFill>
                  <a:prstClr val="white"/>
                </a:solidFill>
                <a:latin typeface="Arial"/>
              </a:rPr>
              <a:t>GINA </a:t>
            </a:r>
            <a:r>
              <a:rPr lang="en-AU" sz="1200" i="1" dirty="0" smtClean="0">
                <a:solidFill>
                  <a:prstClr val="white"/>
                </a:solidFill>
                <a:latin typeface="Arial"/>
              </a:rPr>
              <a:t>201</a:t>
            </a:r>
            <a:r>
              <a:rPr lang="tr-TR" sz="1200" i="1" dirty="0" smtClean="0">
                <a:solidFill>
                  <a:prstClr val="white"/>
                </a:solidFill>
                <a:latin typeface="Arial"/>
              </a:rPr>
              <a:t>7</a:t>
            </a:r>
            <a:endParaRPr lang="en-AU" sz="1200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6298" y="1335313"/>
            <a:ext cx="399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800" b="1" dirty="0">
                <a:solidFill>
                  <a:srgbClr val="134679"/>
                </a:solidFill>
                <a:latin typeface="Arial"/>
                <a:cs typeface="Arial" panose="020B0604020202020204" pitchFamily="34" charset="0"/>
              </a:rPr>
              <a:t>Level of asthma symptom control</a:t>
            </a:r>
            <a:endParaRPr lang="en-AU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5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2975" y="1825353"/>
            <a:ext cx="3716338" cy="3619500"/>
            <a:chOff x="368" y="224"/>
            <a:chExt cx="2341" cy="2280"/>
          </a:xfrm>
        </p:grpSpPr>
        <p:sp>
          <p:nvSpPr>
            <p:cNvPr id="363523" name="Rectangle 3"/>
            <p:cNvSpPr>
              <a:spLocks noChangeArrowheads="1"/>
            </p:cNvSpPr>
            <p:nvPr/>
          </p:nvSpPr>
          <p:spPr bwMode="auto">
            <a:xfrm>
              <a:off x="368" y="224"/>
              <a:ext cx="2341" cy="552"/>
            </a:xfrm>
            <a:prstGeom prst="rect">
              <a:avLst/>
            </a:prstGeom>
            <a:solidFill>
              <a:schemeClr val="fol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24" name="Rectangle 4"/>
            <p:cNvSpPr>
              <a:spLocks noChangeArrowheads="1"/>
            </p:cNvSpPr>
            <p:nvPr/>
          </p:nvSpPr>
          <p:spPr bwMode="auto">
            <a:xfrm>
              <a:off x="372" y="779"/>
              <a:ext cx="2337" cy="43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66FF66"/>
                </a:gs>
              </a:gsLst>
              <a:lin ang="540000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25" name="Rectangle 5"/>
            <p:cNvSpPr>
              <a:spLocks noChangeArrowheads="1"/>
            </p:cNvSpPr>
            <p:nvPr/>
          </p:nvSpPr>
          <p:spPr bwMode="auto">
            <a:xfrm>
              <a:off x="372" y="1213"/>
              <a:ext cx="2337" cy="432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FFFF00"/>
                </a:gs>
              </a:gsLst>
              <a:lin ang="540000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26" name="Rectangle 6"/>
            <p:cNvSpPr>
              <a:spLocks noChangeArrowheads="1"/>
            </p:cNvSpPr>
            <p:nvPr/>
          </p:nvSpPr>
          <p:spPr bwMode="auto">
            <a:xfrm>
              <a:off x="372" y="1647"/>
              <a:ext cx="2337" cy="43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27" name="Rectangle 7"/>
            <p:cNvSpPr>
              <a:spLocks noChangeArrowheads="1"/>
            </p:cNvSpPr>
            <p:nvPr/>
          </p:nvSpPr>
          <p:spPr bwMode="auto">
            <a:xfrm>
              <a:off x="372" y="2072"/>
              <a:ext cx="2337" cy="43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990033"/>
                </a:gs>
              </a:gsLst>
              <a:lin ang="540000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2999" name="Text Box 8"/>
            <p:cNvSpPr txBox="1">
              <a:spLocks noChangeArrowheads="1"/>
            </p:cNvSpPr>
            <p:nvPr/>
          </p:nvSpPr>
          <p:spPr bwMode="auto">
            <a:xfrm>
              <a:off x="372" y="877"/>
              <a:ext cx="233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latin typeface="Arial"/>
                </a:rPr>
                <a:t>controlled</a:t>
              </a: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00" name="Text Box 9"/>
            <p:cNvSpPr txBox="1">
              <a:spLocks noChangeArrowheads="1"/>
            </p:cNvSpPr>
            <p:nvPr/>
          </p:nvSpPr>
          <p:spPr bwMode="auto">
            <a:xfrm>
              <a:off x="372" y="1326"/>
              <a:ext cx="233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 dirty="0">
                  <a:solidFill>
                    <a:srgbClr val="000000"/>
                  </a:solidFill>
                  <a:latin typeface="Arial"/>
                </a:rPr>
                <a:t>partly controlled</a:t>
              </a:r>
              <a:endParaRPr lang="en-US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01" name="Text Box 10"/>
            <p:cNvSpPr txBox="1">
              <a:spLocks noChangeArrowheads="1"/>
            </p:cNvSpPr>
            <p:nvPr/>
          </p:nvSpPr>
          <p:spPr bwMode="auto">
            <a:xfrm>
              <a:off x="372" y="1740"/>
              <a:ext cx="233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latin typeface="Arial"/>
                </a:rPr>
                <a:t>uncontrolled</a:t>
              </a: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02" name="Text Box 11"/>
            <p:cNvSpPr txBox="1">
              <a:spLocks noChangeArrowheads="1"/>
            </p:cNvSpPr>
            <p:nvPr/>
          </p:nvSpPr>
          <p:spPr bwMode="auto">
            <a:xfrm>
              <a:off x="372" y="2165"/>
              <a:ext cx="233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prstClr val="white"/>
                  </a:solidFill>
                  <a:latin typeface="Arial"/>
                </a:rPr>
                <a:t>exacerbation</a:t>
              </a:r>
              <a:endParaRPr 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3532" name="Text Box 12"/>
            <p:cNvSpPr txBox="1">
              <a:spLocks noChangeArrowheads="1"/>
            </p:cNvSpPr>
            <p:nvPr/>
          </p:nvSpPr>
          <p:spPr bwMode="auto">
            <a:xfrm>
              <a:off x="372" y="370"/>
              <a:ext cx="233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LEVEL OF CONTROL</a:t>
              </a:r>
              <a:endParaRPr lang="en-US" sz="2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59313" y="1825353"/>
            <a:ext cx="3794125" cy="3619500"/>
            <a:chOff x="2709" y="224"/>
            <a:chExt cx="2390" cy="2280"/>
          </a:xfrm>
        </p:grpSpPr>
        <p:sp>
          <p:nvSpPr>
            <p:cNvPr id="363534" name="Rectangle 14"/>
            <p:cNvSpPr>
              <a:spLocks noChangeArrowheads="1"/>
            </p:cNvSpPr>
            <p:nvPr/>
          </p:nvSpPr>
          <p:spPr bwMode="auto">
            <a:xfrm>
              <a:off x="2709" y="224"/>
              <a:ext cx="2341" cy="552"/>
            </a:xfrm>
            <a:prstGeom prst="rect">
              <a:avLst/>
            </a:prstGeom>
            <a:solidFill>
              <a:schemeClr val="fol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709" y="370"/>
              <a:ext cx="2390" cy="2134"/>
              <a:chOff x="2709" y="370"/>
              <a:chExt cx="2390" cy="2134"/>
            </a:xfrm>
          </p:grpSpPr>
          <p:sp>
            <p:nvSpPr>
              <p:cNvPr id="363536" name="Rectangle 16"/>
              <p:cNvSpPr>
                <a:spLocks noChangeArrowheads="1"/>
              </p:cNvSpPr>
              <p:nvPr/>
            </p:nvSpPr>
            <p:spPr bwMode="auto">
              <a:xfrm>
                <a:off x="2709" y="779"/>
                <a:ext cx="2337" cy="43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66FF66"/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363537" name="Rectangle 17"/>
              <p:cNvSpPr>
                <a:spLocks noChangeArrowheads="1"/>
              </p:cNvSpPr>
              <p:nvPr/>
            </p:nvSpPr>
            <p:spPr bwMode="auto">
              <a:xfrm>
                <a:off x="2709" y="1213"/>
                <a:ext cx="2337" cy="432"/>
              </a:xfrm>
              <a:prstGeom prst="rect">
                <a:avLst/>
              </a:prstGeom>
              <a:gradFill rotWithShape="1">
                <a:gsLst>
                  <a:gs pos="0">
                    <a:srgbClr val="66FF66"/>
                  </a:gs>
                  <a:gs pos="100000">
                    <a:srgbClr val="FFFF00"/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363538" name="Rectangle 18"/>
              <p:cNvSpPr>
                <a:spLocks noChangeArrowheads="1"/>
              </p:cNvSpPr>
              <p:nvPr/>
            </p:nvSpPr>
            <p:spPr bwMode="auto">
              <a:xfrm>
                <a:off x="2709" y="1647"/>
                <a:ext cx="2337" cy="432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hlink"/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363539" name="Rectangle 19"/>
              <p:cNvSpPr>
                <a:spLocks noChangeArrowheads="1"/>
              </p:cNvSpPr>
              <p:nvPr/>
            </p:nvSpPr>
            <p:spPr bwMode="auto">
              <a:xfrm>
                <a:off x="2709" y="2072"/>
                <a:ext cx="2337" cy="43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990033"/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82989" name="Text Box 20"/>
              <p:cNvSpPr txBox="1">
                <a:spLocks noChangeArrowheads="1"/>
              </p:cNvSpPr>
              <p:nvPr/>
            </p:nvSpPr>
            <p:spPr bwMode="auto">
              <a:xfrm>
                <a:off x="2709" y="789"/>
                <a:ext cx="2331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800">
                    <a:solidFill>
                      <a:srgbClr val="000000"/>
                    </a:solidFill>
                    <a:latin typeface="Arial"/>
                  </a:rPr>
                  <a:t>maintain and find lowest controlling step</a:t>
                </a: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990" name="Text Box 21"/>
              <p:cNvSpPr txBox="1">
                <a:spLocks noChangeArrowheads="1"/>
              </p:cNvSpPr>
              <p:nvPr/>
            </p:nvSpPr>
            <p:spPr bwMode="auto">
              <a:xfrm>
                <a:off x="2979" y="1222"/>
                <a:ext cx="1790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srgbClr val="000000"/>
                    </a:solidFill>
                    <a:latin typeface="Arial"/>
                  </a:rPr>
                  <a:t>consider stepping up to gain control</a:t>
                </a:r>
                <a:endParaRPr lang="en-US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991" name="Text Box 22"/>
              <p:cNvSpPr txBox="1">
                <a:spLocks noChangeArrowheads="1"/>
              </p:cNvSpPr>
              <p:nvPr/>
            </p:nvSpPr>
            <p:spPr bwMode="auto">
              <a:xfrm>
                <a:off x="2709" y="1740"/>
                <a:ext cx="2331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800">
                    <a:solidFill>
                      <a:srgbClr val="000000"/>
                    </a:solidFill>
                    <a:latin typeface="Arial"/>
                  </a:rPr>
                  <a:t>step up until controlled</a:t>
                </a: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992" name="Text Box 23"/>
              <p:cNvSpPr txBox="1">
                <a:spLocks noChangeArrowheads="1"/>
              </p:cNvSpPr>
              <p:nvPr/>
            </p:nvSpPr>
            <p:spPr bwMode="auto">
              <a:xfrm>
                <a:off x="2709" y="2165"/>
                <a:ext cx="2331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800">
                    <a:solidFill>
                      <a:prstClr val="white"/>
                    </a:solidFill>
                    <a:latin typeface="Arial"/>
                  </a:rPr>
                  <a:t>treat as exacerbation</a:t>
                </a:r>
                <a:endParaRPr lang="en-US" sz="18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63544" name="Text Box 24"/>
              <p:cNvSpPr txBox="1">
                <a:spLocks noChangeArrowheads="1"/>
              </p:cNvSpPr>
              <p:nvPr/>
            </p:nvSpPr>
            <p:spPr bwMode="auto">
              <a:xfrm>
                <a:off x="2725" y="370"/>
                <a:ext cx="2374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sz="200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TREATMENT OF ACTION</a:t>
                </a:r>
                <a:endParaRPr lang="en-US" sz="2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4291013" y="1738041"/>
            <a:ext cx="727075" cy="1638300"/>
            <a:chOff x="2477" y="169"/>
            <a:chExt cx="458" cy="1032"/>
          </a:xfrm>
        </p:grpSpPr>
        <p:sp>
          <p:nvSpPr>
            <p:cNvPr id="363575" name="AutoShape 55"/>
            <p:cNvSpPr>
              <a:spLocks noChangeArrowheads="1"/>
            </p:cNvSpPr>
            <p:nvPr/>
          </p:nvSpPr>
          <p:spPr bwMode="auto">
            <a:xfrm>
              <a:off x="2477" y="169"/>
              <a:ext cx="458" cy="1032"/>
            </a:xfrm>
            <a:prstGeom prst="downArrow">
              <a:avLst>
                <a:gd name="adj1" fmla="val 41981"/>
                <a:gd name="adj2" fmla="val 152993"/>
              </a:avLst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2955" name="Text Box 56"/>
            <p:cNvSpPr txBox="1">
              <a:spLocks noChangeArrowheads="1"/>
            </p:cNvSpPr>
            <p:nvPr/>
          </p:nvSpPr>
          <p:spPr bwMode="auto">
            <a:xfrm rot="-5400000">
              <a:off x="2355" y="425"/>
              <a:ext cx="7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latin typeface="Arial"/>
                </a:rPr>
                <a:t>REDUCE</a:t>
              </a: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291013" y="3376341"/>
            <a:ext cx="727075" cy="2203450"/>
            <a:chOff x="2477" y="1201"/>
            <a:chExt cx="458" cy="1388"/>
          </a:xfrm>
        </p:grpSpPr>
        <p:sp>
          <p:nvSpPr>
            <p:cNvPr id="363578" name="AutoShape 58"/>
            <p:cNvSpPr>
              <a:spLocks noChangeArrowheads="1"/>
            </p:cNvSpPr>
            <p:nvPr/>
          </p:nvSpPr>
          <p:spPr bwMode="auto">
            <a:xfrm flipH="1" flipV="1">
              <a:off x="2477" y="1201"/>
              <a:ext cx="458" cy="1388"/>
            </a:xfrm>
            <a:prstGeom prst="downArrow">
              <a:avLst>
                <a:gd name="adj1" fmla="val 33963"/>
                <a:gd name="adj2" fmla="val 101973"/>
              </a:avLst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52363" dir="842175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2953" name="Text Box 59"/>
            <p:cNvSpPr txBox="1">
              <a:spLocks noChangeArrowheads="1"/>
            </p:cNvSpPr>
            <p:nvPr/>
          </p:nvSpPr>
          <p:spPr bwMode="auto">
            <a:xfrm rot="-5400000">
              <a:off x="2288" y="1990"/>
              <a:ext cx="8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latin typeface="Arial"/>
                </a:rPr>
                <a:t>INCREASE</a:t>
              </a: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000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1" descr="SLIDE 1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b="1338"/>
          <a:stretch>
            <a:fillRect/>
          </a:stretch>
        </p:blipFill>
        <p:spPr bwMode="auto">
          <a:xfrm>
            <a:off x="1547813" y="1417638"/>
            <a:ext cx="6840537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dirty="0" smtClean="0">
                <a:ea typeface="ヒラギノ角ゴ ProN W3" charset="-128"/>
              </a:rPr>
              <a:t>Step 2 (children ≤5 years) – initial controller  </a:t>
            </a:r>
            <a:br>
              <a:rPr lang="en-US" altLang="en-US" dirty="0" smtClean="0">
                <a:ea typeface="ヒラギノ角ゴ ProN W3" charset="-128"/>
              </a:rPr>
            </a:br>
            <a:r>
              <a:rPr lang="en-US" altLang="en-US" dirty="0" smtClean="0">
                <a:ea typeface="ヒラギノ角ゴ ProN W3" charset="-128"/>
              </a:rPr>
              <a:t>+ as-needed SABA</a:t>
            </a:r>
          </a:p>
        </p:txBody>
      </p:sp>
      <p:sp>
        <p:nvSpPr>
          <p:cNvPr id="159749" name="Rectangle 7"/>
          <p:cNvSpPr>
            <a:spLocks/>
          </p:cNvSpPr>
          <p:nvPr/>
        </p:nvSpPr>
        <p:spPr bwMode="auto">
          <a:xfrm>
            <a:off x="168275" y="6650038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159750" name="Rectangle 10"/>
          <p:cNvSpPr>
            <a:spLocks/>
          </p:cNvSpPr>
          <p:nvPr/>
        </p:nvSpPr>
        <p:spPr bwMode="auto">
          <a:xfrm>
            <a:off x="1751013" y="5013325"/>
            <a:ext cx="9366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Infrequent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viral wheezing and no or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few interval symptoms</a:t>
            </a:r>
          </a:p>
        </p:txBody>
      </p:sp>
      <p:sp>
        <p:nvSpPr>
          <p:cNvPr id="159751" name="Rectangle 11"/>
          <p:cNvSpPr>
            <a:spLocks/>
          </p:cNvSpPr>
          <p:nvPr/>
        </p:nvSpPr>
        <p:spPr bwMode="auto">
          <a:xfrm>
            <a:off x="2771775" y="5013325"/>
            <a:ext cx="32242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563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Symptom pattern consistent with asthma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and asthma symptoms not well-controlled, or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≥3 exacerbations per year </a:t>
            </a:r>
          </a:p>
          <a:p>
            <a:pPr eaLnBrk="1" fontAlgn="auto" hangingPunct="1">
              <a:spcBef>
                <a:spcPts val="563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Symptom pattern not consistent with asthma but wheezing episodes occur frequently, e.g. every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6–8 weeks.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Give diagnostic trial for 3 months.</a:t>
            </a:r>
          </a:p>
        </p:txBody>
      </p:sp>
      <p:sp>
        <p:nvSpPr>
          <p:cNvPr id="159752" name="Rectangle 12"/>
          <p:cNvSpPr>
            <a:spLocks/>
          </p:cNvSpPr>
          <p:nvPr/>
        </p:nvSpPr>
        <p:spPr bwMode="auto">
          <a:xfrm>
            <a:off x="5988050" y="5013325"/>
            <a:ext cx="13922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Asthma diagnosis, and not well-controlled on low dose ICS</a:t>
            </a:r>
          </a:p>
        </p:txBody>
      </p:sp>
      <p:sp>
        <p:nvSpPr>
          <p:cNvPr id="159753" name="Rectangle 13"/>
          <p:cNvSpPr>
            <a:spLocks/>
          </p:cNvSpPr>
          <p:nvPr/>
        </p:nvSpPr>
        <p:spPr bwMode="auto">
          <a:xfrm>
            <a:off x="7367588" y="5013325"/>
            <a:ext cx="733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Not well-controlled on double ICS</a:t>
            </a:r>
          </a:p>
        </p:txBody>
      </p:sp>
      <p:sp>
        <p:nvSpPr>
          <p:cNvPr id="159754" name="Rectangle 14"/>
          <p:cNvSpPr>
            <a:spLocks/>
          </p:cNvSpPr>
          <p:nvPr/>
        </p:nvSpPr>
        <p:spPr bwMode="auto">
          <a:xfrm>
            <a:off x="6021388" y="5824538"/>
            <a:ext cx="2151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First check diagnosis, inhaler skills, adherence, exposures</a:t>
            </a:r>
          </a:p>
        </p:txBody>
      </p:sp>
      <p:sp>
        <p:nvSpPr>
          <p:cNvPr id="159755" name="Rectangle 15"/>
          <p:cNvSpPr>
            <a:spLocks/>
          </p:cNvSpPr>
          <p:nvPr/>
        </p:nvSpPr>
        <p:spPr bwMode="auto">
          <a:xfrm>
            <a:off x="446088" y="5087938"/>
            <a:ext cx="11699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CONSIDER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THIS STEP FOR CHILDREN WITH: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59756" name="Rectangle 16"/>
          <p:cNvSpPr>
            <a:spLocks/>
          </p:cNvSpPr>
          <p:nvPr/>
        </p:nvSpPr>
        <p:spPr bwMode="auto">
          <a:xfrm>
            <a:off x="893763" y="4597400"/>
            <a:ext cx="7048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59757" name="Rectangle 17"/>
          <p:cNvSpPr>
            <a:spLocks/>
          </p:cNvSpPr>
          <p:nvPr/>
        </p:nvSpPr>
        <p:spPr bwMode="auto">
          <a:xfrm>
            <a:off x="873125" y="3856038"/>
            <a:ext cx="7270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options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i="1">
              <a:solidFill>
                <a:prstClr val="black"/>
              </a:solidFill>
            </a:endParaRPr>
          </a:p>
        </p:txBody>
      </p:sp>
      <p:sp>
        <p:nvSpPr>
          <p:cNvPr id="159758" name="Rectangle 18"/>
          <p:cNvSpPr>
            <a:spLocks/>
          </p:cNvSpPr>
          <p:nvPr/>
        </p:nvSpPr>
        <p:spPr bwMode="auto">
          <a:xfrm>
            <a:off x="534988" y="2614613"/>
            <a:ext cx="10810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59759" name="Rectangle 19"/>
          <p:cNvSpPr>
            <a:spLocks/>
          </p:cNvSpPr>
          <p:nvPr/>
        </p:nvSpPr>
        <p:spPr bwMode="auto">
          <a:xfrm>
            <a:off x="1751013" y="4437063"/>
            <a:ext cx="6429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As-needed short-acting beta</a:t>
            </a:r>
            <a:r>
              <a:rPr lang="en-US" altLang="en-US" sz="1000" baseline="-25000">
                <a:solidFill>
                  <a:prstClr val="black"/>
                </a:solidFill>
              </a:rPr>
              <a:t>2</a:t>
            </a:r>
            <a:r>
              <a:rPr lang="en-US" altLang="en-US" sz="1000">
                <a:solidFill>
                  <a:prstClr val="black"/>
                </a:solidFill>
              </a:rPr>
              <a:t>-agonist (all children) </a:t>
            </a:r>
          </a:p>
        </p:txBody>
      </p:sp>
      <p:sp>
        <p:nvSpPr>
          <p:cNvPr id="159760" name="Rectangle 20"/>
          <p:cNvSpPr>
            <a:spLocks/>
          </p:cNvSpPr>
          <p:nvPr/>
        </p:nvSpPr>
        <p:spPr bwMode="auto">
          <a:xfrm>
            <a:off x="2705100" y="3863975"/>
            <a:ext cx="32242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Leukotriene receptor antagonist (LTRA)</a:t>
            </a:r>
          </a:p>
          <a:p>
            <a:pPr algn="ctr" eaLnBrk="1" fontAlgn="auto" hangingPunct="1"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Intermittent ICS</a:t>
            </a:r>
          </a:p>
        </p:txBody>
      </p:sp>
      <p:sp>
        <p:nvSpPr>
          <p:cNvPr id="159761" name="Rectangle 21"/>
          <p:cNvSpPr>
            <a:spLocks/>
          </p:cNvSpPr>
          <p:nvPr/>
        </p:nvSpPr>
        <p:spPr bwMode="auto">
          <a:xfrm>
            <a:off x="5946775" y="3863975"/>
            <a:ext cx="14652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Low dose ICS + LTRA</a:t>
            </a:r>
          </a:p>
        </p:txBody>
      </p:sp>
      <p:sp>
        <p:nvSpPr>
          <p:cNvPr id="44" name="Rectangle 22"/>
          <p:cNvSpPr>
            <a:spLocks/>
          </p:cNvSpPr>
          <p:nvPr/>
        </p:nvSpPr>
        <p:spPr bwMode="auto">
          <a:xfrm>
            <a:off x="7321550" y="3863975"/>
            <a:ext cx="808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Add LTRA </a:t>
            </a:r>
          </a:p>
          <a:p>
            <a:pPr algn="ctr" eaLnBrk="1" fontAlgn="auto" hangingPunct="1"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Inc. ICS</a:t>
            </a:r>
            <a:b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</a:b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frequency</a:t>
            </a:r>
          </a:p>
          <a:p>
            <a:pPr algn="ctr" eaLnBrk="1" fontAlgn="auto" hangingPunct="1"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Add </a:t>
            </a:r>
            <a:r>
              <a:rPr lang="en-US" sz="800" i="1" kern="100" spc="-30" dirty="0" err="1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intermitt</a:t>
            </a: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 ICS</a:t>
            </a:r>
          </a:p>
        </p:txBody>
      </p:sp>
      <p:sp>
        <p:nvSpPr>
          <p:cNvPr id="159763" name="Rectangle 23"/>
          <p:cNvSpPr>
            <a:spLocks/>
          </p:cNvSpPr>
          <p:nvPr/>
        </p:nvSpPr>
        <p:spPr bwMode="auto">
          <a:xfrm>
            <a:off x="2705100" y="3397250"/>
            <a:ext cx="32242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latin typeface="Arial Bold" charset="0"/>
                <a:sym typeface="Arial Bold" charset="0"/>
              </a:rPr>
              <a:t>Daily low dose ICS</a:t>
            </a:r>
          </a:p>
        </p:txBody>
      </p:sp>
      <p:sp>
        <p:nvSpPr>
          <p:cNvPr id="159764" name="Rectangle 24"/>
          <p:cNvSpPr>
            <a:spLocks/>
          </p:cNvSpPr>
          <p:nvPr/>
        </p:nvSpPr>
        <p:spPr bwMode="auto">
          <a:xfrm>
            <a:off x="5956300" y="3101975"/>
            <a:ext cx="14462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Double </a:t>
            </a:r>
            <a:br>
              <a:rPr lang="en-US" altLang="en-US" sz="1000" b="1">
                <a:solidFill>
                  <a:prstClr val="black"/>
                </a:solidFill>
                <a:latin typeface="Arial Bold" charset="0"/>
                <a:sym typeface="Arial Bold" charset="0"/>
              </a:rPr>
            </a:br>
            <a:r>
              <a:rPr lang="ja-JP" altLang="en-US" sz="1000" b="1">
                <a:solidFill>
                  <a:prstClr val="black"/>
                </a:solidFill>
                <a:sym typeface="Arial Bold" charset="0"/>
              </a:rPr>
              <a:t>‘</a:t>
            </a: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low dose</a:t>
            </a:r>
            <a:r>
              <a:rPr lang="ja-JP" altLang="en-US" sz="1000" b="1">
                <a:solidFill>
                  <a:prstClr val="black"/>
                </a:solidFill>
                <a:sym typeface="Arial Bold" charset="0"/>
              </a:rPr>
              <a:t>’</a:t>
            </a: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 </a:t>
            </a:r>
            <a:b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</a:b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ICS</a:t>
            </a:r>
            <a:endParaRPr lang="en-US" altLang="en-US" sz="1000" b="1">
              <a:solidFill>
                <a:prstClr val="black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159765" name="Rectangle 25"/>
          <p:cNvSpPr>
            <a:spLocks/>
          </p:cNvSpPr>
          <p:nvPr/>
        </p:nvSpPr>
        <p:spPr bwMode="auto">
          <a:xfrm>
            <a:off x="7308850" y="2708275"/>
            <a:ext cx="8382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Continue controller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&amp; refer for specialist assessment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159766" name="Rectangle 26"/>
          <p:cNvSpPr>
            <a:spLocks/>
          </p:cNvSpPr>
          <p:nvPr/>
        </p:nvSpPr>
        <p:spPr bwMode="auto">
          <a:xfrm>
            <a:off x="1751013" y="2678113"/>
            <a:ext cx="9366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1</a:t>
            </a:r>
          </a:p>
        </p:txBody>
      </p:sp>
      <p:sp>
        <p:nvSpPr>
          <p:cNvPr id="159767" name="Rectangle 27"/>
          <p:cNvSpPr>
            <a:spLocks/>
          </p:cNvSpPr>
          <p:nvPr/>
        </p:nvSpPr>
        <p:spPr bwMode="auto">
          <a:xfrm>
            <a:off x="2705100" y="2678113"/>
            <a:ext cx="32242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2</a:t>
            </a:r>
          </a:p>
        </p:txBody>
      </p:sp>
      <p:sp>
        <p:nvSpPr>
          <p:cNvPr id="159768" name="Rectangle 28"/>
          <p:cNvSpPr>
            <a:spLocks/>
          </p:cNvSpPr>
          <p:nvPr/>
        </p:nvSpPr>
        <p:spPr bwMode="auto">
          <a:xfrm>
            <a:off x="5940425" y="2535238"/>
            <a:ext cx="14525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3</a:t>
            </a:r>
          </a:p>
        </p:txBody>
      </p:sp>
      <p:sp>
        <p:nvSpPr>
          <p:cNvPr id="159769" name="Rectangle 29"/>
          <p:cNvSpPr>
            <a:spLocks/>
          </p:cNvSpPr>
          <p:nvPr/>
        </p:nvSpPr>
        <p:spPr bwMode="auto">
          <a:xfrm>
            <a:off x="7392988" y="2133600"/>
            <a:ext cx="8128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3016634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686800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z="2000" dirty="0" smtClean="0">
                <a:ea typeface="ＭＳ Ｐゴシック" pitchFamily="34" charset="-128"/>
              </a:rPr>
              <a:t>Indication</a:t>
            </a:r>
          </a:p>
          <a:p>
            <a:pPr lvl="1" eaLnBrk="1" hangingPunct="1"/>
            <a:r>
              <a:rPr lang="en-AU" altLang="en-US" sz="1900" dirty="0" smtClean="0">
                <a:ea typeface="ＭＳ Ｐゴシック" pitchFamily="34" charset="-128"/>
              </a:rPr>
              <a:t>Child with symptom pattern consistent with asthma, and symptoms not </a:t>
            </a:r>
            <a:br>
              <a:rPr lang="en-AU" altLang="en-US" sz="1900" dirty="0" smtClean="0">
                <a:ea typeface="ＭＳ Ｐゴシック" pitchFamily="34" charset="-128"/>
              </a:rPr>
            </a:br>
            <a:r>
              <a:rPr lang="en-AU" altLang="en-US" sz="1900" dirty="0" smtClean="0">
                <a:ea typeface="ＭＳ Ｐゴシック" pitchFamily="34" charset="-128"/>
              </a:rPr>
              <a:t>well-controlled, or ≥3 exacerbations per year</a:t>
            </a:r>
          </a:p>
          <a:p>
            <a:pPr lvl="1" eaLnBrk="1" hangingPunct="1"/>
            <a:r>
              <a:rPr lang="en-AU" altLang="en-US" sz="1900" dirty="0" smtClean="0">
                <a:ea typeface="ＭＳ Ｐゴシック" pitchFamily="34" charset="-128"/>
              </a:rPr>
              <a:t>May also be used as a diagnostic trial for children with frequent wheezing episodes</a:t>
            </a:r>
          </a:p>
          <a:p>
            <a:pPr eaLnBrk="1" hangingPunct="1"/>
            <a:r>
              <a:rPr lang="en-AU" altLang="en-US" sz="2000" dirty="0" smtClean="0">
                <a:ea typeface="ＭＳ Ｐゴシック" pitchFamily="34" charset="-128"/>
              </a:rPr>
              <a:t>Preferred option: regular daily low dose ICS + as-needed inhaled SABA</a:t>
            </a:r>
          </a:p>
          <a:p>
            <a:pPr lvl="1" eaLnBrk="1" hangingPunct="1"/>
            <a:r>
              <a:rPr lang="en-AU" altLang="en-US" sz="1900" dirty="0" smtClean="0">
                <a:ea typeface="ＭＳ Ｐゴシック" pitchFamily="34" charset="-128"/>
              </a:rPr>
              <a:t>Give for ≥3 months to establish effectiveness, and review response</a:t>
            </a:r>
          </a:p>
          <a:p>
            <a:pPr eaLnBrk="1" hangingPunct="1"/>
            <a:r>
              <a:rPr lang="en-AU" altLang="en-US" sz="2000" dirty="0" smtClean="0">
                <a:ea typeface="ＭＳ Ｐゴシック" pitchFamily="34" charset="-128"/>
              </a:rPr>
              <a:t>Other options depend on symptom pattern</a:t>
            </a:r>
          </a:p>
          <a:p>
            <a:pPr lvl="1" eaLnBrk="1" hangingPunct="1"/>
            <a:r>
              <a:rPr lang="en-AU" altLang="en-US" sz="1900" dirty="0" smtClean="0">
                <a:ea typeface="ＭＳ Ｐゴシック" pitchFamily="34" charset="-128"/>
              </a:rPr>
              <a:t>(Persistent asthma) – regular leukotriene receptor antagonist (LTRA) leads to modest reduction in symptoms and need for OCS compared with placebo </a:t>
            </a:r>
          </a:p>
          <a:p>
            <a:pPr lvl="1" eaLnBrk="1" hangingPunct="1"/>
            <a:r>
              <a:rPr lang="en-AU" altLang="en-US" sz="1900" dirty="0" smtClean="0">
                <a:ea typeface="ＭＳ Ｐゴシック" pitchFamily="34" charset="-128"/>
              </a:rPr>
              <a:t>(Intermittent viral-induced wheeze) – regular LTRA improves some outcomes but does not reduce risk of exacerbations</a:t>
            </a:r>
          </a:p>
          <a:p>
            <a:pPr lvl="1" eaLnBrk="1" hangingPunct="1"/>
            <a:r>
              <a:rPr lang="en-AU" altLang="en-US" sz="1900" dirty="0" smtClean="0">
                <a:ea typeface="ＭＳ Ｐゴシック" pitchFamily="34" charset="-128"/>
              </a:rPr>
              <a:t>(Frequent viral-induced wheeze with interval symptoms) – consider episodic or as-needed ICS, but give a trial of regular ICS first </a:t>
            </a:r>
          </a:p>
          <a:p>
            <a:pPr lvl="1" eaLnBrk="1" hangingPunct="1"/>
            <a:endParaRPr lang="en-AU" altLang="en-US" sz="1900" dirty="0" smtClean="0">
              <a:ea typeface="ＭＳ Ｐゴシック" pitchFamily="34" charset="-128"/>
            </a:endParaRPr>
          </a:p>
        </p:txBody>
      </p:sp>
      <p:sp>
        <p:nvSpPr>
          <p:cNvPr id="160770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2 (children ≤5 years) – initial controller  </a:t>
            </a:r>
            <a:br>
              <a:rPr lang="en-AU" altLang="en-US" smtClean="0">
                <a:ea typeface="ＭＳ Ｐゴシック" pitchFamily="34" charset="-128"/>
              </a:rPr>
            </a:br>
            <a:r>
              <a:rPr lang="en-AU" altLang="en-US" smtClean="0">
                <a:ea typeface="ＭＳ Ｐゴシック" pitchFamily="34" charset="-128"/>
              </a:rPr>
              <a:t>+ as-needed SABA</a:t>
            </a:r>
          </a:p>
        </p:txBody>
      </p:sp>
      <p:sp>
        <p:nvSpPr>
          <p:cNvPr id="160771" name="TextBox 3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200" i="1">
                <a:solidFill>
                  <a:srgbClr val="FFFFFF"/>
                </a:solidFill>
              </a:rPr>
              <a:t>GINA </a:t>
            </a:r>
            <a:r>
              <a:rPr lang="en-AU" altLang="en-US" sz="1200" i="1" smtClean="0">
                <a:solidFill>
                  <a:srgbClr val="FFFFFF"/>
                </a:solidFill>
              </a:rPr>
              <a:t>2017</a:t>
            </a:r>
            <a:endParaRPr lang="en-AU" alt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 descr="SLIDE 143-1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" b="2039"/>
          <a:stretch>
            <a:fillRect/>
          </a:stretch>
        </p:blipFill>
        <p:spPr bwMode="auto">
          <a:xfrm>
            <a:off x="1547813" y="1403350"/>
            <a:ext cx="68135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3 (children ≤5 years) – medium dose ICS </a:t>
            </a:r>
            <a:br>
              <a:rPr lang="en-US" altLang="en-US" smtClean="0">
                <a:ea typeface="ヒラギノ角ゴ ProN W3" charset="-128"/>
              </a:rPr>
            </a:br>
            <a:r>
              <a:rPr lang="en-US" altLang="en-US" smtClean="0">
                <a:ea typeface="ヒラギノ角ゴ ProN W3" charset="-128"/>
              </a:rPr>
              <a:t>+ as-needed inhaled SABA</a:t>
            </a:r>
          </a:p>
        </p:txBody>
      </p:sp>
      <p:sp>
        <p:nvSpPr>
          <p:cNvPr id="161797" name="Rectangle 7"/>
          <p:cNvSpPr>
            <a:spLocks/>
          </p:cNvSpPr>
          <p:nvPr/>
        </p:nvSpPr>
        <p:spPr bwMode="auto">
          <a:xfrm>
            <a:off x="177800" y="6650038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161798" name="Rectangle 10"/>
          <p:cNvSpPr>
            <a:spLocks/>
          </p:cNvSpPr>
          <p:nvPr/>
        </p:nvSpPr>
        <p:spPr bwMode="auto">
          <a:xfrm>
            <a:off x="1751013" y="5013325"/>
            <a:ext cx="9366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Infrequent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viral wheezing and no or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few interval symptoms</a:t>
            </a:r>
          </a:p>
        </p:txBody>
      </p:sp>
      <p:sp>
        <p:nvSpPr>
          <p:cNvPr id="161799" name="Rectangle 11"/>
          <p:cNvSpPr>
            <a:spLocks/>
          </p:cNvSpPr>
          <p:nvPr/>
        </p:nvSpPr>
        <p:spPr bwMode="auto">
          <a:xfrm>
            <a:off x="2771775" y="5013325"/>
            <a:ext cx="32242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563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Symptom pattern consistent with asthma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and asthma symptoms not well-controlled, or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≥3 exacerbations per year </a:t>
            </a:r>
          </a:p>
          <a:p>
            <a:pPr eaLnBrk="1" fontAlgn="auto" hangingPunct="1">
              <a:spcBef>
                <a:spcPts val="563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Symptom pattern not consistent with asthma but wheezing episodes occur frequently, e.g. every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6–8 weeks.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Give diagnostic trial for 3 months.</a:t>
            </a:r>
          </a:p>
        </p:txBody>
      </p:sp>
      <p:sp>
        <p:nvSpPr>
          <p:cNvPr id="161800" name="Rectangle 12"/>
          <p:cNvSpPr>
            <a:spLocks/>
          </p:cNvSpPr>
          <p:nvPr/>
        </p:nvSpPr>
        <p:spPr bwMode="auto">
          <a:xfrm>
            <a:off x="5940425" y="5013325"/>
            <a:ext cx="13922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Asthma diagnosis, and not well-controlled on low dose ICS</a:t>
            </a:r>
          </a:p>
        </p:txBody>
      </p:sp>
      <p:sp>
        <p:nvSpPr>
          <p:cNvPr id="161801" name="Rectangle 13"/>
          <p:cNvSpPr>
            <a:spLocks/>
          </p:cNvSpPr>
          <p:nvPr/>
        </p:nvSpPr>
        <p:spPr bwMode="auto">
          <a:xfrm>
            <a:off x="7367588" y="5013325"/>
            <a:ext cx="7334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Not well-controlled on double ICS</a:t>
            </a:r>
          </a:p>
        </p:txBody>
      </p:sp>
      <p:sp>
        <p:nvSpPr>
          <p:cNvPr id="161802" name="Rectangle 14"/>
          <p:cNvSpPr>
            <a:spLocks/>
          </p:cNvSpPr>
          <p:nvPr/>
        </p:nvSpPr>
        <p:spPr bwMode="auto">
          <a:xfrm>
            <a:off x="5973763" y="5824538"/>
            <a:ext cx="2151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First check diagnosis, inhaler skills, adherence, exposures</a:t>
            </a:r>
          </a:p>
        </p:txBody>
      </p:sp>
      <p:sp>
        <p:nvSpPr>
          <p:cNvPr id="161803" name="Rectangle 15"/>
          <p:cNvSpPr>
            <a:spLocks/>
          </p:cNvSpPr>
          <p:nvPr/>
        </p:nvSpPr>
        <p:spPr bwMode="auto">
          <a:xfrm>
            <a:off x="446088" y="5087938"/>
            <a:ext cx="11699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CONSIDER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THIS STEP FOR CHILDREN WITH: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61804" name="Rectangle 16"/>
          <p:cNvSpPr>
            <a:spLocks/>
          </p:cNvSpPr>
          <p:nvPr/>
        </p:nvSpPr>
        <p:spPr bwMode="auto">
          <a:xfrm>
            <a:off x="893763" y="4597400"/>
            <a:ext cx="7048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61805" name="Rectangle 17"/>
          <p:cNvSpPr>
            <a:spLocks/>
          </p:cNvSpPr>
          <p:nvPr/>
        </p:nvSpPr>
        <p:spPr bwMode="auto">
          <a:xfrm>
            <a:off x="873125" y="3856038"/>
            <a:ext cx="7270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10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options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i="1">
              <a:solidFill>
                <a:prstClr val="black"/>
              </a:solidFill>
            </a:endParaRPr>
          </a:p>
        </p:txBody>
      </p:sp>
      <p:sp>
        <p:nvSpPr>
          <p:cNvPr id="161806" name="Rectangle 18"/>
          <p:cNvSpPr>
            <a:spLocks/>
          </p:cNvSpPr>
          <p:nvPr/>
        </p:nvSpPr>
        <p:spPr bwMode="auto">
          <a:xfrm>
            <a:off x="534988" y="2614613"/>
            <a:ext cx="10810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61807" name="Rectangle 19"/>
          <p:cNvSpPr>
            <a:spLocks/>
          </p:cNvSpPr>
          <p:nvPr/>
        </p:nvSpPr>
        <p:spPr bwMode="auto">
          <a:xfrm>
            <a:off x="1751013" y="4437063"/>
            <a:ext cx="6429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As-needed short-acting beta</a:t>
            </a:r>
            <a:r>
              <a:rPr lang="en-US" altLang="en-US" sz="1000" baseline="-25000">
                <a:solidFill>
                  <a:prstClr val="black"/>
                </a:solidFill>
              </a:rPr>
              <a:t>2</a:t>
            </a:r>
            <a:r>
              <a:rPr lang="en-US" altLang="en-US" sz="1000">
                <a:solidFill>
                  <a:prstClr val="black"/>
                </a:solidFill>
              </a:rPr>
              <a:t>-agonist (all children) </a:t>
            </a:r>
          </a:p>
        </p:txBody>
      </p:sp>
      <p:sp>
        <p:nvSpPr>
          <p:cNvPr id="161808" name="Rectangle 20"/>
          <p:cNvSpPr>
            <a:spLocks/>
          </p:cNvSpPr>
          <p:nvPr/>
        </p:nvSpPr>
        <p:spPr bwMode="auto">
          <a:xfrm>
            <a:off x="2705100" y="3863975"/>
            <a:ext cx="32242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Leukotriene receptor antagonist (LTRA)</a:t>
            </a:r>
          </a:p>
          <a:p>
            <a:pPr algn="ctr" eaLnBrk="1" fontAlgn="auto" hangingPunct="1"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Intermittent ICS</a:t>
            </a:r>
          </a:p>
        </p:txBody>
      </p:sp>
      <p:sp>
        <p:nvSpPr>
          <p:cNvPr id="161809" name="Rectangle 21"/>
          <p:cNvSpPr>
            <a:spLocks/>
          </p:cNvSpPr>
          <p:nvPr/>
        </p:nvSpPr>
        <p:spPr bwMode="auto">
          <a:xfrm>
            <a:off x="5946775" y="3863975"/>
            <a:ext cx="14652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Low dose ICS + LTRA</a:t>
            </a:r>
          </a:p>
        </p:txBody>
      </p:sp>
      <p:sp>
        <p:nvSpPr>
          <p:cNvPr id="29" name="Rectangle 22"/>
          <p:cNvSpPr>
            <a:spLocks/>
          </p:cNvSpPr>
          <p:nvPr/>
        </p:nvSpPr>
        <p:spPr bwMode="auto">
          <a:xfrm>
            <a:off x="7380288" y="3863975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Add LTRA </a:t>
            </a:r>
          </a:p>
          <a:p>
            <a:pPr algn="ctr" eaLnBrk="1" fontAlgn="auto" hangingPunct="1"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Inc. ICS</a:t>
            </a:r>
            <a:b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</a:b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frequency</a:t>
            </a:r>
          </a:p>
          <a:p>
            <a:pPr algn="ctr" eaLnBrk="1" fontAlgn="auto" hangingPunct="1"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Add </a:t>
            </a:r>
            <a:r>
              <a:rPr lang="en-US" sz="800" i="1" kern="100" spc="-30" dirty="0" err="1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intermitt</a:t>
            </a: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 ICS</a:t>
            </a:r>
          </a:p>
        </p:txBody>
      </p:sp>
      <p:sp>
        <p:nvSpPr>
          <p:cNvPr id="161811" name="Rectangle 23"/>
          <p:cNvSpPr>
            <a:spLocks/>
          </p:cNvSpPr>
          <p:nvPr/>
        </p:nvSpPr>
        <p:spPr bwMode="auto">
          <a:xfrm>
            <a:off x="2705100" y="3397250"/>
            <a:ext cx="32242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latin typeface="Arial Bold" charset="0"/>
                <a:sym typeface="Arial Bold" charset="0"/>
              </a:rPr>
              <a:t>Daily low dose ICS</a:t>
            </a:r>
          </a:p>
        </p:txBody>
      </p:sp>
      <p:sp>
        <p:nvSpPr>
          <p:cNvPr id="161812" name="Rectangle 24"/>
          <p:cNvSpPr>
            <a:spLocks/>
          </p:cNvSpPr>
          <p:nvPr/>
        </p:nvSpPr>
        <p:spPr bwMode="auto">
          <a:xfrm>
            <a:off x="5956300" y="3101975"/>
            <a:ext cx="14462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Double </a:t>
            </a:r>
            <a:br>
              <a:rPr lang="en-US" altLang="en-US" sz="1000" b="1">
                <a:solidFill>
                  <a:prstClr val="black"/>
                </a:solidFill>
                <a:latin typeface="Arial Bold" charset="0"/>
                <a:sym typeface="Arial Bold" charset="0"/>
              </a:rPr>
            </a:br>
            <a:r>
              <a:rPr lang="ja-JP" altLang="en-US" sz="1000" b="1">
                <a:solidFill>
                  <a:prstClr val="black"/>
                </a:solidFill>
                <a:sym typeface="Arial Bold" charset="0"/>
              </a:rPr>
              <a:t>‘</a:t>
            </a: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low dose</a:t>
            </a:r>
            <a:r>
              <a:rPr lang="ja-JP" altLang="en-US" sz="1000" b="1">
                <a:solidFill>
                  <a:prstClr val="black"/>
                </a:solidFill>
                <a:sym typeface="Arial Bold" charset="0"/>
              </a:rPr>
              <a:t>’</a:t>
            </a: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 </a:t>
            </a:r>
            <a:b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</a:b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ICS</a:t>
            </a:r>
            <a:endParaRPr lang="en-US" altLang="en-US" sz="1000" b="1">
              <a:solidFill>
                <a:prstClr val="black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161813" name="Rectangle 25"/>
          <p:cNvSpPr>
            <a:spLocks/>
          </p:cNvSpPr>
          <p:nvPr/>
        </p:nvSpPr>
        <p:spPr bwMode="auto">
          <a:xfrm>
            <a:off x="7380288" y="2708275"/>
            <a:ext cx="7667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Continue controller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&amp; refer for specialist assessment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161814" name="Rectangle 26"/>
          <p:cNvSpPr>
            <a:spLocks/>
          </p:cNvSpPr>
          <p:nvPr/>
        </p:nvSpPr>
        <p:spPr bwMode="auto">
          <a:xfrm>
            <a:off x="1751013" y="2678113"/>
            <a:ext cx="9366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1</a:t>
            </a:r>
          </a:p>
        </p:txBody>
      </p:sp>
      <p:sp>
        <p:nvSpPr>
          <p:cNvPr id="161815" name="Rectangle 27"/>
          <p:cNvSpPr>
            <a:spLocks/>
          </p:cNvSpPr>
          <p:nvPr/>
        </p:nvSpPr>
        <p:spPr bwMode="auto">
          <a:xfrm>
            <a:off x="2705100" y="2678113"/>
            <a:ext cx="32242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2</a:t>
            </a:r>
          </a:p>
        </p:txBody>
      </p:sp>
      <p:sp>
        <p:nvSpPr>
          <p:cNvPr id="161816" name="Rectangle 28"/>
          <p:cNvSpPr>
            <a:spLocks/>
          </p:cNvSpPr>
          <p:nvPr/>
        </p:nvSpPr>
        <p:spPr bwMode="auto">
          <a:xfrm>
            <a:off x="5940425" y="2535238"/>
            <a:ext cx="14398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3</a:t>
            </a:r>
          </a:p>
        </p:txBody>
      </p:sp>
      <p:sp>
        <p:nvSpPr>
          <p:cNvPr id="161817" name="Rectangle 29"/>
          <p:cNvSpPr>
            <a:spLocks/>
          </p:cNvSpPr>
          <p:nvPr/>
        </p:nvSpPr>
        <p:spPr bwMode="auto">
          <a:xfrm>
            <a:off x="7380288" y="2133600"/>
            <a:ext cx="7778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855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686800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Indication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Asthma diagnosis, and symptoms not well-controlled on low dose ICS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First check symptoms are due to asthma, and check adherence, inhaler technique and environmental exposures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Preferred option: medium dose ICS with as-needed inhaled SABA 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Review response after 3 months 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Other options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Consider adding LTRA to low dose ICS (based on data from older children)</a:t>
            </a:r>
          </a:p>
        </p:txBody>
      </p:sp>
      <p:sp>
        <p:nvSpPr>
          <p:cNvPr id="162818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3 (children ≤5 years) – medium dose ICS </a:t>
            </a:r>
            <a:br>
              <a:rPr lang="en-AU" altLang="en-US" smtClean="0">
                <a:ea typeface="ＭＳ Ｐゴシック" pitchFamily="34" charset="-128"/>
              </a:rPr>
            </a:br>
            <a:r>
              <a:rPr lang="en-AU" altLang="en-US" smtClean="0">
                <a:ea typeface="ＭＳ Ｐゴシック" pitchFamily="34" charset="-128"/>
              </a:rPr>
              <a:t>+ as-needed inhaled SABA</a:t>
            </a:r>
          </a:p>
        </p:txBody>
      </p:sp>
      <p:sp>
        <p:nvSpPr>
          <p:cNvPr id="162819" name="TextBox 3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200" i="1">
                <a:solidFill>
                  <a:srgbClr val="FFFFFF"/>
                </a:solidFill>
              </a:rPr>
              <a:t>GINA </a:t>
            </a:r>
            <a:r>
              <a:rPr lang="en-AU" altLang="en-US" sz="1200" i="1" smtClean="0">
                <a:solidFill>
                  <a:srgbClr val="FFFFFF"/>
                </a:solidFill>
              </a:rPr>
              <a:t>2017</a:t>
            </a:r>
            <a:endParaRPr lang="en-AU" alt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1" descr="SLIDE 1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 b="1334"/>
          <a:stretch>
            <a:fillRect/>
          </a:stretch>
        </p:blipFill>
        <p:spPr bwMode="auto">
          <a:xfrm>
            <a:off x="1581150" y="1323975"/>
            <a:ext cx="67357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4 (children ≤5 years) – refer for expert assessment</a:t>
            </a:r>
          </a:p>
        </p:txBody>
      </p:sp>
      <p:sp>
        <p:nvSpPr>
          <p:cNvPr id="163845" name="Rectangle 7"/>
          <p:cNvSpPr>
            <a:spLocks/>
          </p:cNvSpPr>
          <p:nvPr/>
        </p:nvSpPr>
        <p:spPr bwMode="auto">
          <a:xfrm>
            <a:off x="160338" y="6650038"/>
            <a:ext cx="2058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2017)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163846" name="Rectangle 10"/>
          <p:cNvSpPr>
            <a:spLocks/>
          </p:cNvSpPr>
          <p:nvPr/>
        </p:nvSpPr>
        <p:spPr bwMode="auto">
          <a:xfrm>
            <a:off x="1751013" y="5013325"/>
            <a:ext cx="9366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Infrequent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viral wheezing and no or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few interval symptoms</a:t>
            </a:r>
          </a:p>
        </p:txBody>
      </p:sp>
      <p:sp>
        <p:nvSpPr>
          <p:cNvPr id="163847" name="Rectangle 11"/>
          <p:cNvSpPr>
            <a:spLocks/>
          </p:cNvSpPr>
          <p:nvPr/>
        </p:nvSpPr>
        <p:spPr bwMode="auto">
          <a:xfrm>
            <a:off x="2784475" y="5005388"/>
            <a:ext cx="32226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563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Symptom pattern consistent with asthma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and asthma symptoms not well-controlled, or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≥3 exacerbations per year </a:t>
            </a:r>
          </a:p>
          <a:p>
            <a:pPr eaLnBrk="1" fontAlgn="auto" hangingPunct="1">
              <a:spcBef>
                <a:spcPts val="563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Symptom pattern not consistent with asthma but wheezing episodes occur frequently, e.g. every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6–8 weeks.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Give diagnostic trial for 3 months.</a:t>
            </a:r>
          </a:p>
        </p:txBody>
      </p:sp>
      <p:sp>
        <p:nvSpPr>
          <p:cNvPr id="163848" name="Rectangle 12"/>
          <p:cNvSpPr>
            <a:spLocks/>
          </p:cNvSpPr>
          <p:nvPr/>
        </p:nvSpPr>
        <p:spPr bwMode="auto">
          <a:xfrm>
            <a:off x="5951538" y="5005388"/>
            <a:ext cx="1393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Asthma diagnosis, and not well-controlled on low dose ICS</a:t>
            </a:r>
          </a:p>
        </p:txBody>
      </p:sp>
      <p:sp>
        <p:nvSpPr>
          <p:cNvPr id="163849" name="Rectangle 13"/>
          <p:cNvSpPr>
            <a:spLocks/>
          </p:cNvSpPr>
          <p:nvPr/>
        </p:nvSpPr>
        <p:spPr bwMode="auto">
          <a:xfrm>
            <a:off x="7380288" y="5005388"/>
            <a:ext cx="73183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Not well-controlled on double ICS</a:t>
            </a:r>
          </a:p>
        </p:txBody>
      </p:sp>
      <p:sp>
        <p:nvSpPr>
          <p:cNvPr id="163850" name="Rectangle 14"/>
          <p:cNvSpPr>
            <a:spLocks/>
          </p:cNvSpPr>
          <p:nvPr/>
        </p:nvSpPr>
        <p:spPr bwMode="auto">
          <a:xfrm>
            <a:off x="5973763" y="5824538"/>
            <a:ext cx="2151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82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First check diagnosis, inhaler skills, adherence, exposures</a:t>
            </a:r>
          </a:p>
        </p:txBody>
      </p:sp>
      <p:sp>
        <p:nvSpPr>
          <p:cNvPr id="163851" name="Rectangle 15"/>
          <p:cNvSpPr>
            <a:spLocks/>
          </p:cNvSpPr>
          <p:nvPr/>
        </p:nvSpPr>
        <p:spPr bwMode="auto">
          <a:xfrm>
            <a:off x="446088" y="5087938"/>
            <a:ext cx="11699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CONSIDER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THIS STEP FOR CHILDREN WITH: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63852" name="Rectangle 16"/>
          <p:cNvSpPr>
            <a:spLocks/>
          </p:cNvSpPr>
          <p:nvPr/>
        </p:nvSpPr>
        <p:spPr bwMode="auto">
          <a:xfrm>
            <a:off x="893763" y="4597400"/>
            <a:ext cx="7048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63853" name="Rectangle 17"/>
          <p:cNvSpPr>
            <a:spLocks/>
          </p:cNvSpPr>
          <p:nvPr/>
        </p:nvSpPr>
        <p:spPr bwMode="auto">
          <a:xfrm>
            <a:off x="873125" y="3856038"/>
            <a:ext cx="7270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100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1000">
                <a:solidFill>
                  <a:prstClr val="black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100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1000">
                <a:solidFill>
                  <a:prstClr val="black"/>
                </a:solidFill>
                <a:latin typeface="Arial Italic" charset="0"/>
                <a:sym typeface="Arial Italic" charset="0"/>
              </a:rPr>
              <a:t>options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163854" name="Rectangle 18"/>
          <p:cNvSpPr>
            <a:spLocks/>
          </p:cNvSpPr>
          <p:nvPr/>
        </p:nvSpPr>
        <p:spPr bwMode="auto">
          <a:xfrm>
            <a:off x="534988" y="2614613"/>
            <a:ext cx="10810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10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 b="1">
              <a:solidFill>
                <a:prstClr val="black"/>
              </a:solidFill>
            </a:endParaRPr>
          </a:p>
        </p:txBody>
      </p:sp>
      <p:sp>
        <p:nvSpPr>
          <p:cNvPr id="163855" name="Rectangle 19"/>
          <p:cNvSpPr>
            <a:spLocks/>
          </p:cNvSpPr>
          <p:nvPr/>
        </p:nvSpPr>
        <p:spPr bwMode="auto">
          <a:xfrm>
            <a:off x="1751013" y="4419600"/>
            <a:ext cx="64293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As-needed short-acting beta</a:t>
            </a:r>
            <a:r>
              <a:rPr lang="en-US" altLang="en-US" sz="1000" baseline="-25000">
                <a:solidFill>
                  <a:prstClr val="black"/>
                </a:solidFill>
              </a:rPr>
              <a:t>2</a:t>
            </a:r>
            <a:r>
              <a:rPr lang="en-US" altLang="en-US" sz="1000">
                <a:solidFill>
                  <a:prstClr val="black"/>
                </a:solidFill>
              </a:rPr>
              <a:t>-agonist (all children) </a:t>
            </a:r>
          </a:p>
        </p:txBody>
      </p:sp>
      <p:sp>
        <p:nvSpPr>
          <p:cNvPr id="163856" name="Rectangle 20"/>
          <p:cNvSpPr>
            <a:spLocks/>
          </p:cNvSpPr>
          <p:nvPr/>
        </p:nvSpPr>
        <p:spPr bwMode="auto">
          <a:xfrm>
            <a:off x="2705100" y="3860800"/>
            <a:ext cx="32242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Leukotriene receptor antagonist (LTRA)</a:t>
            </a:r>
          </a:p>
          <a:p>
            <a:pPr algn="ctr" eaLnBrk="1" fontAlgn="auto" hangingPunct="1"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>
                <a:solidFill>
                  <a:prstClr val="black"/>
                </a:solidFill>
                <a:latin typeface="Arial Italic" charset="0"/>
                <a:sym typeface="Arial Italic" charset="0"/>
              </a:rPr>
              <a:t>Intermittent ICS</a:t>
            </a:r>
          </a:p>
        </p:txBody>
      </p:sp>
      <p:sp>
        <p:nvSpPr>
          <p:cNvPr id="163857" name="Rectangle 21"/>
          <p:cNvSpPr>
            <a:spLocks/>
          </p:cNvSpPr>
          <p:nvPr/>
        </p:nvSpPr>
        <p:spPr bwMode="auto">
          <a:xfrm>
            <a:off x="5946775" y="3860800"/>
            <a:ext cx="14652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altLang="en-US" sz="800" i="1" dirty="0">
                <a:solidFill>
                  <a:prstClr val="black"/>
                </a:solidFill>
                <a:latin typeface="Arial Italic" charset="0"/>
                <a:sym typeface="Arial Italic" charset="0"/>
              </a:rPr>
              <a:t>Low dose ICS + LTRA</a:t>
            </a:r>
          </a:p>
        </p:txBody>
      </p:sp>
      <p:sp>
        <p:nvSpPr>
          <p:cNvPr id="27" name="Rectangle 22"/>
          <p:cNvSpPr>
            <a:spLocks/>
          </p:cNvSpPr>
          <p:nvPr/>
        </p:nvSpPr>
        <p:spPr bwMode="auto">
          <a:xfrm>
            <a:off x="7380288" y="3860800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Add LTRA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Inc. ICS</a:t>
            </a:r>
            <a:b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</a:b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frequency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defRPr/>
            </a:pP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Add </a:t>
            </a:r>
            <a:r>
              <a:rPr lang="en-US" sz="800" i="1" kern="100" spc="-30" dirty="0" err="1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intermitt</a:t>
            </a:r>
            <a:r>
              <a:rPr lang="en-US" sz="800" i="1" kern="100" spc="-3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 ICS</a:t>
            </a:r>
          </a:p>
        </p:txBody>
      </p:sp>
      <p:sp>
        <p:nvSpPr>
          <p:cNvPr id="163859" name="Rectangle 23"/>
          <p:cNvSpPr>
            <a:spLocks/>
          </p:cNvSpPr>
          <p:nvPr/>
        </p:nvSpPr>
        <p:spPr bwMode="auto">
          <a:xfrm>
            <a:off x="2705100" y="3397250"/>
            <a:ext cx="32242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latin typeface="Arial Bold" charset="0"/>
                <a:sym typeface="Arial Bold" charset="0"/>
              </a:rPr>
              <a:t>Daily low dose ICS</a:t>
            </a:r>
          </a:p>
        </p:txBody>
      </p:sp>
      <p:sp>
        <p:nvSpPr>
          <p:cNvPr id="163860" name="Rectangle 24"/>
          <p:cNvSpPr>
            <a:spLocks/>
          </p:cNvSpPr>
          <p:nvPr/>
        </p:nvSpPr>
        <p:spPr bwMode="auto">
          <a:xfrm>
            <a:off x="5956300" y="3101975"/>
            <a:ext cx="14462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Double </a:t>
            </a:r>
            <a:br>
              <a:rPr lang="en-US" altLang="en-US" sz="1000" b="1">
                <a:solidFill>
                  <a:prstClr val="black"/>
                </a:solidFill>
                <a:latin typeface="Arial Bold" charset="0"/>
                <a:sym typeface="Arial Bold" charset="0"/>
              </a:rPr>
            </a:br>
            <a:r>
              <a:rPr lang="ja-JP" altLang="en-US" sz="1000" b="1">
                <a:solidFill>
                  <a:prstClr val="black"/>
                </a:solidFill>
                <a:sym typeface="Arial Bold" charset="0"/>
              </a:rPr>
              <a:t>‘</a:t>
            </a: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low dose</a:t>
            </a:r>
            <a:r>
              <a:rPr lang="ja-JP" altLang="en-US" sz="1000" b="1">
                <a:solidFill>
                  <a:prstClr val="black"/>
                </a:solidFill>
                <a:sym typeface="Arial Bold" charset="0"/>
              </a:rPr>
              <a:t>’</a:t>
            </a: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 </a:t>
            </a:r>
            <a:b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</a:br>
            <a:r>
              <a:rPr lang="en-US" altLang="ja-JP" sz="1000" b="1">
                <a:solidFill>
                  <a:prstClr val="black"/>
                </a:solidFill>
                <a:latin typeface="Arial Bold" charset="0"/>
                <a:sym typeface="Arial Bold" charset="0"/>
              </a:rPr>
              <a:t>ICS</a:t>
            </a:r>
            <a:endParaRPr lang="en-US" altLang="en-US" sz="1000" b="1">
              <a:solidFill>
                <a:prstClr val="black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163861" name="Rectangle 25"/>
          <p:cNvSpPr>
            <a:spLocks/>
          </p:cNvSpPr>
          <p:nvPr/>
        </p:nvSpPr>
        <p:spPr bwMode="auto">
          <a:xfrm>
            <a:off x="7380288" y="2708275"/>
            <a:ext cx="7667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prstClr val="black"/>
                </a:solidFill>
              </a:rPr>
              <a:t>Continue controller </a:t>
            </a:r>
            <a:br>
              <a:rPr lang="en-US" altLang="en-US" sz="1000">
                <a:solidFill>
                  <a:prstClr val="black"/>
                </a:solidFill>
              </a:rPr>
            </a:br>
            <a:r>
              <a:rPr lang="en-US" altLang="en-US" sz="1000">
                <a:solidFill>
                  <a:prstClr val="black"/>
                </a:solidFill>
              </a:rPr>
              <a:t>&amp; refer for specialist assessment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163862" name="Rectangle 26"/>
          <p:cNvSpPr>
            <a:spLocks/>
          </p:cNvSpPr>
          <p:nvPr/>
        </p:nvSpPr>
        <p:spPr bwMode="auto">
          <a:xfrm>
            <a:off x="1751013" y="2678113"/>
            <a:ext cx="876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1</a:t>
            </a:r>
          </a:p>
        </p:txBody>
      </p:sp>
      <p:sp>
        <p:nvSpPr>
          <p:cNvPr id="163863" name="Rectangle 27"/>
          <p:cNvSpPr>
            <a:spLocks/>
          </p:cNvSpPr>
          <p:nvPr/>
        </p:nvSpPr>
        <p:spPr bwMode="auto">
          <a:xfrm>
            <a:off x="2705100" y="2678113"/>
            <a:ext cx="32242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2</a:t>
            </a:r>
          </a:p>
        </p:txBody>
      </p:sp>
      <p:sp>
        <p:nvSpPr>
          <p:cNvPr id="163864" name="Rectangle 28"/>
          <p:cNvSpPr>
            <a:spLocks/>
          </p:cNvSpPr>
          <p:nvPr/>
        </p:nvSpPr>
        <p:spPr bwMode="auto">
          <a:xfrm>
            <a:off x="5940425" y="2535238"/>
            <a:ext cx="14398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3</a:t>
            </a:r>
          </a:p>
        </p:txBody>
      </p:sp>
      <p:sp>
        <p:nvSpPr>
          <p:cNvPr id="163865" name="Rectangle 29"/>
          <p:cNvSpPr>
            <a:spLocks/>
          </p:cNvSpPr>
          <p:nvPr/>
        </p:nvSpPr>
        <p:spPr bwMode="auto">
          <a:xfrm>
            <a:off x="7380288" y="2133600"/>
            <a:ext cx="7778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100" b="1">
                <a:solidFill>
                  <a:prstClr val="black"/>
                </a:solidFill>
                <a:latin typeface="Arial Bold" charset="0"/>
                <a:sym typeface="Arial Bold" charset="0"/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615715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528050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Indication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Asthma diagnosis, and symptoms not well-controlled on medium dose ICS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First check symptoms are due to asthma, and check adherence, inhaler technique and environmental exposures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Preferred option: continue controller treatment and refer for expert assessment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Other options (preferably with specialist advice)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Higher dose ICS and/or more frequent dosing (for a few weeks)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Add LTRA, theophylline or low dose OCS (for a few weeks only)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Add intermittent ICS to regular daily ICS if exacerbations are the main problem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ICS/LABA not recommended in this age group</a:t>
            </a:r>
          </a:p>
        </p:txBody>
      </p:sp>
      <p:sp>
        <p:nvSpPr>
          <p:cNvPr id="164866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4 (children ≤5 years) – refer for expert assessment</a:t>
            </a:r>
          </a:p>
        </p:txBody>
      </p:sp>
      <p:sp>
        <p:nvSpPr>
          <p:cNvPr id="164867" name="TextBox 3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200" i="1">
                <a:solidFill>
                  <a:srgbClr val="FFFFFF"/>
                </a:solidFill>
              </a:rPr>
              <a:t>GINA </a:t>
            </a:r>
            <a:r>
              <a:rPr lang="en-AU" altLang="en-US" sz="1200" i="1" smtClean="0">
                <a:solidFill>
                  <a:srgbClr val="FFFFFF"/>
                </a:solidFill>
              </a:rPr>
              <a:t>2017</a:t>
            </a:r>
            <a:endParaRPr lang="en-AU" alt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23541"/>
            <a:ext cx="8527348" cy="1422400"/>
          </a:xfrm>
        </p:spPr>
        <p:txBody>
          <a:bodyPr>
            <a:normAutofit/>
          </a:bodyPr>
          <a:lstStyle/>
          <a:p>
            <a:pPr marL="261938" lvl="1" indent="-180975"/>
            <a:r>
              <a:rPr lang="en-AU" dirty="0" smtClean="0"/>
              <a:t>This is not a table of equivalence</a:t>
            </a:r>
          </a:p>
          <a:p>
            <a:pPr marL="261938" lvl="1" indent="-180975"/>
            <a:r>
              <a:rPr lang="en-US" dirty="0"/>
              <a:t>A low daily dose is defined as the dose that has not been associated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clinically </a:t>
            </a:r>
            <a:r>
              <a:rPr lang="en-US" dirty="0"/>
              <a:t>adverse effects </a:t>
            </a:r>
            <a:r>
              <a:rPr lang="en-US" dirty="0" smtClean="0"/>
              <a:t>in </a:t>
            </a:r>
            <a:r>
              <a:rPr lang="en-US" dirty="0"/>
              <a:t>trials that included measures of </a:t>
            </a: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‘Low dose’ inhaled corticosteroids (mcg/day) </a:t>
            </a:r>
            <a:br>
              <a:rPr lang="en-AU" dirty="0" smtClean="0"/>
            </a:br>
            <a:r>
              <a:rPr lang="en-AU" dirty="0" smtClean="0"/>
              <a:t>for children ≤5 years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9963" y="6562835"/>
            <a:ext cx="563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400" i="1">
                <a:solidFill>
                  <a:srgbClr val="134679"/>
                </a:solidFill>
                <a:latin typeface="Arial"/>
                <a:cs typeface="Arial" panose="020B0604020202020204" pitchFamily="34" charset="0"/>
              </a:rPr>
              <a:t>GINA </a:t>
            </a:r>
            <a:r>
              <a:rPr lang="en-AU" sz="1400" i="1" smtClean="0">
                <a:solidFill>
                  <a:srgbClr val="134679"/>
                </a:solidFill>
                <a:latin typeface="Arial"/>
                <a:cs typeface="Arial" panose="020B0604020202020204" pitchFamily="34" charset="0"/>
              </a:rPr>
              <a:t>2017, </a:t>
            </a:r>
            <a:r>
              <a:rPr lang="en-AU" sz="1400" i="1" dirty="0">
                <a:solidFill>
                  <a:srgbClr val="134679"/>
                </a:solidFill>
                <a:latin typeface="Arial"/>
                <a:cs typeface="Arial" panose="020B0604020202020204" pitchFamily="34" charset="0"/>
              </a:rPr>
              <a:t>Box 6-6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252680"/>
              </p:ext>
            </p:extLst>
          </p:nvPr>
        </p:nvGraphicFramePr>
        <p:xfrm>
          <a:off x="435429" y="1450355"/>
          <a:ext cx="8055428" cy="3472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238171"/>
                <a:gridCol w="3817257"/>
              </a:tblGrid>
              <a:tr h="422337">
                <a:tc>
                  <a:txBody>
                    <a:bodyPr/>
                    <a:lstStyle/>
                    <a:p>
                      <a:pPr algn="l"/>
                      <a:r>
                        <a:rPr lang="en-AU" sz="20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Inhaled corticosteroid</a:t>
                      </a:r>
                      <a:endParaRPr lang="en-AU" sz="20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daily dose (mcg)</a:t>
                      </a:r>
                      <a:endParaRPr lang="en-AU" sz="20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</a:t>
                      </a:r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(HFA)</a:t>
                      </a:r>
                      <a:endParaRPr lang="en-AU" sz="18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0" lang="en-A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</a:t>
                      </a:r>
                      <a:r>
                        <a:rPr kumimoji="0" lang="en-A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pMDI</a:t>
                      </a:r>
                      <a:r>
                        <a:rPr kumimoji="0" lang="en-A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spacer)</a:t>
                      </a:r>
                      <a:endParaRPr lang="en-AU" sz="16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(nebulizer)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propionate (HFA)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Ciclesonide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Mometasone furoate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studied below age 4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Triamcinolone acetonide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studied in this</a:t>
                      </a:r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 group</a:t>
                      </a:r>
                      <a:endParaRPr lang="en-AU" sz="18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 dirty="0">
                <a:solidFill>
                  <a:prstClr val="white"/>
                </a:solidFill>
                <a:latin typeface="Arial"/>
              </a:rPr>
              <a:t>GINA </a:t>
            </a:r>
            <a:r>
              <a:rPr lang="en-AU" sz="1200" i="1" dirty="0" smtClean="0">
                <a:solidFill>
                  <a:prstClr val="white"/>
                </a:solidFill>
                <a:latin typeface="Arial"/>
              </a:rPr>
              <a:t>2017</a:t>
            </a:r>
            <a:endParaRPr lang="en-AU" sz="1200" i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0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8" y="250825"/>
            <a:ext cx="7597775" cy="936625"/>
          </a:xfrm>
        </p:spPr>
        <p:txBody>
          <a:bodyPr/>
          <a:lstStyle/>
          <a:p>
            <a:pPr>
              <a:defRPr/>
            </a:pPr>
            <a:r>
              <a:rPr lang="en-AU" smtClean="0"/>
              <a:t>Prevalence of asthma in children aged </a:t>
            </a:r>
            <a:br>
              <a:rPr lang="en-AU" smtClean="0"/>
            </a:br>
            <a:r>
              <a:rPr lang="en-AU" smtClean="0"/>
              <a:t>13-14 years</a:t>
            </a:r>
            <a:endParaRPr lang="en-AU" dirty="0"/>
          </a:p>
        </p:txBody>
      </p:sp>
      <p:sp>
        <p:nvSpPr>
          <p:cNvPr id="81923" name="TextBox 1"/>
          <p:cNvSpPr txBox="1">
            <a:spLocks noChangeArrowheads="1"/>
          </p:cNvSpPr>
          <p:nvPr/>
        </p:nvSpPr>
        <p:spPr bwMode="auto">
          <a:xfrm>
            <a:off x="2873375" y="6615113"/>
            <a:ext cx="339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r>
              <a:rPr lang="en-US" altLang="tr-TR" sz="1200" b="1">
                <a:solidFill>
                  <a:srgbClr val="134679"/>
                </a:solidFill>
                <a:ea typeface="ＭＳ Ｐゴシック" pitchFamily="34" charset="-128"/>
              </a:rPr>
              <a:t>© Global Initiative for Asthma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2" t="7987" r="1350" b="10076"/>
          <a:stretch/>
        </p:blipFill>
        <p:spPr>
          <a:xfrm>
            <a:off x="536575" y="1390650"/>
            <a:ext cx="8040688" cy="51085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19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404" r="78767" b="77464"/>
          <a:stretch>
            <a:fillRect/>
          </a:stretch>
        </p:blipFill>
        <p:spPr bwMode="auto">
          <a:xfrm>
            <a:off x="541338" y="5526088"/>
            <a:ext cx="1655762" cy="973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Box 1"/>
          <p:cNvSpPr txBox="1">
            <a:spLocks noChangeArrowheads="1"/>
          </p:cNvSpPr>
          <p:nvPr/>
        </p:nvSpPr>
        <p:spPr bwMode="auto">
          <a:xfrm>
            <a:off x="166688" y="6635750"/>
            <a:ext cx="543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tr-TR" sz="1200" i="1" dirty="0">
                <a:solidFill>
                  <a:schemeClr val="bg1"/>
                </a:solidFill>
                <a:ea typeface="ＭＳ Ｐゴシック" pitchFamily="34" charset="-128"/>
              </a:rPr>
              <a:t>GINA </a:t>
            </a:r>
            <a:r>
              <a:rPr lang="en-US" altLang="tr-TR" sz="1200" i="1" dirty="0" smtClean="0">
                <a:solidFill>
                  <a:schemeClr val="bg1"/>
                </a:solidFill>
                <a:ea typeface="ＭＳ Ｐゴシック" pitchFamily="34" charset="-128"/>
              </a:rPr>
              <a:t>2017</a:t>
            </a:r>
            <a:endParaRPr lang="en-US" altLang="tr-TR" sz="1200" i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Choosing an inhaler device for children ≤5 years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9963" y="6562835"/>
            <a:ext cx="5632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400" i="1">
                <a:solidFill>
                  <a:srgbClr val="134679"/>
                </a:solidFill>
                <a:latin typeface="Arial"/>
                <a:cs typeface="Arial" panose="020B0604020202020204" pitchFamily="34" charset="0"/>
              </a:rPr>
              <a:t>GINA </a:t>
            </a:r>
            <a:r>
              <a:rPr lang="en-AU" sz="1400" i="1" smtClean="0">
                <a:solidFill>
                  <a:srgbClr val="134679"/>
                </a:solidFill>
                <a:latin typeface="Arial"/>
                <a:cs typeface="Arial" panose="020B0604020202020204" pitchFamily="34" charset="0"/>
              </a:rPr>
              <a:t>2017, </a:t>
            </a:r>
            <a:r>
              <a:rPr lang="en-AU" sz="1400" i="1" dirty="0">
                <a:solidFill>
                  <a:srgbClr val="134679"/>
                </a:solidFill>
                <a:latin typeface="Arial"/>
                <a:cs typeface="Arial" panose="020B0604020202020204" pitchFamily="34" charset="0"/>
              </a:rPr>
              <a:t>Box 6-6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256975"/>
              </p:ext>
            </p:extLst>
          </p:nvPr>
        </p:nvGraphicFramePr>
        <p:xfrm>
          <a:off x="435429" y="1435841"/>
          <a:ext cx="8055428" cy="278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51428"/>
                <a:gridCol w="3302000"/>
                <a:gridCol w="3302000"/>
              </a:tblGrid>
              <a:tr h="422337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AU" sz="20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0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lang="en-AU" sz="20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device</a:t>
                      </a:r>
                      <a:endParaRPr lang="en-AU" sz="20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Alternate</a:t>
                      </a:r>
                      <a:r>
                        <a:rPr lang="en-AU" sz="20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device</a:t>
                      </a:r>
                      <a:endParaRPr lang="en-AU" sz="20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0–3 years</a:t>
                      </a:r>
                    </a:p>
                  </a:txBody>
                  <a:tcPr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Pressurized metered dose inhaler plus dedicated spacer</a:t>
                      </a:r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face mask</a:t>
                      </a:r>
                      <a:endParaRPr lang="en-AU" sz="18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Nebulizer</a:t>
                      </a:r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face mask</a:t>
                      </a:r>
                      <a:endParaRPr lang="en-AU" sz="18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4–5 years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endParaRPr lang="en-AU" sz="18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Pressurized metered dose inhaler</a:t>
                      </a:r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 dedicated spacer with mouthpiece</a:t>
                      </a:r>
                      <a:endParaRPr lang="en-AU" sz="18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Pressurized metered dose inhaler plus dedicated spacer with face</a:t>
                      </a:r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mask, or nebulizer with mouthpiece or face mask</a:t>
                      </a:r>
                      <a:endParaRPr lang="en-AU" sz="18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 dirty="0">
                <a:solidFill>
                  <a:prstClr val="white"/>
                </a:solidFill>
                <a:latin typeface="Arial"/>
              </a:rPr>
              <a:t>GINA </a:t>
            </a:r>
            <a:r>
              <a:rPr lang="en-AU" sz="1200" i="1" dirty="0" smtClean="0">
                <a:solidFill>
                  <a:prstClr val="white"/>
                </a:solidFill>
                <a:latin typeface="Arial"/>
              </a:rPr>
              <a:t>2017</a:t>
            </a:r>
            <a:endParaRPr lang="en-AU" sz="1200" i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611798"/>
            <a:ext cx="864552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8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0"/>
            <a:ext cx="4800600" cy="3630613"/>
            <a:chOff x="768" y="768"/>
            <a:chExt cx="4272" cy="3183"/>
          </a:xfrm>
        </p:grpSpPr>
        <p:pic>
          <p:nvPicPr>
            <p:cNvPr id="99331" name="Picture 3" descr="nospac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68"/>
              <a:ext cx="4272" cy="298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332" name="Rectangle 4"/>
            <p:cNvSpPr>
              <a:spLocks noChangeArrowheads="1"/>
            </p:cNvSpPr>
            <p:nvPr/>
          </p:nvSpPr>
          <p:spPr bwMode="auto">
            <a:xfrm>
              <a:off x="768" y="3553"/>
              <a:ext cx="1057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©"/>
              </a:pPr>
              <a:r>
                <a:rPr lang="en-US" sz="1200" smtClean="0">
                  <a:solidFill>
                    <a:srgbClr val="000000"/>
                  </a:solidFill>
                  <a:latin typeface="Times New Roman" pitchFamily="18" charset="0"/>
                </a:rPr>
                <a:t>1998, Respironics Inc.</a:t>
              </a:r>
            </a:p>
          </p:txBody>
        </p:sp>
      </p:grp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3886200" y="3352800"/>
            <a:ext cx="5257800" cy="3786188"/>
            <a:chOff x="2064" y="720"/>
            <a:chExt cx="4272" cy="3162"/>
          </a:xfrm>
        </p:grpSpPr>
        <p:pic>
          <p:nvPicPr>
            <p:cNvPr id="99334" name="Picture 6" descr="spac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720"/>
              <a:ext cx="4272" cy="296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</p:pic>
        <p:sp>
          <p:nvSpPr>
            <p:cNvPr id="99335" name="Rectangle 7"/>
            <p:cNvSpPr>
              <a:spLocks noChangeArrowheads="1"/>
            </p:cNvSpPr>
            <p:nvPr/>
          </p:nvSpPr>
          <p:spPr bwMode="auto">
            <a:xfrm>
              <a:off x="2064" y="3503"/>
              <a:ext cx="105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©"/>
              </a:pPr>
              <a:r>
                <a:rPr lang="en-US" sz="1200" smtClean="0">
                  <a:solidFill>
                    <a:srgbClr val="000000"/>
                  </a:solidFill>
                  <a:latin typeface="Times New Roman" pitchFamily="18" charset="0"/>
                </a:rPr>
                <a:t>1998, Respironics Inc.</a:t>
              </a:r>
            </a:p>
          </p:txBody>
        </p:sp>
      </p:grp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5181600" y="533400"/>
            <a:ext cx="2895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chnical" pitchFamily="66" charset="0"/>
              </a:rPr>
              <a:t>Without Spacer</a:t>
            </a:r>
          </a:p>
          <a:p>
            <a:pPr>
              <a:spcBef>
                <a:spcPct val="50000"/>
              </a:spcBef>
            </a:pPr>
            <a:endParaRPr lang="en-US" sz="2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chnical" pitchFamily="66" charset="0"/>
            </a:endParaRP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5410200" y="1066800"/>
            <a:ext cx="1371600" cy="3048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1371600" y="4038600"/>
            <a:ext cx="2209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chnical" pitchFamily="66" charset="0"/>
              </a:rPr>
              <a:t>With Spacer</a:t>
            </a:r>
          </a:p>
          <a:p>
            <a:pPr algn="r">
              <a:spcBef>
                <a:spcPct val="50000"/>
              </a:spcBef>
            </a:pPr>
            <a:endParaRPr lang="en-US" sz="2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chnical" pitchFamily="66" charset="0"/>
            </a:endParaRPr>
          </a:p>
        </p:txBody>
      </p:sp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1752600" y="4572000"/>
            <a:ext cx="1600200" cy="4572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240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426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1" descr="SLIDE 53-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2495" r="1176" b="1849"/>
          <a:stretch>
            <a:fillRect/>
          </a:stretch>
        </p:blipFill>
        <p:spPr bwMode="auto">
          <a:xfrm>
            <a:off x="1466850" y="1100138"/>
            <a:ext cx="6011863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AU" dirty="0" smtClean="0"/>
              <a:t>Adolescents and </a:t>
            </a:r>
            <a:r>
              <a:rPr lang="en-AU" dirty="0"/>
              <a:t>children 6–11 years</a:t>
            </a:r>
            <a:endParaRPr lang="en-US" altLang="en-US" dirty="0" smtClean="0">
              <a:ea typeface="ヒラギノ角ゴ ProN W3"/>
            </a:endParaRPr>
          </a:p>
        </p:txBody>
      </p:sp>
      <p:sp>
        <p:nvSpPr>
          <p:cNvPr id="147462" name="Rectangle 7"/>
          <p:cNvSpPr>
            <a:spLocks/>
          </p:cNvSpPr>
          <p:nvPr/>
        </p:nvSpPr>
        <p:spPr bwMode="auto">
          <a:xfrm>
            <a:off x="7462838" y="4484688"/>
            <a:ext cx="164623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/>
          <a:p>
            <a:pPr marL="36513" eaLnBrk="1" hangingPunct="1"/>
            <a:r>
              <a:rPr lang="en-US" altLang="en-US" sz="900">
                <a:solidFill>
                  <a:srgbClr val="134679"/>
                </a:solidFill>
                <a:ea typeface="ＭＳ Ｐゴシック" pitchFamily="34" charset="-128"/>
              </a:rPr>
              <a:t>*Not for children &lt;12 years</a:t>
            </a:r>
          </a:p>
          <a:p>
            <a:pPr marL="36513" eaLnBrk="1" hangingPunct="1">
              <a:spcBef>
                <a:spcPts val="600"/>
              </a:spcBef>
            </a:pPr>
            <a:r>
              <a:rPr lang="en-US" altLang="en-US" sz="900">
                <a:solidFill>
                  <a:srgbClr val="134679"/>
                </a:solidFill>
                <a:ea typeface="ＭＳ Ｐゴシック" pitchFamily="34" charset="-128"/>
              </a:rPr>
              <a:t>**For children 6-11 years, the preferred Step 3 treatment is medium dose ICS</a:t>
            </a:r>
          </a:p>
          <a:p>
            <a:pPr marL="36513" eaLnBrk="1" hangingPunct="1">
              <a:spcBef>
                <a:spcPts val="600"/>
              </a:spcBef>
            </a:pPr>
            <a:r>
              <a:rPr lang="en-US" altLang="en-US" sz="900" baseline="30000">
                <a:solidFill>
                  <a:srgbClr val="134679"/>
                </a:solidFill>
                <a:ea typeface="ＭＳ Ｐゴシック" pitchFamily="34" charset="-128"/>
              </a:rPr>
              <a:t>#</a:t>
            </a:r>
            <a:r>
              <a:rPr lang="en-US" altLang="en-US" sz="900">
                <a:solidFill>
                  <a:srgbClr val="134679"/>
                </a:solidFill>
                <a:ea typeface="ＭＳ Ｐゴシック" pitchFamily="34" charset="-128"/>
              </a:rPr>
              <a:t>For patients prescribed BDP/formoterol or BUD/ formoterol maintenance and reliever therapy</a:t>
            </a:r>
          </a:p>
          <a:p>
            <a:pPr marL="36513" eaLnBrk="1" hangingPunct="1">
              <a:spcBef>
                <a:spcPts val="600"/>
              </a:spcBef>
            </a:pPr>
            <a:r>
              <a:rPr lang="en-AU" altLang="en-US" sz="900">
                <a:solidFill>
                  <a:srgbClr val="134679"/>
                </a:solidFill>
                <a:ea typeface="ＭＳ Ｐゴシック" pitchFamily="34" charset="-128"/>
                <a:sym typeface="Wingdings 2" pitchFamily="18" charset="2"/>
              </a:rPr>
              <a:t></a:t>
            </a:r>
            <a:r>
              <a:rPr lang="en-AU" altLang="en-US" sz="900">
                <a:solidFill>
                  <a:srgbClr val="134679"/>
                </a:solidFill>
                <a:ea typeface="ＭＳ Ｐゴシック" pitchFamily="34" charset="-128"/>
              </a:rPr>
              <a:t> Tiotropium by mist inhaler is an add-on treatment for patients ≥12 years with a history of exacerbations</a:t>
            </a:r>
            <a:endParaRPr lang="en-US" altLang="en-US" sz="900">
              <a:solidFill>
                <a:srgbClr val="134679"/>
              </a:solidFill>
              <a:ea typeface="ＭＳ Ｐゴシック" pitchFamily="34" charset="-128"/>
            </a:endParaRPr>
          </a:p>
        </p:txBody>
      </p:sp>
      <p:sp>
        <p:nvSpPr>
          <p:cNvPr id="147463" name="Rectangle 8"/>
          <p:cNvSpPr>
            <a:spLocks/>
          </p:cNvSpPr>
          <p:nvPr/>
        </p:nvSpPr>
        <p:spPr bwMode="auto">
          <a:xfrm>
            <a:off x="168275" y="6650038"/>
            <a:ext cx="279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/>
          <a:p>
            <a:pPr marL="36513" eaLnBrk="1" hangingPunct="1"/>
            <a:r>
              <a:rPr lang="en-US" altLang="en-US" sz="1200" i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  <a:sym typeface="Arial Italic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  <a:sym typeface="Arial Italic"/>
              </a:rPr>
              <a:t>2017</a:t>
            </a:r>
            <a:endParaRPr lang="en-US" altLang="en-US" sz="1200" i="1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  <a:sym typeface="Arial Italic"/>
            </a:endParaRPr>
          </a:p>
        </p:txBody>
      </p:sp>
      <p:sp>
        <p:nvSpPr>
          <p:cNvPr id="147464" name="Rectangle 10"/>
          <p:cNvSpPr>
            <a:spLocks/>
          </p:cNvSpPr>
          <p:nvPr/>
        </p:nvSpPr>
        <p:spPr bwMode="auto">
          <a:xfrm>
            <a:off x="4979988" y="1412875"/>
            <a:ext cx="196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Diagnosis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Symptom control &amp; risk factors</a:t>
            </a:r>
            <a:b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(including lung function)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Inhaler technique &amp; adherence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Patient preference</a:t>
            </a:r>
          </a:p>
        </p:txBody>
      </p:sp>
      <p:sp>
        <p:nvSpPr>
          <p:cNvPr id="147465" name="Rectangle 11"/>
          <p:cNvSpPr>
            <a:spLocks/>
          </p:cNvSpPr>
          <p:nvPr/>
        </p:nvSpPr>
        <p:spPr bwMode="auto">
          <a:xfrm>
            <a:off x="5292725" y="2938463"/>
            <a:ext cx="1993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Asthma medications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Non-pharmacological strategies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Treat modifiable risk factors</a:t>
            </a:r>
          </a:p>
        </p:txBody>
      </p:sp>
      <p:sp>
        <p:nvSpPr>
          <p:cNvPr id="147466" name="Rectangle 12"/>
          <p:cNvSpPr>
            <a:spLocks/>
          </p:cNvSpPr>
          <p:nvPr/>
        </p:nvSpPr>
        <p:spPr bwMode="auto">
          <a:xfrm>
            <a:off x="1835150" y="2492375"/>
            <a:ext cx="11334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Symptoms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Exacerbations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Side-effects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Patient satisfaction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Lung function</a:t>
            </a:r>
          </a:p>
        </p:txBody>
      </p:sp>
      <p:sp>
        <p:nvSpPr>
          <p:cNvPr id="147467" name="Rectangle 14"/>
          <p:cNvSpPr>
            <a:spLocks/>
          </p:cNvSpPr>
          <p:nvPr/>
        </p:nvSpPr>
        <p:spPr bwMode="auto">
          <a:xfrm>
            <a:off x="538163" y="5683250"/>
            <a:ext cx="800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/>
            <a:r>
              <a:rPr lang="en-US" altLang="en-US" sz="900">
                <a:solidFill>
                  <a:srgbClr val="000000"/>
                </a:solidFill>
                <a:latin typeface="Arial Italic"/>
                <a:ea typeface="ＭＳ Ｐゴシック" pitchFamily="34" charset="-128"/>
                <a:sym typeface="Arial Italic"/>
              </a:rPr>
              <a:t>Other </a:t>
            </a:r>
            <a:br>
              <a:rPr lang="en-US" altLang="en-US" sz="900">
                <a:solidFill>
                  <a:srgbClr val="000000"/>
                </a:solidFill>
                <a:latin typeface="Arial Italic"/>
                <a:ea typeface="ＭＳ Ｐゴシック" pitchFamily="34" charset="-128"/>
                <a:sym typeface="Arial Italic"/>
              </a:rPr>
            </a:br>
            <a:r>
              <a:rPr lang="en-US" altLang="en-US" sz="900">
                <a:solidFill>
                  <a:srgbClr val="000000"/>
                </a:solidFill>
                <a:latin typeface="Arial Italic"/>
                <a:ea typeface="ＭＳ Ｐゴシック" pitchFamily="34" charset="-128"/>
                <a:sym typeface="Arial Italic"/>
              </a:rPr>
              <a:t>controller </a:t>
            </a:r>
            <a:br>
              <a:rPr lang="en-US" altLang="en-US" sz="900">
                <a:solidFill>
                  <a:srgbClr val="000000"/>
                </a:solidFill>
                <a:latin typeface="Arial Italic"/>
                <a:ea typeface="ＭＳ Ｐゴシック" pitchFamily="34" charset="-128"/>
                <a:sym typeface="Arial Italic"/>
              </a:rPr>
            </a:br>
            <a:r>
              <a:rPr lang="en-US" altLang="en-US" sz="900">
                <a:solidFill>
                  <a:srgbClr val="000000"/>
                </a:solidFill>
                <a:latin typeface="Arial Italic"/>
                <a:ea typeface="ＭＳ Ｐゴシック" pitchFamily="34" charset="-128"/>
                <a:sym typeface="Arial Italic"/>
              </a:rPr>
              <a:t>options</a:t>
            </a:r>
          </a:p>
        </p:txBody>
      </p:sp>
      <p:sp>
        <p:nvSpPr>
          <p:cNvPr id="147468" name="Rectangle 15"/>
          <p:cNvSpPr>
            <a:spLocks/>
          </p:cNvSpPr>
          <p:nvPr/>
        </p:nvSpPr>
        <p:spPr bwMode="auto">
          <a:xfrm>
            <a:off x="601663" y="6270625"/>
            <a:ext cx="736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>
              <a:lnSpc>
                <a:spcPct val="120000"/>
              </a:lnSpc>
            </a:pPr>
            <a:r>
              <a:rPr lang="en-US" altLang="en-US" sz="900" b="1">
                <a:solidFill>
                  <a:srgbClr val="134679"/>
                </a:solidFill>
                <a:ea typeface="ＭＳ Ｐゴシック" pitchFamily="34" charset="-128"/>
                <a:sym typeface="Arial Bold"/>
              </a:rPr>
              <a:t>RELIEVER</a:t>
            </a:r>
          </a:p>
        </p:txBody>
      </p:sp>
      <p:sp>
        <p:nvSpPr>
          <p:cNvPr id="147469" name="Rectangle 16"/>
          <p:cNvSpPr>
            <a:spLocks/>
          </p:cNvSpPr>
          <p:nvPr/>
        </p:nvSpPr>
        <p:spPr bwMode="auto">
          <a:xfrm>
            <a:off x="1506538" y="4583113"/>
            <a:ext cx="6175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000000"/>
                </a:solidFill>
                <a:ea typeface="ＭＳ Ｐゴシック" pitchFamily="34" charset="-128"/>
                <a:sym typeface="Arial Bold"/>
              </a:rPr>
              <a:t>STEP 1</a:t>
            </a:r>
          </a:p>
        </p:txBody>
      </p:sp>
      <p:sp>
        <p:nvSpPr>
          <p:cNvPr id="147470" name="Rectangle 17"/>
          <p:cNvSpPr>
            <a:spLocks/>
          </p:cNvSpPr>
          <p:nvPr/>
        </p:nvSpPr>
        <p:spPr bwMode="auto">
          <a:xfrm>
            <a:off x="3349625" y="4583113"/>
            <a:ext cx="619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000000"/>
                </a:solidFill>
                <a:ea typeface="ＭＳ Ｐゴシック" pitchFamily="34" charset="-128"/>
                <a:sym typeface="Arial Bold"/>
              </a:rPr>
              <a:t>STEP 2</a:t>
            </a:r>
          </a:p>
        </p:txBody>
      </p:sp>
      <p:sp>
        <p:nvSpPr>
          <p:cNvPr id="147471" name="Rectangle 18"/>
          <p:cNvSpPr>
            <a:spLocks/>
          </p:cNvSpPr>
          <p:nvPr/>
        </p:nvSpPr>
        <p:spPr bwMode="auto">
          <a:xfrm>
            <a:off x="5148263" y="4456113"/>
            <a:ext cx="863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000000"/>
                </a:solidFill>
                <a:ea typeface="ＭＳ Ｐゴシック" pitchFamily="34" charset="-128"/>
                <a:sym typeface="Arial Bold"/>
              </a:rPr>
              <a:t>STEP 3</a:t>
            </a:r>
          </a:p>
        </p:txBody>
      </p:sp>
      <p:sp>
        <p:nvSpPr>
          <p:cNvPr id="147472" name="Rectangle 19"/>
          <p:cNvSpPr>
            <a:spLocks/>
          </p:cNvSpPr>
          <p:nvPr/>
        </p:nvSpPr>
        <p:spPr bwMode="auto">
          <a:xfrm>
            <a:off x="6011863" y="4192588"/>
            <a:ext cx="7413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000000"/>
                </a:solidFill>
                <a:ea typeface="ＭＳ Ｐゴシック" pitchFamily="34" charset="-128"/>
                <a:sym typeface="Arial Bold"/>
              </a:rPr>
              <a:t>STEP 4</a:t>
            </a:r>
          </a:p>
        </p:txBody>
      </p:sp>
      <p:sp>
        <p:nvSpPr>
          <p:cNvPr id="147473" name="Rectangle 20"/>
          <p:cNvSpPr>
            <a:spLocks/>
          </p:cNvSpPr>
          <p:nvPr/>
        </p:nvSpPr>
        <p:spPr bwMode="auto">
          <a:xfrm>
            <a:off x="6732588" y="3860800"/>
            <a:ext cx="612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olidFill>
                  <a:srgbClr val="000000"/>
                </a:solidFill>
                <a:ea typeface="ＭＳ Ｐゴシック" pitchFamily="34" charset="-128"/>
                <a:sym typeface="Arial Bold"/>
              </a:rPr>
              <a:t>STEP 5</a:t>
            </a:r>
          </a:p>
        </p:txBody>
      </p:sp>
      <p:sp>
        <p:nvSpPr>
          <p:cNvPr id="147474" name="Rectangle 21"/>
          <p:cNvSpPr>
            <a:spLocks/>
          </p:cNvSpPr>
          <p:nvPr/>
        </p:nvSpPr>
        <p:spPr bwMode="auto">
          <a:xfrm>
            <a:off x="2106613" y="5316538"/>
            <a:ext cx="3009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ct val="120000"/>
              </a:lnSpc>
            </a:pPr>
            <a:r>
              <a:rPr lang="en-US" altLang="en-US" sz="1200">
                <a:solidFill>
                  <a:srgbClr val="000000"/>
                </a:solidFill>
                <a:ea typeface="ＭＳ Ｐゴシック" pitchFamily="34" charset="-128"/>
              </a:rPr>
              <a:t>Low dose ICS</a:t>
            </a:r>
          </a:p>
        </p:txBody>
      </p:sp>
      <p:sp>
        <p:nvSpPr>
          <p:cNvPr id="73750" name="Rectangle 22"/>
          <p:cNvSpPr>
            <a:spLocks/>
          </p:cNvSpPr>
          <p:nvPr/>
        </p:nvSpPr>
        <p:spPr bwMode="auto">
          <a:xfrm>
            <a:off x="1493838" y="5711825"/>
            <a:ext cx="6207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 spc="-4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73751" name="Rectangle 23"/>
          <p:cNvSpPr>
            <a:spLocks/>
          </p:cNvSpPr>
          <p:nvPr/>
        </p:nvSpPr>
        <p:spPr bwMode="auto">
          <a:xfrm>
            <a:off x="2124075" y="5711825"/>
            <a:ext cx="294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73752" name="Rectangle 24"/>
          <p:cNvSpPr>
            <a:spLocks/>
          </p:cNvSpPr>
          <p:nvPr/>
        </p:nvSpPr>
        <p:spPr bwMode="auto">
          <a:xfrm>
            <a:off x="5092700" y="5711825"/>
            <a:ext cx="9731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 spc="-1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 spc="-1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800" spc="-1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800" i="1" kern="800" spc="-1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800" i="1" kern="800" spc="-1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147478" name="Rectangle 27"/>
          <p:cNvSpPr>
            <a:spLocks/>
          </p:cNvSpPr>
          <p:nvPr/>
        </p:nvSpPr>
        <p:spPr bwMode="auto">
          <a:xfrm>
            <a:off x="1511300" y="6165850"/>
            <a:ext cx="3581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tr-TR" sz="1000">
                <a:solidFill>
                  <a:srgbClr val="595959"/>
                </a:solidFill>
                <a:ea typeface="ＭＳ Ｐゴシック" pitchFamily="34" charset="-128"/>
              </a:rPr>
              <a:t>As-needed short-acting beta</a:t>
            </a:r>
            <a:r>
              <a:rPr lang="en-US" altLang="tr-TR" sz="1000" baseline="13000">
                <a:solidFill>
                  <a:srgbClr val="595959"/>
                </a:solidFill>
                <a:ea typeface="ＭＳ Ｐゴシック" pitchFamily="34" charset="-128"/>
              </a:rPr>
              <a:t>2</a:t>
            </a:r>
            <a:r>
              <a:rPr lang="en-US" altLang="tr-TR" sz="1000">
                <a:solidFill>
                  <a:srgbClr val="595959"/>
                </a:solidFill>
                <a:ea typeface="ＭＳ Ｐゴシック" pitchFamily="34" charset="-128"/>
              </a:rPr>
              <a:t>-agonist (SABA)</a:t>
            </a:r>
          </a:p>
        </p:txBody>
      </p:sp>
      <p:sp>
        <p:nvSpPr>
          <p:cNvPr id="147479" name="Rectangle 28"/>
          <p:cNvSpPr>
            <a:spLocks/>
          </p:cNvSpPr>
          <p:nvPr/>
        </p:nvSpPr>
        <p:spPr bwMode="auto">
          <a:xfrm>
            <a:off x="5143500" y="6165850"/>
            <a:ext cx="2159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tr-TR" sz="1000">
                <a:solidFill>
                  <a:srgbClr val="595959"/>
                </a:solidFill>
                <a:ea typeface="ＭＳ Ｐゴシック" pitchFamily="34" charset="-128"/>
              </a:rPr>
              <a:t>As-needed SABA or </a:t>
            </a:r>
            <a:br>
              <a:rPr lang="en-US" altLang="tr-TR" sz="1000">
                <a:solidFill>
                  <a:srgbClr val="595959"/>
                </a:solidFill>
                <a:ea typeface="ＭＳ Ｐゴシック" pitchFamily="34" charset="-128"/>
              </a:rPr>
            </a:br>
            <a:r>
              <a:rPr lang="en-US" altLang="tr-TR" sz="1000">
                <a:solidFill>
                  <a:srgbClr val="595959"/>
                </a:solidFill>
                <a:ea typeface="ＭＳ Ｐゴシック" pitchFamily="34" charset="-128"/>
              </a:rPr>
              <a:t>low dose ICS/formoterol</a:t>
            </a:r>
            <a:r>
              <a:rPr lang="en-US" altLang="tr-TR" sz="1000" baseline="30000">
                <a:solidFill>
                  <a:srgbClr val="595959"/>
                </a:solidFill>
                <a:ea typeface="ＭＳ Ｐゴシック" pitchFamily="34" charset="-128"/>
              </a:rPr>
              <a:t>#</a:t>
            </a:r>
          </a:p>
        </p:txBody>
      </p:sp>
      <p:sp>
        <p:nvSpPr>
          <p:cNvPr id="147480" name="Rectangle 29"/>
          <p:cNvSpPr>
            <a:spLocks/>
          </p:cNvSpPr>
          <p:nvPr/>
        </p:nvSpPr>
        <p:spPr bwMode="auto">
          <a:xfrm>
            <a:off x="5149850" y="5207000"/>
            <a:ext cx="8905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Low dose </a:t>
            </a:r>
            <a:b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ICS/LABA**</a:t>
            </a:r>
          </a:p>
        </p:txBody>
      </p:sp>
      <p:sp>
        <p:nvSpPr>
          <p:cNvPr id="147481" name="Rectangle 30"/>
          <p:cNvSpPr>
            <a:spLocks/>
          </p:cNvSpPr>
          <p:nvPr/>
        </p:nvSpPr>
        <p:spPr bwMode="auto">
          <a:xfrm>
            <a:off x="6065838" y="4948238"/>
            <a:ext cx="719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Med/high </a:t>
            </a:r>
            <a:b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ICS/LABA</a:t>
            </a:r>
          </a:p>
        </p:txBody>
      </p:sp>
      <p:sp>
        <p:nvSpPr>
          <p:cNvPr id="147482" name="Rectangle 14"/>
          <p:cNvSpPr>
            <a:spLocks/>
          </p:cNvSpPr>
          <p:nvPr/>
        </p:nvSpPr>
        <p:spPr bwMode="auto">
          <a:xfrm>
            <a:off x="468313" y="4676775"/>
            <a:ext cx="869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900" b="1">
                <a:solidFill>
                  <a:srgbClr val="134679"/>
                </a:solidFill>
                <a:ea typeface="ＭＳ Ｐゴシック" pitchFamily="34" charset="-128"/>
                <a:sym typeface="Arial Bold"/>
              </a:rPr>
              <a:t>PREFERRED </a:t>
            </a:r>
            <a:br>
              <a:rPr lang="en-US" altLang="en-US" sz="900" b="1">
                <a:solidFill>
                  <a:srgbClr val="134679"/>
                </a:solidFill>
                <a:ea typeface="ＭＳ Ｐゴシック" pitchFamily="34" charset="-128"/>
                <a:sym typeface="Arial Bold"/>
              </a:rPr>
            </a:br>
            <a:r>
              <a:rPr lang="en-US" altLang="en-US" sz="900" b="1">
                <a:solidFill>
                  <a:srgbClr val="134679"/>
                </a:solidFill>
                <a:ea typeface="ＭＳ Ｐゴシック" pitchFamily="34" charset="-128"/>
                <a:sym typeface="Arial Bold"/>
              </a:rPr>
              <a:t>CONTROLLER </a:t>
            </a:r>
            <a:br>
              <a:rPr lang="en-US" altLang="en-US" sz="900" b="1">
                <a:solidFill>
                  <a:srgbClr val="134679"/>
                </a:solidFill>
                <a:ea typeface="ＭＳ Ｐゴシック" pitchFamily="34" charset="-128"/>
                <a:sym typeface="Arial Bold"/>
              </a:rPr>
            </a:br>
            <a:r>
              <a:rPr lang="en-US" altLang="en-US" sz="900" b="1">
                <a:solidFill>
                  <a:srgbClr val="134679"/>
                </a:solidFill>
                <a:ea typeface="ＭＳ Ｐゴシック" pitchFamily="34" charset="-128"/>
                <a:sym typeface="Arial Bold"/>
              </a:rPr>
              <a:t>CHOICE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 rot="18616622">
            <a:off x="3238426" y="2180099"/>
            <a:ext cx="16634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50" b="1" dirty="0">
                <a:ln w="12700">
                  <a:noFill/>
                  <a:prstDash val="solid"/>
                </a:ln>
                <a:solidFill>
                  <a:prstClr val="white"/>
                </a:solidFill>
                <a:cs typeface="Arial"/>
              </a:rPr>
              <a:t>REVIEW RESPONSE</a:t>
            </a:r>
          </a:p>
        </p:txBody>
      </p:sp>
      <p:sp>
        <p:nvSpPr>
          <p:cNvPr id="34" name="Rectangle 33"/>
          <p:cNvSpPr/>
          <p:nvPr/>
        </p:nvSpPr>
        <p:spPr>
          <a:xfrm rot="3533141">
            <a:off x="3388968" y="2158002"/>
            <a:ext cx="15621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50" b="1" dirty="0">
                <a:ln w="12700">
                  <a:noFill/>
                  <a:prstDash val="solid"/>
                </a:ln>
                <a:solidFill>
                  <a:prstClr val="white"/>
                </a:solidFill>
                <a:cs typeface="Arial"/>
              </a:rPr>
              <a:t>ASSESS</a:t>
            </a:r>
          </a:p>
        </p:txBody>
      </p:sp>
      <p:sp>
        <p:nvSpPr>
          <p:cNvPr id="35" name="Rectangle 34"/>
          <p:cNvSpPr/>
          <p:nvPr/>
        </p:nvSpPr>
        <p:spPr>
          <a:xfrm rot="21356104">
            <a:off x="3401482" y="2613751"/>
            <a:ext cx="1492013" cy="121400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50" b="1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ADJUST TREATMENT</a:t>
            </a:r>
            <a:endParaRPr lang="en-US" sz="1150" b="1" dirty="0">
              <a:ln w="12700">
                <a:noFill/>
                <a:prstDash val="solid"/>
              </a:ln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20"/>
          <p:cNvSpPr>
            <a:spLocks/>
          </p:cNvSpPr>
          <p:nvPr/>
        </p:nvSpPr>
        <p:spPr bwMode="auto">
          <a:xfrm>
            <a:off x="6061075" y="5708650"/>
            <a:ext cx="9366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tiotropium</a:t>
            </a:r>
            <a:r>
              <a:rPr lang="en-US" sz="800" kern="7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*</a:t>
            </a:r>
            <a:r>
              <a:rPr lang="en-US" sz="800" kern="700" baseline="300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  <a:sym typeface="Wingdings 2"/>
              </a:rPr>
              <a:t></a:t>
            </a:r>
            <a:endParaRPr lang="en-US" sz="800" i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800" i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37" name="Rectangle 21"/>
          <p:cNvSpPr>
            <a:spLocks/>
          </p:cNvSpPr>
          <p:nvPr/>
        </p:nvSpPr>
        <p:spPr bwMode="auto">
          <a:xfrm>
            <a:off x="6837363" y="5708650"/>
            <a:ext cx="6873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ker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  <p:sp>
        <p:nvSpPr>
          <p:cNvPr id="38" name="Rectangle 34"/>
          <p:cNvSpPr>
            <a:spLocks/>
          </p:cNvSpPr>
          <p:nvPr/>
        </p:nvSpPr>
        <p:spPr bwMode="auto">
          <a:xfrm>
            <a:off x="6784975" y="4548188"/>
            <a:ext cx="625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>
                <a:solidFill>
                  <a:prstClr val="black"/>
                </a:solidFill>
                <a:latin typeface="Arial"/>
                <a:cs typeface="Arial"/>
              </a:rPr>
              <a:t>Refer for add-on treatment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kern="700">
                <a:solidFill>
                  <a:prstClr val="black"/>
                </a:solidFill>
                <a:latin typeface="Arial"/>
                <a:cs typeface="Arial"/>
              </a:rPr>
              <a:t>e.g.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kern="700">
                <a:solidFill>
                  <a:prstClr val="black"/>
                </a:solidFill>
                <a:latin typeface="Arial"/>
                <a:cs typeface="Arial"/>
              </a:rPr>
              <a:t>tiotropium,*</a:t>
            </a:r>
            <a:r>
              <a:rPr lang="en-US" sz="750" kern="700" baseline="30000">
                <a:solidFill>
                  <a:prstClr val="black"/>
                </a:solidFill>
                <a:latin typeface="Arial"/>
                <a:cs typeface="Arial"/>
                <a:sym typeface="Wingdings 2"/>
              </a:rPr>
              <a:t></a:t>
            </a:r>
            <a:r>
              <a:rPr lang="en-US" sz="750" kern="700">
                <a:solidFill>
                  <a:prstClr val="black"/>
                </a:solidFill>
                <a:latin typeface="Arial"/>
                <a:cs typeface="Arial"/>
              </a:rPr>
              <a:t> anti-IgE, </a:t>
            </a:r>
            <a:br>
              <a:rPr lang="en-US" sz="750" kern="70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750" kern="700">
                <a:solidFill>
                  <a:prstClr val="black"/>
                </a:solidFill>
                <a:latin typeface="Arial"/>
                <a:cs typeface="Arial"/>
              </a:rPr>
              <a:t>anti-IL5*</a:t>
            </a:r>
          </a:p>
        </p:txBody>
      </p:sp>
      <p:grpSp>
        <p:nvGrpSpPr>
          <p:cNvPr id="147489" name="Group 10"/>
          <p:cNvGrpSpPr>
            <a:grpSpLocks/>
          </p:cNvGrpSpPr>
          <p:nvPr/>
        </p:nvGrpSpPr>
        <p:grpSpPr bwMode="auto">
          <a:xfrm>
            <a:off x="7011988" y="465138"/>
            <a:ext cx="993775" cy="841375"/>
            <a:chOff x="0" y="0"/>
            <a:chExt cx="626" cy="530"/>
          </a:xfrm>
        </p:grpSpPr>
        <p:sp>
          <p:nvSpPr>
            <p:cNvPr id="147490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tr-TR"/>
            </a:p>
          </p:txBody>
        </p:sp>
        <p:sp>
          <p:nvSpPr>
            <p:cNvPr id="147491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en-US" sz="1000">
                  <a:solidFill>
                    <a:srgbClr val="134679"/>
                  </a:solidFill>
                  <a:latin typeface="Arial Bold"/>
                  <a:ea typeface="ＭＳ Ｐゴシック" pitchFamily="34" charset="-128"/>
                  <a:sym typeface="Arial Bold"/>
                </a:rPr>
                <a:t>UPDATED 2017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SLIDE 57-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98588"/>
            <a:ext cx="81010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1 – as-needed inhaled short-acting </a:t>
            </a:r>
            <a:br>
              <a:rPr lang="en-US" altLang="en-US" smtClean="0">
                <a:ea typeface="ヒラギノ角ゴ ProN W3" charset="-128"/>
              </a:rPr>
            </a:br>
            <a:r>
              <a:rPr lang="en-US" altLang="en-US" smtClean="0">
                <a:ea typeface="ヒラギノ角ゴ ProN W3" charset="-128"/>
              </a:rPr>
              <a:t>beta</a:t>
            </a:r>
            <a:r>
              <a:rPr lang="en-US" altLang="en-US" baseline="-25000" smtClean="0">
                <a:ea typeface="ヒラギノ角ゴ ProN W3" charset="-128"/>
              </a:rPr>
              <a:t>2</a:t>
            </a:r>
            <a:r>
              <a:rPr lang="en-US" altLang="en-US" smtClean="0">
                <a:ea typeface="ヒラギノ角ゴ ProN W3" charset="-128"/>
              </a:rPr>
              <a:t>-agonist (SABA) </a:t>
            </a:r>
          </a:p>
        </p:txBody>
      </p:sp>
      <p:sp>
        <p:nvSpPr>
          <p:cNvPr id="79877" name="Rectangle 7"/>
          <p:cNvSpPr>
            <a:spLocks/>
          </p:cNvSpPr>
          <p:nvPr/>
        </p:nvSpPr>
        <p:spPr bwMode="auto">
          <a:xfrm>
            <a:off x="177800" y="6650038"/>
            <a:ext cx="2319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79878" name="Rectangle 8"/>
          <p:cNvSpPr>
            <a:spLocks/>
          </p:cNvSpPr>
          <p:nvPr/>
        </p:nvSpPr>
        <p:spPr bwMode="auto">
          <a:xfrm>
            <a:off x="-309563" y="3027363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b="1" dirty="0">
              <a:solidFill>
                <a:prstClr val="black"/>
              </a:solidFill>
            </a:endParaRPr>
          </a:p>
        </p:txBody>
      </p:sp>
      <p:sp>
        <p:nvSpPr>
          <p:cNvPr id="79879" name="Rectangle 9"/>
          <p:cNvSpPr>
            <a:spLocks/>
          </p:cNvSpPr>
          <p:nvPr/>
        </p:nvSpPr>
        <p:spPr bwMode="auto">
          <a:xfrm>
            <a:off x="128588" y="4403725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79880" name="Rectangle 10"/>
          <p:cNvSpPr>
            <a:spLocks/>
          </p:cNvSpPr>
          <p:nvPr/>
        </p:nvSpPr>
        <p:spPr bwMode="auto">
          <a:xfrm>
            <a:off x="212725" y="5087938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79881" name="Rectangle 11"/>
          <p:cNvSpPr>
            <a:spLocks/>
          </p:cNvSpPr>
          <p:nvPr/>
        </p:nvSpPr>
        <p:spPr bwMode="auto">
          <a:xfrm>
            <a:off x="1285875" y="2995613"/>
            <a:ext cx="8270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1</a:t>
            </a:r>
          </a:p>
        </p:txBody>
      </p:sp>
      <p:sp>
        <p:nvSpPr>
          <p:cNvPr id="79882" name="Rectangle 12"/>
          <p:cNvSpPr>
            <a:spLocks/>
          </p:cNvSpPr>
          <p:nvPr/>
        </p:nvSpPr>
        <p:spPr bwMode="auto">
          <a:xfrm>
            <a:off x="2132013" y="2992438"/>
            <a:ext cx="383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2</a:t>
            </a:r>
          </a:p>
        </p:txBody>
      </p:sp>
      <p:sp>
        <p:nvSpPr>
          <p:cNvPr id="79883" name="Rectangle 13"/>
          <p:cNvSpPr>
            <a:spLocks/>
          </p:cNvSpPr>
          <p:nvPr/>
        </p:nvSpPr>
        <p:spPr bwMode="auto">
          <a:xfrm>
            <a:off x="5921375" y="2900363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3</a:t>
            </a:r>
          </a:p>
        </p:txBody>
      </p:sp>
      <p:sp>
        <p:nvSpPr>
          <p:cNvPr id="79884" name="Rectangle 14"/>
          <p:cNvSpPr>
            <a:spLocks/>
          </p:cNvSpPr>
          <p:nvPr/>
        </p:nvSpPr>
        <p:spPr bwMode="auto">
          <a:xfrm>
            <a:off x="7085013" y="2557463"/>
            <a:ext cx="95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4</a:t>
            </a:r>
          </a:p>
        </p:txBody>
      </p:sp>
      <p:sp>
        <p:nvSpPr>
          <p:cNvPr id="79885" name="Rectangle 15"/>
          <p:cNvSpPr>
            <a:spLocks/>
          </p:cNvSpPr>
          <p:nvPr/>
        </p:nvSpPr>
        <p:spPr bwMode="auto">
          <a:xfrm>
            <a:off x="8026400" y="2139950"/>
            <a:ext cx="762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5</a:t>
            </a:r>
          </a:p>
        </p:txBody>
      </p:sp>
      <p:sp>
        <p:nvSpPr>
          <p:cNvPr id="79886" name="Rectangle 16"/>
          <p:cNvSpPr>
            <a:spLocks/>
          </p:cNvSpPr>
          <p:nvPr/>
        </p:nvSpPr>
        <p:spPr bwMode="auto">
          <a:xfrm>
            <a:off x="2092325" y="3922713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Low dose ICS</a:t>
            </a:r>
          </a:p>
        </p:txBody>
      </p:sp>
      <p:sp>
        <p:nvSpPr>
          <p:cNvPr id="77841" name="Rectangle 17"/>
          <p:cNvSpPr>
            <a:spLocks/>
          </p:cNvSpPr>
          <p:nvPr/>
        </p:nvSpPr>
        <p:spPr bwMode="auto">
          <a:xfrm>
            <a:off x="1279525" y="4452938"/>
            <a:ext cx="809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77842" name="Rectangle 18"/>
          <p:cNvSpPr>
            <a:spLocks/>
          </p:cNvSpPr>
          <p:nvPr/>
        </p:nvSpPr>
        <p:spPr bwMode="auto">
          <a:xfrm>
            <a:off x="2089150" y="4464050"/>
            <a:ext cx="383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77843" name="Rectangle 19"/>
          <p:cNvSpPr>
            <a:spLocks/>
          </p:cNvSpPr>
          <p:nvPr/>
        </p:nvSpPr>
        <p:spPr bwMode="auto">
          <a:xfrm>
            <a:off x="5921375" y="4451350"/>
            <a:ext cx="1155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77846" name="Rectangle 22"/>
          <p:cNvSpPr>
            <a:spLocks/>
          </p:cNvSpPr>
          <p:nvPr/>
        </p:nvSpPr>
        <p:spPr bwMode="auto">
          <a:xfrm>
            <a:off x="1266825" y="4945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77847" name="Rectangle 23"/>
          <p:cNvSpPr>
            <a:spLocks/>
          </p:cNvSpPr>
          <p:nvPr/>
        </p:nvSpPr>
        <p:spPr bwMode="auto">
          <a:xfrm>
            <a:off x="5916613" y="4941888"/>
            <a:ext cx="2857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30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3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300" baseline="300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300" baseline="300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94" name="Rectangle 24"/>
          <p:cNvSpPr>
            <a:spLocks/>
          </p:cNvSpPr>
          <p:nvPr/>
        </p:nvSpPr>
        <p:spPr bwMode="auto">
          <a:xfrm>
            <a:off x="5919788" y="3732213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>
                <a:solidFill>
                  <a:prstClr val="black"/>
                </a:solidFill>
              </a:rPr>
              <a:t>Low dose </a:t>
            </a:r>
            <a:br>
              <a:rPr lang="en-US" altLang="en-US" sz="1300">
                <a:solidFill>
                  <a:prstClr val="black"/>
                </a:solidFill>
              </a:rPr>
            </a:br>
            <a:r>
              <a:rPr lang="en-US" altLang="en-US" sz="1300" smtClean="0">
                <a:solidFill>
                  <a:prstClr val="black"/>
                </a:solidFill>
              </a:rPr>
              <a:t>ICS/LABA**</a:t>
            </a:r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79895" name="Rectangle 25"/>
          <p:cNvSpPr>
            <a:spLocks/>
          </p:cNvSpPr>
          <p:nvPr/>
        </p:nvSpPr>
        <p:spPr bwMode="auto">
          <a:xfrm>
            <a:off x="7077075" y="3419475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>
                <a:solidFill>
                  <a:prstClr val="black"/>
                </a:solidFill>
              </a:rPr>
              <a:t>Med/high </a:t>
            </a:r>
            <a:br>
              <a:rPr lang="en-US" altLang="en-US" sz="1300">
                <a:solidFill>
                  <a:prstClr val="black"/>
                </a:solidFill>
              </a:rPr>
            </a:br>
            <a:r>
              <a:rPr lang="en-US" altLang="en-US" sz="1300">
                <a:solidFill>
                  <a:prstClr val="black"/>
                </a:solidFill>
              </a:rPr>
              <a:t>ICS/LABA</a:t>
            </a:r>
          </a:p>
        </p:txBody>
      </p:sp>
      <p:sp>
        <p:nvSpPr>
          <p:cNvPr id="79897" name="Rectangle 6"/>
          <p:cNvSpPr>
            <a:spLocks/>
          </p:cNvSpPr>
          <p:nvPr/>
        </p:nvSpPr>
        <p:spPr bwMode="auto">
          <a:xfrm>
            <a:off x="1290638" y="5892800"/>
            <a:ext cx="660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>
                <a:solidFill>
                  <a:srgbClr val="134679"/>
                </a:solidFill>
              </a:rPr>
              <a:t>*Not for children &lt;12 years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>
                <a:solidFill>
                  <a:srgbClr val="134679"/>
                </a:solidFill>
              </a:rPr>
              <a:t>**For children 6-11 years, the preferred Step 3 treatment is medium dose 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>
                <a:solidFill>
                  <a:srgbClr val="134679"/>
                </a:solidFill>
              </a:rPr>
              <a:t>#For patients prescribed BDP/formoterol or BUD/ formoterol maintenance and reliever therapy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10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1100">
                <a:solidFill>
                  <a:srgbClr val="134679"/>
                </a:solidFill>
              </a:rPr>
              <a:t> Tiotropium by mist inhaler is an add-on treatment for patients ≥12 years with a history of exacerbations</a:t>
            </a:r>
            <a:endParaRPr lang="en-US" altLang="en-US" sz="1100" dirty="0">
              <a:solidFill>
                <a:srgbClr val="134679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27" name="Rectangle 20"/>
          <p:cNvSpPr>
            <a:spLocks/>
          </p:cNvSpPr>
          <p:nvPr/>
        </p:nvSpPr>
        <p:spPr bwMode="auto">
          <a:xfrm>
            <a:off x="7164388" y="440289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tiotropium*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Wingdings 2"/>
              </a:rPr>
              <a:t>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28" name="Rectangle 21"/>
          <p:cNvSpPr>
            <a:spLocks/>
          </p:cNvSpPr>
          <p:nvPr/>
        </p:nvSpPr>
        <p:spPr bwMode="auto">
          <a:xfrm>
            <a:off x="8172326" y="441559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  <p:sp>
        <p:nvSpPr>
          <p:cNvPr id="29" name="Rectangle 34"/>
          <p:cNvSpPr>
            <a:spLocks/>
          </p:cNvSpPr>
          <p:nvPr/>
        </p:nvSpPr>
        <p:spPr bwMode="auto">
          <a:xfrm>
            <a:off x="8012112" y="2939375"/>
            <a:ext cx="847725" cy="108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700">
                <a:solidFill>
                  <a:prstClr val="black"/>
                </a:solidFill>
                <a:latin typeface="Arial"/>
                <a:cs typeface="Arial"/>
              </a:rPr>
              <a:t>Refer for </a:t>
            </a:r>
            <a: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  <a:t>add-on </a:t>
            </a:r>
            <a:r>
              <a:rPr lang="en-US" sz="1050" kern="700">
                <a:solidFill>
                  <a:prstClr val="black"/>
                </a:solidFill>
                <a:latin typeface="Arial"/>
                <a:cs typeface="Arial"/>
              </a:rPr>
              <a:t>treatment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>
                <a:solidFill>
                  <a:prstClr val="black"/>
                </a:solidFill>
                <a:latin typeface="Arial"/>
                <a:cs typeface="Arial"/>
              </a:rPr>
              <a:t>e.g</a:t>
            </a: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endParaRPr lang="en-US" sz="900" kern="700">
              <a:solidFill>
                <a:prstClr val="black"/>
              </a:solidFill>
              <a:latin typeface="Arial"/>
              <a:cs typeface="Arial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tiotropium,*</a:t>
            </a:r>
            <a:r>
              <a:rPr lang="en-US" sz="900" kern="700" baseline="30000" smtClean="0">
                <a:solidFill>
                  <a:prstClr val="black"/>
                </a:solidFill>
                <a:latin typeface="Arial"/>
                <a:cs typeface="Arial"/>
                <a:sym typeface="Wingdings 2"/>
              </a:rPr>
              <a:t></a:t>
            </a: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 anti-IgE, </a:t>
            </a:r>
            <a:b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anti-IL5*</a:t>
            </a:r>
            <a:endParaRPr lang="en-US" sz="900" kern="7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611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528050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Preferred option: as-needed inhaled short-acting beta</a:t>
            </a:r>
            <a:r>
              <a:rPr lang="en-AU" altLang="en-US" baseline="-25000" dirty="0" smtClean="0">
                <a:ea typeface="ＭＳ Ｐゴシック" pitchFamily="34" charset="-128"/>
              </a:rPr>
              <a:t>2</a:t>
            </a:r>
            <a:r>
              <a:rPr lang="en-AU" altLang="en-US" dirty="0" smtClean="0">
                <a:ea typeface="ＭＳ Ｐゴシック" pitchFamily="34" charset="-128"/>
              </a:rPr>
              <a:t>-agonist (SABA)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SABAs are highly effective for relief of asthma symptoms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However ….  there is insufficient evidence about the safety of treating asthma with SABA alone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This option should be reserved for patients with infrequent symptoms (less than twice a month) of short duration, and with no risk factors for exacerbations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Other options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Consider adding regular low dose inhaled corticosteroid (ICS) for patients at risk of exacerbations </a:t>
            </a:r>
          </a:p>
        </p:txBody>
      </p:sp>
      <p:sp>
        <p:nvSpPr>
          <p:cNvPr id="80898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1 – as-needed reliever inhaler</a:t>
            </a:r>
          </a:p>
        </p:txBody>
      </p:sp>
      <p:sp>
        <p:nvSpPr>
          <p:cNvPr id="80899" name="TextBox 4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200" i="1">
                <a:solidFill>
                  <a:prstClr val="white"/>
                </a:solidFill>
              </a:rPr>
              <a:t>GINA </a:t>
            </a:r>
            <a:r>
              <a:rPr lang="en-AU" altLang="en-US" sz="1200" i="1" smtClean="0">
                <a:solidFill>
                  <a:prstClr val="white"/>
                </a:solidFill>
              </a:rPr>
              <a:t>2017</a:t>
            </a:r>
            <a:endParaRPr lang="en-AU" altLang="en-US" sz="1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title"/>
          </p:nvPr>
        </p:nvSpPr>
        <p:spPr>
          <a:xfrm>
            <a:off x="1592263" y="228600"/>
            <a:ext cx="7094537" cy="1143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rgbClr val="FFFF00"/>
                </a:solidFill>
                <a:latin typeface="Tahoma" pitchFamily="34" charset="0"/>
                <a:ea typeface="ＭＳ Ｐゴシック" pitchFamily="34" charset="-128"/>
              </a:rPr>
              <a:t>Levels of Asthma Control</a:t>
            </a:r>
            <a:br>
              <a:rPr lang="en-US" sz="4000" smtClean="0">
                <a:solidFill>
                  <a:srgbClr val="FFFF00"/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en-US" sz="2800" smtClean="0">
                <a:solidFill>
                  <a:srgbClr val="00FF00"/>
                </a:solidFill>
                <a:latin typeface="Tahoma" pitchFamily="34" charset="0"/>
                <a:ea typeface="ＭＳ Ｐゴシック" pitchFamily="34" charset="-128"/>
              </a:rPr>
              <a:t>(Assess patient impairment)</a:t>
            </a: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endParaRPr lang="da-DK" sz="2800" smtClean="0">
              <a:ea typeface="ＭＳ Ｐゴシック" pitchFamily="34" charset="-128"/>
            </a:endParaRPr>
          </a:p>
        </p:txBody>
      </p:sp>
      <p:pic>
        <p:nvPicPr>
          <p:cNvPr id="72707" name="Picture 46" descr="glob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8810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08" name="Group 10"/>
          <p:cNvGrpSpPr>
            <a:grpSpLocks/>
          </p:cNvGrpSpPr>
          <p:nvPr/>
        </p:nvGrpSpPr>
        <p:grpSpPr bwMode="auto">
          <a:xfrm>
            <a:off x="66675" y="1214438"/>
            <a:ext cx="8934450" cy="5337175"/>
            <a:chOff x="57150" y="1308728"/>
            <a:chExt cx="8934450" cy="5336547"/>
          </a:xfrm>
        </p:grpSpPr>
        <p:cxnSp>
          <p:nvCxnSpPr>
            <p:cNvPr id="72711" name="Straight Connector 11"/>
            <p:cNvCxnSpPr>
              <a:cxnSpLocks noChangeShapeType="1"/>
            </p:cNvCxnSpPr>
            <p:nvPr/>
          </p:nvCxnSpPr>
          <p:spPr bwMode="auto">
            <a:xfrm rot="5400000">
              <a:off x="6965950" y="6323013"/>
              <a:ext cx="64293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1875" name="Rectangle 3"/>
            <p:cNvSpPr>
              <a:spLocks noChangeArrowheads="1"/>
            </p:cNvSpPr>
            <p:nvPr/>
          </p:nvSpPr>
          <p:spPr bwMode="auto">
            <a:xfrm>
              <a:off x="2571750" y="1372221"/>
              <a:ext cx="2197100" cy="4684161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00000">
                  <a:srgbClr val="34FD2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591876" name="Rectangle 4"/>
            <p:cNvSpPr>
              <a:spLocks noChangeArrowheads="1"/>
            </p:cNvSpPr>
            <p:nvPr/>
          </p:nvSpPr>
          <p:spPr bwMode="auto">
            <a:xfrm>
              <a:off x="4768850" y="1372221"/>
              <a:ext cx="1270000" cy="4684161"/>
            </a:xfrm>
            <a:prstGeom prst="rect">
              <a:avLst/>
            </a:prstGeom>
            <a:gradFill rotWithShape="1">
              <a:gsLst>
                <a:gs pos="0">
                  <a:srgbClr val="34FD2F"/>
                </a:gs>
                <a:gs pos="100000">
                  <a:srgbClr val="FFFF6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591877" name="Rectangle 5"/>
            <p:cNvSpPr>
              <a:spLocks noChangeArrowheads="1"/>
            </p:cNvSpPr>
            <p:nvPr/>
          </p:nvSpPr>
          <p:spPr bwMode="auto">
            <a:xfrm>
              <a:off x="6038850" y="1372221"/>
              <a:ext cx="1295400" cy="4684161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CC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591878" name="Rectangle 6"/>
            <p:cNvSpPr>
              <a:spLocks noChangeArrowheads="1"/>
            </p:cNvSpPr>
            <p:nvPr/>
          </p:nvSpPr>
          <p:spPr bwMode="auto">
            <a:xfrm>
              <a:off x="7321550" y="1372221"/>
              <a:ext cx="1660525" cy="4684161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0">
                  <a:srgbClr val="FFFFFF"/>
                </a:gs>
                <a:gs pos="97000">
                  <a:srgbClr val="FF0000"/>
                </a:gs>
                <a:gs pos="1000">
                  <a:srgbClr val="FFFF00"/>
                </a:gs>
                <a:gs pos="90000">
                  <a:srgbClr val="FF0000"/>
                </a:gs>
              </a:gsLst>
              <a:lin ang="0" scaled="1"/>
              <a:tileRect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graphicFrame>
          <p:nvGraphicFramePr>
            <p:cNvPr id="12" name="Group 8"/>
            <p:cNvGraphicFramePr>
              <a:graphicFrameLocks/>
            </p:cNvGraphicFramePr>
            <p:nvPr/>
          </p:nvGraphicFramePr>
          <p:xfrm>
            <a:off x="57150" y="1308728"/>
            <a:ext cx="8934450" cy="4764482"/>
          </p:xfrm>
          <a:graphic>
            <a:graphicData uri="http://schemas.openxmlformats.org/drawingml/2006/table">
              <a:tbl>
                <a:tblPr/>
                <a:tblGrid>
                  <a:gridCol w="2500330"/>
                  <a:gridCol w="2243120"/>
                  <a:gridCol w="2557821"/>
                  <a:gridCol w="1633179"/>
                </a:tblGrid>
                <a:tr h="850900">
                  <a:tc>
                    <a:txBody>
                      <a:bodyPr/>
                      <a:lstStyle/>
                      <a:p>
                        <a:pPr marL="0" marR="0" lvl="0" indent="0" algn="l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Characteristic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Controlled</a:t>
                        </a:r>
                      </a:p>
                      <a:p>
                        <a:pPr marL="0" marR="0" lvl="0" indent="0" algn="l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(All of the following)</a:t>
                        </a:r>
                        <a:endPara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charset="0"/>
                        </a:endParaRP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Partly controlled</a:t>
                        </a:r>
                        <a:b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</a:br>
                        <a:r>
                          <a:rPr kumimoji="0" lang="en-US" sz="14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(Any present in any week)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Uncontrolled  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87388"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Daytime</a:t>
                        </a: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 </a:t>
                        </a: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symptoms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Twice or less 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charset="0"/>
                        </a:endParaRPr>
                      </a:p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per </a:t>
                        </a: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week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More than </a:t>
                        </a:r>
                        <a:b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</a:b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twice </a:t>
                        </a: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per </a:t>
                        </a: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week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 rowSpan="5">
                    <a:txBody>
                      <a:bodyPr/>
                      <a:lstStyle/>
                      <a:p>
                        <a:pPr marL="0" marR="0" lvl="0" indent="0" algn="l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3 or more features of partly controlled asthma present in any week</a:t>
                        </a:r>
                      </a:p>
                      <a:p>
                        <a:pPr marL="0" marR="0" lvl="0" indent="0" algn="l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charset="0"/>
                        </a:endParaRP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60400"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Limitations of activities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None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Any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942975"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Nocturnal symptoms / awakening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None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Any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660400"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Need for rescue / “reliever” treatment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Twice or less 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charset="0"/>
                        </a:endParaRPr>
                      </a:p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per  </a:t>
                        </a: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week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More than </a:t>
                        </a:r>
                        <a:b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</a:b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twice </a:t>
                        </a: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 per week</a:t>
                        </a:r>
                        <a:endPara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charset="0"/>
                        </a:endParaRP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853688"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Lung function </a:t>
                        </a:r>
                        <a:b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</a:b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(PEF or FEV</a:t>
                        </a:r>
                        <a:r>
                          <a:rPr kumimoji="0" lang="en-US" sz="1800" b="1" i="0" u="none" strike="noStrike" cap="none" normalizeH="0" baseline="-2500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1</a:t>
                        </a:r>
                        <a:r>
                          <a:rPr kumimoji="0" lang="en-US" sz="1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)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Normal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2244725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E8004D"/>
                          </a:buClr>
                          <a:buSzPct val="125000"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MS Mincho" pitchFamily="49" charset="-128"/>
                            <a:cs typeface="Times New Roman" charset="0"/>
                          </a:rPr>
                          <a:t>&lt; 80% predicted or personal best (if known) on any day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</a:tbl>
            </a:graphicData>
          </a:graphic>
        </p:graphicFrame>
      </p:grpSp>
      <p:sp>
        <p:nvSpPr>
          <p:cNvPr id="13" name="Oval 47"/>
          <p:cNvSpPr>
            <a:spLocks noChangeArrowheads="1"/>
          </p:cNvSpPr>
          <p:nvPr/>
        </p:nvSpPr>
        <p:spPr bwMode="auto">
          <a:xfrm>
            <a:off x="2500313" y="1285875"/>
            <a:ext cx="2357437" cy="484822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6000750"/>
            <a:ext cx="8929687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FF00"/>
                </a:solidFill>
              </a:rPr>
              <a:t>Assessment of Future Risk </a:t>
            </a:r>
            <a:r>
              <a:rPr lang="en-US" sz="2000"/>
              <a:t>(risk of exacerbations, instability, rapid decline in lung function, side effects)</a:t>
            </a:r>
          </a:p>
        </p:txBody>
      </p:sp>
    </p:spTree>
    <p:extLst>
      <p:ext uri="{BB962C8B-B14F-4D97-AF65-F5344CB8AC3E}">
        <p14:creationId xmlns:p14="http://schemas.microsoft.com/office/powerpoint/2010/main" val="30850009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0444E-6 L 0.475 0.0055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4200" y="355600"/>
            <a:ext cx="3716338" cy="3619500"/>
            <a:chOff x="368" y="224"/>
            <a:chExt cx="2341" cy="2280"/>
          </a:xfrm>
        </p:grpSpPr>
        <p:sp>
          <p:nvSpPr>
            <p:cNvPr id="363523" name="Rectangle 3"/>
            <p:cNvSpPr>
              <a:spLocks noChangeArrowheads="1"/>
            </p:cNvSpPr>
            <p:nvPr/>
          </p:nvSpPr>
          <p:spPr bwMode="auto">
            <a:xfrm>
              <a:off x="368" y="224"/>
              <a:ext cx="2341" cy="552"/>
            </a:xfrm>
            <a:prstGeom prst="rect">
              <a:avLst/>
            </a:prstGeom>
            <a:solidFill>
              <a:schemeClr val="fol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24" name="Rectangle 4"/>
            <p:cNvSpPr>
              <a:spLocks noChangeArrowheads="1"/>
            </p:cNvSpPr>
            <p:nvPr/>
          </p:nvSpPr>
          <p:spPr bwMode="auto">
            <a:xfrm>
              <a:off x="372" y="779"/>
              <a:ext cx="2337" cy="43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66FF66"/>
                </a:gs>
              </a:gsLst>
              <a:lin ang="540000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25" name="Rectangle 5"/>
            <p:cNvSpPr>
              <a:spLocks noChangeArrowheads="1"/>
            </p:cNvSpPr>
            <p:nvPr/>
          </p:nvSpPr>
          <p:spPr bwMode="auto">
            <a:xfrm>
              <a:off x="372" y="1213"/>
              <a:ext cx="2337" cy="432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FFFF00"/>
                </a:gs>
              </a:gsLst>
              <a:lin ang="540000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26" name="Rectangle 6"/>
            <p:cNvSpPr>
              <a:spLocks noChangeArrowheads="1"/>
            </p:cNvSpPr>
            <p:nvPr/>
          </p:nvSpPr>
          <p:spPr bwMode="auto">
            <a:xfrm>
              <a:off x="372" y="1647"/>
              <a:ext cx="2337" cy="43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27" name="Rectangle 7"/>
            <p:cNvSpPr>
              <a:spLocks noChangeArrowheads="1"/>
            </p:cNvSpPr>
            <p:nvPr/>
          </p:nvSpPr>
          <p:spPr bwMode="auto">
            <a:xfrm>
              <a:off x="372" y="2072"/>
              <a:ext cx="2337" cy="43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990033"/>
                </a:gs>
              </a:gsLst>
              <a:lin ang="540000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2999" name="Text Box 8"/>
            <p:cNvSpPr txBox="1">
              <a:spLocks noChangeArrowheads="1"/>
            </p:cNvSpPr>
            <p:nvPr/>
          </p:nvSpPr>
          <p:spPr bwMode="auto">
            <a:xfrm>
              <a:off x="372" y="877"/>
              <a:ext cx="233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latin typeface="Arial"/>
                </a:rPr>
                <a:t>controlled</a:t>
              </a: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00" name="Text Box 9"/>
            <p:cNvSpPr txBox="1">
              <a:spLocks noChangeArrowheads="1"/>
            </p:cNvSpPr>
            <p:nvPr/>
          </p:nvSpPr>
          <p:spPr bwMode="auto">
            <a:xfrm>
              <a:off x="372" y="1326"/>
              <a:ext cx="233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latin typeface="Arial"/>
                </a:rPr>
                <a:t>partly controlled</a:t>
              </a: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01" name="Text Box 10"/>
            <p:cNvSpPr txBox="1">
              <a:spLocks noChangeArrowheads="1"/>
            </p:cNvSpPr>
            <p:nvPr/>
          </p:nvSpPr>
          <p:spPr bwMode="auto">
            <a:xfrm>
              <a:off x="372" y="1740"/>
              <a:ext cx="233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latin typeface="Arial"/>
                </a:rPr>
                <a:t>uncontrolled</a:t>
              </a: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02" name="Text Box 11"/>
            <p:cNvSpPr txBox="1">
              <a:spLocks noChangeArrowheads="1"/>
            </p:cNvSpPr>
            <p:nvPr/>
          </p:nvSpPr>
          <p:spPr bwMode="auto">
            <a:xfrm>
              <a:off x="372" y="2165"/>
              <a:ext cx="233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prstClr val="white"/>
                  </a:solidFill>
                  <a:latin typeface="Arial"/>
                </a:rPr>
                <a:t>exacerbation</a:t>
              </a:r>
              <a:endParaRPr 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3532" name="Text Box 12"/>
            <p:cNvSpPr txBox="1">
              <a:spLocks noChangeArrowheads="1"/>
            </p:cNvSpPr>
            <p:nvPr/>
          </p:nvSpPr>
          <p:spPr bwMode="auto">
            <a:xfrm>
              <a:off x="372" y="370"/>
              <a:ext cx="233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LEVEL OF CONTROL</a:t>
              </a:r>
              <a:endParaRPr lang="en-US" sz="2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00538" y="355600"/>
            <a:ext cx="3794125" cy="3619500"/>
            <a:chOff x="2709" y="224"/>
            <a:chExt cx="2390" cy="2280"/>
          </a:xfrm>
        </p:grpSpPr>
        <p:sp>
          <p:nvSpPr>
            <p:cNvPr id="363534" name="Rectangle 14"/>
            <p:cNvSpPr>
              <a:spLocks noChangeArrowheads="1"/>
            </p:cNvSpPr>
            <p:nvPr/>
          </p:nvSpPr>
          <p:spPr bwMode="auto">
            <a:xfrm>
              <a:off x="2709" y="224"/>
              <a:ext cx="2341" cy="552"/>
            </a:xfrm>
            <a:prstGeom prst="rect">
              <a:avLst/>
            </a:prstGeom>
            <a:solidFill>
              <a:schemeClr val="folHlink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709" y="370"/>
              <a:ext cx="2390" cy="2134"/>
              <a:chOff x="2709" y="370"/>
              <a:chExt cx="2390" cy="2134"/>
            </a:xfrm>
          </p:grpSpPr>
          <p:sp>
            <p:nvSpPr>
              <p:cNvPr id="363536" name="Rectangle 16"/>
              <p:cNvSpPr>
                <a:spLocks noChangeArrowheads="1"/>
              </p:cNvSpPr>
              <p:nvPr/>
            </p:nvSpPr>
            <p:spPr bwMode="auto">
              <a:xfrm>
                <a:off x="2709" y="779"/>
                <a:ext cx="2337" cy="43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66FF66"/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363537" name="Rectangle 17"/>
              <p:cNvSpPr>
                <a:spLocks noChangeArrowheads="1"/>
              </p:cNvSpPr>
              <p:nvPr/>
            </p:nvSpPr>
            <p:spPr bwMode="auto">
              <a:xfrm>
                <a:off x="2709" y="1213"/>
                <a:ext cx="2337" cy="432"/>
              </a:xfrm>
              <a:prstGeom prst="rect">
                <a:avLst/>
              </a:prstGeom>
              <a:gradFill rotWithShape="1">
                <a:gsLst>
                  <a:gs pos="0">
                    <a:srgbClr val="66FF66"/>
                  </a:gs>
                  <a:gs pos="100000">
                    <a:srgbClr val="FFFF00"/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363538" name="Rectangle 18"/>
              <p:cNvSpPr>
                <a:spLocks noChangeArrowheads="1"/>
              </p:cNvSpPr>
              <p:nvPr/>
            </p:nvSpPr>
            <p:spPr bwMode="auto">
              <a:xfrm>
                <a:off x="2709" y="1647"/>
                <a:ext cx="2337" cy="432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hlink"/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363539" name="Rectangle 19"/>
              <p:cNvSpPr>
                <a:spLocks noChangeArrowheads="1"/>
              </p:cNvSpPr>
              <p:nvPr/>
            </p:nvSpPr>
            <p:spPr bwMode="auto">
              <a:xfrm>
                <a:off x="2709" y="2072"/>
                <a:ext cx="2337" cy="43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990033"/>
                  </a:gs>
                </a:gsLst>
                <a:lin ang="5400000" scaled="1"/>
              </a:gra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82989" name="Text Box 20"/>
              <p:cNvSpPr txBox="1">
                <a:spLocks noChangeArrowheads="1"/>
              </p:cNvSpPr>
              <p:nvPr/>
            </p:nvSpPr>
            <p:spPr bwMode="auto">
              <a:xfrm>
                <a:off x="2709" y="789"/>
                <a:ext cx="2331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800">
                    <a:solidFill>
                      <a:srgbClr val="000000"/>
                    </a:solidFill>
                    <a:latin typeface="Arial"/>
                  </a:rPr>
                  <a:t>maintain and find lowest controlling step</a:t>
                </a: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990" name="Text Box 21"/>
              <p:cNvSpPr txBox="1">
                <a:spLocks noChangeArrowheads="1"/>
              </p:cNvSpPr>
              <p:nvPr/>
            </p:nvSpPr>
            <p:spPr bwMode="auto">
              <a:xfrm>
                <a:off x="2979" y="1222"/>
                <a:ext cx="1790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800">
                    <a:solidFill>
                      <a:srgbClr val="000000"/>
                    </a:solidFill>
                    <a:latin typeface="Arial"/>
                  </a:rPr>
                  <a:t>consider stepping up to gain control</a:t>
                </a: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991" name="Text Box 22"/>
              <p:cNvSpPr txBox="1">
                <a:spLocks noChangeArrowheads="1"/>
              </p:cNvSpPr>
              <p:nvPr/>
            </p:nvSpPr>
            <p:spPr bwMode="auto">
              <a:xfrm>
                <a:off x="2709" y="1740"/>
                <a:ext cx="2331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800">
                    <a:solidFill>
                      <a:srgbClr val="000000"/>
                    </a:solidFill>
                    <a:latin typeface="Arial"/>
                  </a:rPr>
                  <a:t>step up until controlled</a:t>
                </a:r>
                <a:endParaRPr lang="en-US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992" name="Text Box 23"/>
              <p:cNvSpPr txBox="1">
                <a:spLocks noChangeArrowheads="1"/>
              </p:cNvSpPr>
              <p:nvPr/>
            </p:nvSpPr>
            <p:spPr bwMode="auto">
              <a:xfrm>
                <a:off x="2709" y="2165"/>
                <a:ext cx="2331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GB" sz="1800">
                    <a:solidFill>
                      <a:prstClr val="white"/>
                    </a:solidFill>
                    <a:latin typeface="Arial"/>
                  </a:rPr>
                  <a:t>treat as exacerbation</a:t>
                </a:r>
                <a:endParaRPr lang="en-US" sz="18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63544" name="Text Box 24"/>
              <p:cNvSpPr txBox="1">
                <a:spLocks noChangeArrowheads="1"/>
              </p:cNvSpPr>
              <p:nvPr/>
            </p:nvSpPr>
            <p:spPr bwMode="auto">
              <a:xfrm>
                <a:off x="2725" y="370"/>
                <a:ext cx="2374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GB" sz="200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/>
                  </a:rPr>
                  <a:t>TREATMENT OF ACTION</a:t>
                </a:r>
                <a:endParaRPr lang="en-US" sz="2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endParaRPr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95263" y="5461000"/>
            <a:ext cx="8742362" cy="1282700"/>
            <a:chOff x="123" y="3440"/>
            <a:chExt cx="5507" cy="808"/>
          </a:xfrm>
        </p:grpSpPr>
        <p:sp>
          <p:nvSpPr>
            <p:cNvPr id="363546" name="AutoShape 26"/>
            <p:cNvSpPr>
              <a:spLocks noChangeArrowheads="1"/>
            </p:cNvSpPr>
            <p:nvPr/>
          </p:nvSpPr>
          <p:spPr bwMode="auto">
            <a:xfrm rot="-5400000">
              <a:off x="-42" y="3637"/>
              <a:ext cx="720" cy="38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47" name="AutoShape 27"/>
            <p:cNvSpPr>
              <a:spLocks noChangeArrowheads="1"/>
            </p:cNvSpPr>
            <p:nvPr/>
          </p:nvSpPr>
          <p:spPr bwMode="auto">
            <a:xfrm rot="5400000" flipH="1">
              <a:off x="5076" y="3637"/>
              <a:ext cx="720" cy="38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48" name="Rectangle 28"/>
            <p:cNvSpPr>
              <a:spLocks noChangeArrowheads="1"/>
            </p:cNvSpPr>
            <p:nvPr/>
          </p:nvSpPr>
          <p:spPr bwMode="auto">
            <a:xfrm>
              <a:off x="602" y="3613"/>
              <a:ext cx="4565" cy="579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49" name="Rectangle 29"/>
            <p:cNvSpPr>
              <a:spLocks noChangeArrowheads="1"/>
            </p:cNvSpPr>
            <p:nvPr/>
          </p:nvSpPr>
          <p:spPr bwMode="auto">
            <a:xfrm>
              <a:off x="497" y="3614"/>
              <a:ext cx="139" cy="369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50" name="Rectangle 30"/>
            <p:cNvSpPr>
              <a:spLocks noChangeArrowheads="1"/>
            </p:cNvSpPr>
            <p:nvPr/>
          </p:nvSpPr>
          <p:spPr bwMode="auto">
            <a:xfrm>
              <a:off x="5131" y="3614"/>
              <a:ext cx="139" cy="369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51" name="Line 31"/>
            <p:cNvSpPr>
              <a:spLocks noChangeShapeType="1"/>
            </p:cNvSpPr>
            <p:nvPr/>
          </p:nvSpPr>
          <p:spPr bwMode="auto">
            <a:xfrm>
              <a:off x="600" y="3997"/>
              <a:ext cx="0" cy="19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52" name="Line 32"/>
            <p:cNvSpPr>
              <a:spLocks noChangeShapeType="1"/>
            </p:cNvSpPr>
            <p:nvPr/>
          </p:nvSpPr>
          <p:spPr bwMode="auto">
            <a:xfrm>
              <a:off x="1490" y="3993"/>
              <a:ext cx="0" cy="19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53" name="Line 33"/>
            <p:cNvSpPr>
              <a:spLocks noChangeShapeType="1"/>
            </p:cNvSpPr>
            <p:nvPr/>
          </p:nvSpPr>
          <p:spPr bwMode="auto">
            <a:xfrm>
              <a:off x="2422" y="3993"/>
              <a:ext cx="0" cy="19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54" name="Line 34"/>
            <p:cNvSpPr>
              <a:spLocks noChangeShapeType="1"/>
            </p:cNvSpPr>
            <p:nvPr/>
          </p:nvSpPr>
          <p:spPr bwMode="auto">
            <a:xfrm>
              <a:off x="3337" y="3993"/>
              <a:ext cx="0" cy="19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55" name="Line 35"/>
            <p:cNvSpPr>
              <a:spLocks noChangeShapeType="1"/>
            </p:cNvSpPr>
            <p:nvPr/>
          </p:nvSpPr>
          <p:spPr bwMode="auto">
            <a:xfrm>
              <a:off x="4260" y="3993"/>
              <a:ext cx="0" cy="19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56" name="Line 36"/>
            <p:cNvSpPr>
              <a:spLocks noChangeShapeType="1"/>
            </p:cNvSpPr>
            <p:nvPr/>
          </p:nvSpPr>
          <p:spPr bwMode="auto">
            <a:xfrm>
              <a:off x="5168" y="3993"/>
              <a:ext cx="0" cy="19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2975" name="Text Box 37"/>
            <p:cNvSpPr txBox="1">
              <a:spLocks noChangeArrowheads="1"/>
            </p:cNvSpPr>
            <p:nvPr/>
          </p:nvSpPr>
          <p:spPr bwMode="auto">
            <a:xfrm>
              <a:off x="1710" y="3586"/>
              <a:ext cx="233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2000">
                  <a:solidFill>
                    <a:srgbClr val="1F497D"/>
                  </a:solidFill>
                  <a:latin typeface="Arial"/>
                </a:rPr>
                <a:t>TREATMENT STEPS</a:t>
              </a:r>
              <a:endParaRPr lang="en-US" sz="2000">
                <a:solidFill>
                  <a:srgbClr val="1F497D"/>
                </a:solidFill>
                <a:latin typeface="Arial"/>
              </a:endParaRPr>
            </a:p>
          </p:txBody>
        </p:sp>
        <p:sp>
          <p:nvSpPr>
            <p:cNvPr id="82976" name="Text Box 38"/>
            <p:cNvSpPr txBox="1">
              <a:spLocks noChangeArrowheads="1"/>
            </p:cNvSpPr>
            <p:nvPr/>
          </p:nvSpPr>
          <p:spPr bwMode="auto">
            <a:xfrm>
              <a:off x="292" y="3440"/>
              <a:ext cx="12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prstClr val="white"/>
                  </a:solidFill>
                  <a:latin typeface="Arial"/>
                </a:rPr>
                <a:t>REDUCE</a:t>
              </a:r>
              <a:endParaRPr 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2977" name="Text Box 39"/>
            <p:cNvSpPr txBox="1">
              <a:spLocks noChangeArrowheads="1"/>
            </p:cNvSpPr>
            <p:nvPr/>
          </p:nvSpPr>
          <p:spPr bwMode="auto">
            <a:xfrm>
              <a:off x="4107" y="3440"/>
              <a:ext cx="12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prstClr val="white"/>
                  </a:solidFill>
                  <a:latin typeface="Arial"/>
                </a:rPr>
                <a:t>INCREASE</a:t>
              </a:r>
              <a:endParaRPr 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2978" name="Text Box 40"/>
            <p:cNvSpPr txBox="1">
              <a:spLocks noChangeArrowheads="1"/>
            </p:cNvSpPr>
            <p:nvPr/>
          </p:nvSpPr>
          <p:spPr bwMode="auto">
            <a:xfrm>
              <a:off x="404" y="3748"/>
              <a:ext cx="1232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1F497D"/>
                  </a:solidFill>
                  <a:latin typeface="Arial"/>
                </a:rPr>
                <a:t>STEP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2800">
                  <a:solidFill>
                    <a:srgbClr val="1F497D"/>
                  </a:solidFill>
                  <a:latin typeface="Arial"/>
                </a:rPr>
                <a:t>1</a:t>
              </a:r>
              <a:endParaRPr lang="en-US" sz="2800">
                <a:solidFill>
                  <a:srgbClr val="1F497D"/>
                </a:solidFill>
                <a:latin typeface="Arial"/>
              </a:endParaRPr>
            </a:p>
          </p:txBody>
        </p:sp>
        <p:sp>
          <p:nvSpPr>
            <p:cNvPr id="82979" name="Text Box 41"/>
            <p:cNvSpPr txBox="1">
              <a:spLocks noChangeArrowheads="1"/>
            </p:cNvSpPr>
            <p:nvPr/>
          </p:nvSpPr>
          <p:spPr bwMode="auto">
            <a:xfrm>
              <a:off x="1338" y="3748"/>
              <a:ext cx="1232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1F497D"/>
                  </a:solidFill>
                  <a:latin typeface="Arial"/>
                </a:rPr>
                <a:t>STEP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2800">
                  <a:solidFill>
                    <a:srgbClr val="1F497D"/>
                  </a:solidFill>
                  <a:latin typeface="Arial"/>
                </a:rPr>
                <a:t>2</a:t>
              </a:r>
              <a:endParaRPr lang="en-US" sz="2800">
                <a:solidFill>
                  <a:srgbClr val="1F497D"/>
                </a:solidFill>
                <a:latin typeface="Arial"/>
              </a:endParaRPr>
            </a:p>
          </p:txBody>
        </p:sp>
        <p:sp>
          <p:nvSpPr>
            <p:cNvPr id="82980" name="Text Box 42"/>
            <p:cNvSpPr txBox="1">
              <a:spLocks noChangeArrowheads="1"/>
            </p:cNvSpPr>
            <p:nvPr/>
          </p:nvSpPr>
          <p:spPr bwMode="auto">
            <a:xfrm>
              <a:off x="2261" y="3748"/>
              <a:ext cx="1232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1F497D"/>
                  </a:solidFill>
                  <a:latin typeface="Arial"/>
                </a:rPr>
                <a:t>STEP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2800">
                  <a:solidFill>
                    <a:srgbClr val="1F497D"/>
                  </a:solidFill>
                  <a:latin typeface="Arial"/>
                </a:rPr>
                <a:t>3</a:t>
              </a:r>
              <a:endParaRPr lang="en-US" sz="2800">
                <a:solidFill>
                  <a:srgbClr val="1F497D"/>
                </a:solidFill>
                <a:latin typeface="Arial"/>
              </a:endParaRPr>
            </a:p>
          </p:txBody>
        </p:sp>
        <p:sp>
          <p:nvSpPr>
            <p:cNvPr id="82981" name="Text Box 43"/>
            <p:cNvSpPr txBox="1">
              <a:spLocks noChangeArrowheads="1"/>
            </p:cNvSpPr>
            <p:nvPr/>
          </p:nvSpPr>
          <p:spPr bwMode="auto">
            <a:xfrm>
              <a:off x="3187" y="3748"/>
              <a:ext cx="1232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1F497D"/>
                  </a:solidFill>
                  <a:latin typeface="Arial"/>
                </a:rPr>
                <a:t>STEP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2800">
                  <a:solidFill>
                    <a:srgbClr val="1F497D"/>
                  </a:solidFill>
                  <a:latin typeface="Arial"/>
                </a:rPr>
                <a:t>4</a:t>
              </a:r>
              <a:endParaRPr lang="en-US" sz="2800">
                <a:solidFill>
                  <a:srgbClr val="1F497D"/>
                </a:solidFill>
                <a:latin typeface="Arial"/>
              </a:endParaRPr>
            </a:p>
          </p:txBody>
        </p:sp>
        <p:sp>
          <p:nvSpPr>
            <p:cNvPr id="82982" name="Text Box 44"/>
            <p:cNvSpPr txBox="1">
              <a:spLocks noChangeArrowheads="1"/>
            </p:cNvSpPr>
            <p:nvPr/>
          </p:nvSpPr>
          <p:spPr bwMode="auto">
            <a:xfrm>
              <a:off x="4099" y="3748"/>
              <a:ext cx="1232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1F497D"/>
                  </a:solidFill>
                  <a:latin typeface="Arial"/>
                </a:rPr>
                <a:t>STEP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2800">
                  <a:solidFill>
                    <a:srgbClr val="1F497D"/>
                  </a:solidFill>
                  <a:latin typeface="Arial"/>
                </a:rPr>
                <a:t>5</a:t>
              </a:r>
              <a:endParaRPr lang="en-US" sz="2800">
                <a:solidFill>
                  <a:srgbClr val="1F497D"/>
                </a:solidFill>
                <a:latin typeface="Arial"/>
              </a:endParaRP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900488" y="1395413"/>
            <a:ext cx="4586287" cy="4195762"/>
            <a:chOff x="2457" y="879"/>
            <a:chExt cx="2889" cy="2643"/>
          </a:xfrm>
        </p:grpSpPr>
        <p:sp>
          <p:nvSpPr>
            <p:cNvPr id="363566" name="Rectangle 46"/>
            <p:cNvSpPr>
              <a:spLocks noChangeArrowheads="1"/>
            </p:cNvSpPr>
            <p:nvPr/>
          </p:nvSpPr>
          <p:spPr bwMode="auto">
            <a:xfrm rot="-5400000">
              <a:off x="2578" y="3055"/>
              <a:ext cx="336" cy="169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56796" dir="1593903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67" name="Rectangle 47"/>
            <p:cNvSpPr>
              <a:spLocks noChangeArrowheads="1"/>
            </p:cNvSpPr>
            <p:nvPr/>
          </p:nvSpPr>
          <p:spPr bwMode="auto">
            <a:xfrm>
              <a:off x="5065" y="879"/>
              <a:ext cx="280" cy="178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50800" dir="54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68" name="Rectangle 48"/>
            <p:cNvSpPr>
              <a:spLocks noChangeArrowheads="1"/>
            </p:cNvSpPr>
            <p:nvPr/>
          </p:nvSpPr>
          <p:spPr bwMode="auto">
            <a:xfrm>
              <a:off x="5065" y="1327"/>
              <a:ext cx="280" cy="178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50800" dir="54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69" name="Rectangle 49"/>
            <p:cNvSpPr>
              <a:spLocks noChangeArrowheads="1"/>
            </p:cNvSpPr>
            <p:nvPr/>
          </p:nvSpPr>
          <p:spPr bwMode="auto">
            <a:xfrm>
              <a:off x="5065" y="1725"/>
              <a:ext cx="280" cy="178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50800" dir="54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70" name="Rectangle 50"/>
            <p:cNvSpPr>
              <a:spLocks noChangeArrowheads="1"/>
            </p:cNvSpPr>
            <p:nvPr/>
          </p:nvSpPr>
          <p:spPr bwMode="auto">
            <a:xfrm rot="-5400000">
              <a:off x="4217" y="1830"/>
              <a:ext cx="2080" cy="178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56796" dir="1593903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71" name="Rectangle 51"/>
            <p:cNvSpPr>
              <a:spLocks noChangeArrowheads="1"/>
            </p:cNvSpPr>
            <p:nvPr/>
          </p:nvSpPr>
          <p:spPr bwMode="auto">
            <a:xfrm>
              <a:off x="2662" y="2781"/>
              <a:ext cx="2683" cy="178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72" name="AutoShape 52"/>
            <p:cNvSpPr>
              <a:spLocks noChangeArrowheads="1"/>
            </p:cNvSpPr>
            <p:nvPr/>
          </p:nvSpPr>
          <p:spPr bwMode="auto">
            <a:xfrm flipV="1">
              <a:off x="2457" y="3264"/>
              <a:ext cx="588" cy="258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363573" name="Rectangle 53"/>
            <p:cNvSpPr>
              <a:spLocks noChangeArrowheads="1"/>
            </p:cNvSpPr>
            <p:nvPr/>
          </p:nvSpPr>
          <p:spPr bwMode="auto">
            <a:xfrm rot="-5400000">
              <a:off x="2578" y="3017"/>
              <a:ext cx="336" cy="169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3932238" y="268288"/>
            <a:ext cx="727075" cy="1638300"/>
            <a:chOff x="2477" y="169"/>
            <a:chExt cx="458" cy="1032"/>
          </a:xfrm>
        </p:grpSpPr>
        <p:sp>
          <p:nvSpPr>
            <p:cNvPr id="363575" name="AutoShape 55"/>
            <p:cNvSpPr>
              <a:spLocks noChangeArrowheads="1"/>
            </p:cNvSpPr>
            <p:nvPr/>
          </p:nvSpPr>
          <p:spPr bwMode="auto">
            <a:xfrm>
              <a:off x="2477" y="169"/>
              <a:ext cx="458" cy="1032"/>
            </a:xfrm>
            <a:prstGeom prst="downArrow">
              <a:avLst>
                <a:gd name="adj1" fmla="val 41981"/>
                <a:gd name="adj2" fmla="val 152993"/>
              </a:avLst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2955" name="Text Box 56"/>
            <p:cNvSpPr txBox="1">
              <a:spLocks noChangeArrowheads="1"/>
            </p:cNvSpPr>
            <p:nvPr/>
          </p:nvSpPr>
          <p:spPr bwMode="auto">
            <a:xfrm rot="-5400000">
              <a:off x="2355" y="425"/>
              <a:ext cx="7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latin typeface="Arial"/>
                </a:rPr>
                <a:t>REDUCE</a:t>
              </a: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3932238" y="1906588"/>
            <a:ext cx="727075" cy="2203450"/>
            <a:chOff x="2477" y="1201"/>
            <a:chExt cx="458" cy="1388"/>
          </a:xfrm>
        </p:grpSpPr>
        <p:sp>
          <p:nvSpPr>
            <p:cNvPr id="363578" name="AutoShape 58"/>
            <p:cNvSpPr>
              <a:spLocks noChangeArrowheads="1"/>
            </p:cNvSpPr>
            <p:nvPr/>
          </p:nvSpPr>
          <p:spPr bwMode="auto">
            <a:xfrm flipH="1" flipV="1">
              <a:off x="2477" y="1201"/>
              <a:ext cx="458" cy="1388"/>
            </a:xfrm>
            <a:prstGeom prst="downArrow">
              <a:avLst>
                <a:gd name="adj1" fmla="val 33963"/>
                <a:gd name="adj2" fmla="val 101973"/>
              </a:avLst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>
              <a:outerShdw dist="52363" dir="842175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2953" name="Text Box 59"/>
            <p:cNvSpPr txBox="1">
              <a:spLocks noChangeArrowheads="1"/>
            </p:cNvSpPr>
            <p:nvPr/>
          </p:nvSpPr>
          <p:spPr bwMode="auto">
            <a:xfrm rot="-5400000">
              <a:off x="2288" y="1990"/>
              <a:ext cx="8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latin typeface="Arial"/>
                </a:rPr>
                <a:t>INCREASE</a:t>
              </a: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89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0" descr="SLIDE 60-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78486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2 – low-dose controller + as-needed </a:t>
            </a:r>
            <a:br>
              <a:rPr lang="en-US" altLang="en-US" smtClean="0">
                <a:ea typeface="ヒラギノ角ゴ ProN W3" charset="-128"/>
              </a:rPr>
            </a:br>
            <a:r>
              <a:rPr lang="en-US" altLang="en-US" smtClean="0">
                <a:ea typeface="ヒラギノ角ゴ ProN W3" charset="-128"/>
              </a:rPr>
              <a:t>inhaled SABA</a:t>
            </a:r>
          </a:p>
        </p:txBody>
      </p:sp>
      <p:sp>
        <p:nvSpPr>
          <p:cNvPr id="81925" name="Rectangle 7"/>
          <p:cNvSpPr>
            <a:spLocks/>
          </p:cNvSpPr>
          <p:nvPr/>
        </p:nvSpPr>
        <p:spPr bwMode="auto">
          <a:xfrm>
            <a:off x="160338" y="6650038"/>
            <a:ext cx="242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1927" name="Rectangle 8"/>
          <p:cNvSpPr>
            <a:spLocks/>
          </p:cNvSpPr>
          <p:nvPr/>
        </p:nvSpPr>
        <p:spPr bwMode="auto">
          <a:xfrm>
            <a:off x="-309563" y="3027363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b="1">
              <a:solidFill>
                <a:prstClr val="black"/>
              </a:solidFill>
            </a:endParaRPr>
          </a:p>
        </p:txBody>
      </p:sp>
      <p:sp>
        <p:nvSpPr>
          <p:cNvPr id="81928" name="Rectangle 9"/>
          <p:cNvSpPr>
            <a:spLocks/>
          </p:cNvSpPr>
          <p:nvPr/>
        </p:nvSpPr>
        <p:spPr bwMode="auto">
          <a:xfrm>
            <a:off x="128588" y="4403725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900" dirty="0">
                <a:solidFill>
                  <a:prstClr val="black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900" dirty="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900" dirty="0">
                <a:solidFill>
                  <a:prstClr val="black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 dirty="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900" dirty="0">
                <a:solidFill>
                  <a:prstClr val="black"/>
                </a:solidFill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1929" name="Rectangle 10"/>
          <p:cNvSpPr>
            <a:spLocks/>
          </p:cNvSpPr>
          <p:nvPr/>
        </p:nvSpPr>
        <p:spPr bwMode="auto">
          <a:xfrm>
            <a:off x="212725" y="5087938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1930" name="Rectangle 11"/>
          <p:cNvSpPr>
            <a:spLocks/>
          </p:cNvSpPr>
          <p:nvPr/>
        </p:nvSpPr>
        <p:spPr bwMode="auto">
          <a:xfrm>
            <a:off x="1403350" y="2995613"/>
            <a:ext cx="720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1</a:t>
            </a:r>
          </a:p>
        </p:txBody>
      </p:sp>
      <p:sp>
        <p:nvSpPr>
          <p:cNvPr id="81931" name="Rectangle 12"/>
          <p:cNvSpPr>
            <a:spLocks/>
          </p:cNvSpPr>
          <p:nvPr/>
        </p:nvSpPr>
        <p:spPr bwMode="auto">
          <a:xfrm>
            <a:off x="2195513" y="2992438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2</a:t>
            </a:r>
          </a:p>
        </p:txBody>
      </p:sp>
      <p:sp>
        <p:nvSpPr>
          <p:cNvPr id="81932" name="Rectangle 13"/>
          <p:cNvSpPr>
            <a:spLocks/>
          </p:cNvSpPr>
          <p:nvPr/>
        </p:nvSpPr>
        <p:spPr bwMode="auto">
          <a:xfrm>
            <a:off x="5921375" y="2900363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3</a:t>
            </a:r>
          </a:p>
        </p:txBody>
      </p:sp>
      <p:sp>
        <p:nvSpPr>
          <p:cNvPr id="81933" name="Rectangle 14"/>
          <p:cNvSpPr>
            <a:spLocks/>
          </p:cNvSpPr>
          <p:nvPr/>
        </p:nvSpPr>
        <p:spPr bwMode="auto">
          <a:xfrm>
            <a:off x="7085013" y="2557463"/>
            <a:ext cx="95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4</a:t>
            </a:r>
          </a:p>
        </p:txBody>
      </p:sp>
      <p:sp>
        <p:nvSpPr>
          <p:cNvPr id="81934" name="Rectangle 15"/>
          <p:cNvSpPr>
            <a:spLocks/>
          </p:cNvSpPr>
          <p:nvPr/>
        </p:nvSpPr>
        <p:spPr bwMode="auto">
          <a:xfrm>
            <a:off x="8026400" y="2139950"/>
            <a:ext cx="762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5</a:t>
            </a:r>
          </a:p>
        </p:txBody>
      </p:sp>
      <p:sp>
        <p:nvSpPr>
          <p:cNvPr id="81935" name="Rectangle 16"/>
          <p:cNvSpPr>
            <a:spLocks/>
          </p:cNvSpPr>
          <p:nvPr/>
        </p:nvSpPr>
        <p:spPr bwMode="auto">
          <a:xfrm>
            <a:off x="2092325" y="3922713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Low dose ICS</a:t>
            </a:r>
          </a:p>
        </p:txBody>
      </p:sp>
      <p:sp>
        <p:nvSpPr>
          <p:cNvPr id="59" name="Rectangle 17"/>
          <p:cNvSpPr>
            <a:spLocks/>
          </p:cNvSpPr>
          <p:nvPr/>
        </p:nvSpPr>
        <p:spPr bwMode="auto">
          <a:xfrm>
            <a:off x="1403350" y="4452938"/>
            <a:ext cx="792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60" name="Rectangle 18"/>
          <p:cNvSpPr>
            <a:spLocks/>
          </p:cNvSpPr>
          <p:nvPr/>
        </p:nvSpPr>
        <p:spPr bwMode="auto">
          <a:xfrm>
            <a:off x="2195513" y="4464050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61" name="Rectangle 19"/>
          <p:cNvSpPr>
            <a:spLocks/>
          </p:cNvSpPr>
          <p:nvPr/>
        </p:nvSpPr>
        <p:spPr bwMode="auto">
          <a:xfrm>
            <a:off x="5940425" y="4407808"/>
            <a:ext cx="1155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64" name="Rectangle 22"/>
          <p:cNvSpPr>
            <a:spLocks/>
          </p:cNvSpPr>
          <p:nvPr/>
        </p:nvSpPr>
        <p:spPr bwMode="auto">
          <a:xfrm>
            <a:off x="1266825" y="4945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65" name="Rectangle 23"/>
          <p:cNvSpPr>
            <a:spLocks/>
          </p:cNvSpPr>
          <p:nvPr/>
        </p:nvSpPr>
        <p:spPr bwMode="auto">
          <a:xfrm>
            <a:off x="5916613" y="4941888"/>
            <a:ext cx="2857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30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3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300" baseline="300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300" baseline="300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43" name="Rectangle 24"/>
          <p:cNvSpPr>
            <a:spLocks/>
          </p:cNvSpPr>
          <p:nvPr/>
        </p:nvSpPr>
        <p:spPr bwMode="auto">
          <a:xfrm>
            <a:off x="5919788" y="3732213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>
                <a:solidFill>
                  <a:prstClr val="black"/>
                </a:solidFill>
              </a:rPr>
              <a:t>Low dose </a:t>
            </a:r>
            <a:br>
              <a:rPr lang="en-US" altLang="en-US" sz="1300">
                <a:solidFill>
                  <a:prstClr val="black"/>
                </a:solidFill>
              </a:rPr>
            </a:br>
            <a:r>
              <a:rPr lang="en-US" altLang="en-US" sz="1300" smtClean="0">
                <a:solidFill>
                  <a:prstClr val="black"/>
                </a:solidFill>
              </a:rPr>
              <a:t>ICS/LABA**</a:t>
            </a:r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81944" name="Rectangle 25"/>
          <p:cNvSpPr>
            <a:spLocks/>
          </p:cNvSpPr>
          <p:nvPr/>
        </p:nvSpPr>
        <p:spPr bwMode="auto">
          <a:xfrm>
            <a:off x="7077075" y="3419475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>
                <a:solidFill>
                  <a:prstClr val="black"/>
                </a:solidFill>
              </a:rPr>
              <a:t>Med/high </a:t>
            </a:r>
            <a:br>
              <a:rPr lang="en-US" altLang="en-US" sz="1300">
                <a:solidFill>
                  <a:prstClr val="black"/>
                </a:solidFill>
              </a:rPr>
            </a:br>
            <a:r>
              <a:rPr lang="en-US" altLang="en-US" sz="1300">
                <a:solidFill>
                  <a:prstClr val="black"/>
                </a:solidFill>
              </a:rPr>
              <a:t>ICS/LABA</a:t>
            </a:r>
          </a:p>
        </p:txBody>
      </p:sp>
      <p:sp>
        <p:nvSpPr>
          <p:cNvPr id="29" name="Rectangle 6"/>
          <p:cNvSpPr>
            <a:spLocks/>
          </p:cNvSpPr>
          <p:nvPr/>
        </p:nvSpPr>
        <p:spPr bwMode="auto">
          <a:xfrm>
            <a:off x="1290638" y="5892800"/>
            <a:ext cx="660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 dirty="0">
                <a:solidFill>
                  <a:srgbClr val="134679"/>
                </a:solidFill>
              </a:rPr>
              <a:t>*Not for children &lt;12 years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 dirty="0">
                <a:solidFill>
                  <a:srgbClr val="134679"/>
                </a:solidFill>
              </a:rPr>
              <a:t>**For children 6-11 years, the preferred Step 3 treatment is medium dose 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 dirty="0">
                <a:solidFill>
                  <a:srgbClr val="134679"/>
                </a:solidFill>
              </a:rPr>
              <a:t>#For patients prescribed BDP/</a:t>
            </a:r>
            <a:r>
              <a:rPr lang="en-US" altLang="en-US" sz="1100" dirty="0" err="1">
                <a:solidFill>
                  <a:srgbClr val="134679"/>
                </a:solidFill>
              </a:rPr>
              <a:t>formoterol</a:t>
            </a:r>
            <a:r>
              <a:rPr lang="en-US" altLang="en-US" sz="1100" dirty="0">
                <a:solidFill>
                  <a:srgbClr val="134679"/>
                </a:solidFill>
              </a:rPr>
              <a:t> or BUD/ </a:t>
            </a:r>
            <a:r>
              <a:rPr lang="en-US" altLang="en-US" sz="1100" dirty="0" err="1">
                <a:solidFill>
                  <a:srgbClr val="134679"/>
                </a:solidFill>
              </a:rPr>
              <a:t>formoterol</a:t>
            </a:r>
            <a:r>
              <a:rPr lang="en-US" altLang="en-US" sz="1100" dirty="0">
                <a:solidFill>
                  <a:srgbClr val="134679"/>
                </a:solidFill>
              </a:rPr>
              <a:t> maintenance and reliever therapy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100" dirty="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1100" dirty="0">
                <a:solidFill>
                  <a:srgbClr val="134679"/>
                </a:solidFill>
              </a:rPr>
              <a:t> </a:t>
            </a:r>
            <a:r>
              <a:rPr lang="en-AU" altLang="en-US" sz="1100" dirty="0" err="1">
                <a:solidFill>
                  <a:srgbClr val="134679"/>
                </a:solidFill>
              </a:rPr>
              <a:t>Tiotropium</a:t>
            </a:r>
            <a:r>
              <a:rPr lang="en-AU" altLang="en-US" sz="1100" dirty="0">
                <a:solidFill>
                  <a:srgbClr val="134679"/>
                </a:solidFill>
              </a:rPr>
              <a:t> by mist inhaler is an add-on treatment for patients ≥12 years with a history of exacerbations</a:t>
            </a:r>
            <a:endParaRPr lang="en-US" altLang="en-US" sz="1100" dirty="0">
              <a:solidFill>
                <a:srgbClr val="134679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30" name="Rectangle 34"/>
          <p:cNvSpPr>
            <a:spLocks/>
          </p:cNvSpPr>
          <p:nvPr/>
        </p:nvSpPr>
        <p:spPr bwMode="auto">
          <a:xfrm>
            <a:off x="8012112" y="2939375"/>
            <a:ext cx="847725" cy="108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700">
                <a:solidFill>
                  <a:prstClr val="black"/>
                </a:solidFill>
                <a:latin typeface="Arial"/>
                <a:cs typeface="Arial"/>
              </a:rPr>
              <a:t>Refer for </a:t>
            </a:r>
            <a: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  <a:t>add-on </a:t>
            </a:r>
            <a:r>
              <a:rPr lang="en-US" sz="1050" kern="700">
                <a:solidFill>
                  <a:prstClr val="black"/>
                </a:solidFill>
                <a:latin typeface="Arial"/>
                <a:cs typeface="Arial"/>
              </a:rPr>
              <a:t>treatment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>
                <a:solidFill>
                  <a:prstClr val="black"/>
                </a:solidFill>
                <a:latin typeface="Arial"/>
                <a:cs typeface="Arial"/>
              </a:rPr>
              <a:t>e.g</a:t>
            </a: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endParaRPr lang="en-US" sz="900" kern="700">
              <a:solidFill>
                <a:prstClr val="black"/>
              </a:solidFill>
              <a:latin typeface="Arial"/>
              <a:cs typeface="Arial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tiotropium,*</a:t>
            </a:r>
            <a:r>
              <a:rPr lang="en-US" sz="900" kern="700" baseline="30000" smtClean="0">
                <a:solidFill>
                  <a:prstClr val="black"/>
                </a:solidFill>
                <a:latin typeface="Arial"/>
                <a:cs typeface="Arial"/>
                <a:sym typeface="Wingdings 2"/>
              </a:rPr>
              <a:t></a:t>
            </a: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 anti-IgE, </a:t>
            </a:r>
            <a:b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anti-IL5*</a:t>
            </a:r>
            <a:endParaRPr lang="en-US" sz="900" kern="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Rectangle 20"/>
          <p:cNvSpPr>
            <a:spLocks/>
          </p:cNvSpPr>
          <p:nvPr/>
        </p:nvSpPr>
        <p:spPr bwMode="auto">
          <a:xfrm>
            <a:off x="7157134" y="4410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tiotropium*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Wingdings 2"/>
              </a:rPr>
              <a:t>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32" name="Rectangle 21"/>
          <p:cNvSpPr>
            <a:spLocks/>
          </p:cNvSpPr>
          <p:nvPr/>
        </p:nvSpPr>
        <p:spPr bwMode="auto">
          <a:xfrm>
            <a:off x="8165072" y="44228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</p:spTree>
    <p:extLst>
      <p:ext uri="{BB962C8B-B14F-4D97-AF65-F5344CB8AC3E}">
        <p14:creationId xmlns:p14="http://schemas.microsoft.com/office/powerpoint/2010/main" val="3967325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213"/>
            <a:ext cx="8528050" cy="5208587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Preferred option: regular low dose ICS with as-needed inhaled SABA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Low dose ICS reduces symptoms and reduces risk of exacerbations and asthma-related hospitalization and death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Other options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 Leukotriene receptor antagonists (LTRA) with as-needed SABA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Less effective than low dose ICS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May be used for some patients with both asthma and allergic rhinitis, or if patient will not use ICS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Combination low dose ICS/long-acting beta</a:t>
            </a:r>
            <a:r>
              <a:rPr lang="en-AU" baseline="-25000" dirty="0" smtClean="0">
                <a:ea typeface="+mn-ea"/>
              </a:rPr>
              <a:t>2</a:t>
            </a:r>
            <a:r>
              <a:rPr lang="en-AU" dirty="0" smtClean="0">
                <a:ea typeface="+mn-ea"/>
              </a:rPr>
              <a:t>-agonist (LABA) </a:t>
            </a:r>
            <a:br>
              <a:rPr lang="en-AU" dirty="0" smtClean="0">
                <a:ea typeface="+mn-ea"/>
              </a:rPr>
            </a:br>
            <a:r>
              <a:rPr lang="en-AU" dirty="0" smtClean="0">
                <a:ea typeface="+mn-ea"/>
              </a:rPr>
              <a:t>with as-needed SABA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Reduces symptoms and increases lung function compared with ICS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More expensive, and does not further reduce exacerbations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Intermittent ICS with as-needed SABA for purely seasonal allergic asthma with no interval symptoms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Start ICS immediately symptoms commence, and continue for </a:t>
            </a:r>
            <a:br>
              <a:rPr lang="en-AU" dirty="0" smtClean="0">
                <a:ea typeface="+mn-ea"/>
              </a:rPr>
            </a:br>
            <a:r>
              <a:rPr lang="en-AU" dirty="0" smtClean="0">
                <a:ea typeface="+mn-ea"/>
              </a:rPr>
              <a:t>4 weeks after pollen season ends</a:t>
            </a:r>
            <a:endParaRPr lang="en-AU" dirty="0">
              <a:ea typeface="+mn-ea"/>
            </a:endParaRPr>
          </a:p>
        </p:txBody>
      </p:sp>
      <p:sp>
        <p:nvSpPr>
          <p:cNvPr id="82946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2 – Low dose controller + as-needed SABA</a:t>
            </a: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200" i="1">
                <a:solidFill>
                  <a:prstClr val="white"/>
                </a:solidFill>
              </a:rPr>
              <a:t>GINA </a:t>
            </a:r>
            <a:r>
              <a:rPr lang="en-AU" altLang="en-US" sz="1200" i="1" smtClean="0">
                <a:solidFill>
                  <a:prstClr val="white"/>
                </a:solidFill>
              </a:rPr>
              <a:t>2017</a:t>
            </a:r>
            <a:endParaRPr lang="en-AU" altLang="en-US" sz="1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SLIDE 63-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55738"/>
            <a:ext cx="792003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AutoShape 2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39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4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839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3 – one or two controllers + as-needed inhaled reliever</a:t>
            </a:r>
          </a:p>
        </p:txBody>
      </p:sp>
      <p:sp>
        <p:nvSpPr>
          <p:cNvPr id="83975" name="Rectangle 7"/>
          <p:cNvSpPr>
            <a:spLocks/>
          </p:cNvSpPr>
          <p:nvPr/>
        </p:nvSpPr>
        <p:spPr bwMode="auto">
          <a:xfrm>
            <a:off x="160338" y="6640513"/>
            <a:ext cx="269897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3977" name="Rectangle 9"/>
          <p:cNvSpPr>
            <a:spLocks/>
          </p:cNvSpPr>
          <p:nvPr/>
        </p:nvSpPr>
        <p:spPr bwMode="auto">
          <a:xfrm>
            <a:off x="128588" y="4403725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3978" name="Rectangle 10"/>
          <p:cNvSpPr>
            <a:spLocks/>
          </p:cNvSpPr>
          <p:nvPr/>
        </p:nvSpPr>
        <p:spPr bwMode="auto">
          <a:xfrm>
            <a:off x="212725" y="5087938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3979" name="Rectangle 11"/>
          <p:cNvSpPr>
            <a:spLocks/>
          </p:cNvSpPr>
          <p:nvPr/>
        </p:nvSpPr>
        <p:spPr bwMode="auto">
          <a:xfrm>
            <a:off x="1403350" y="2995613"/>
            <a:ext cx="792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1</a:t>
            </a:r>
          </a:p>
        </p:txBody>
      </p:sp>
      <p:sp>
        <p:nvSpPr>
          <p:cNvPr id="83980" name="Rectangle 12"/>
          <p:cNvSpPr>
            <a:spLocks/>
          </p:cNvSpPr>
          <p:nvPr/>
        </p:nvSpPr>
        <p:spPr bwMode="auto">
          <a:xfrm>
            <a:off x="2195513" y="2992438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2</a:t>
            </a:r>
          </a:p>
        </p:txBody>
      </p:sp>
      <p:sp>
        <p:nvSpPr>
          <p:cNvPr id="83981" name="Rectangle 13"/>
          <p:cNvSpPr>
            <a:spLocks/>
          </p:cNvSpPr>
          <p:nvPr/>
        </p:nvSpPr>
        <p:spPr bwMode="auto">
          <a:xfrm>
            <a:off x="5921375" y="2900363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3</a:t>
            </a:r>
          </a:p>
        </p:txBody>
      </p:sp>
      <p:sp>
        <p:nvSpPr>
          <p:cNvPr id="83982" name="Rectangle 14"/>
          <p:cNvSpPr>
            <a:spLocks/>
          </p:cNvSpPr>
          <p:nvPr/>
        </p:nvSpPr>
        <p:spPr bwMode="auto">
          <a:xfrm>
            <a:off x="7092950" y="2557463"/>
            <a:ext cx="944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4</a:t>
            </a:r>
          </a:p>
        </p:txBody>
      </p:sp>
      <p:sp>
        <p:nvSpPr>
          <p:cNvPr id="83983" name="Rectangle 15"/>
          <p:cNvSpPr>
            <a:spLocks/>
          </p:cNvSpPr>
          <p:nvPr/>
        </p:nvSpPr>
        <p:spPr bwMode="auto">
          <a:xfrm>
            <a:off x="8027988" y="2139950"/>
            <a:ext cx="7604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5</a:t>
            </a:r>
          </a:p>
        </p:txBody>
      </p:sp>
      <p:sp>
        <p:nvSpPr>
          <p:cNvPr id="83984" name="Rectangle 16"/>
          <p:cNvSpPr>
            <a:spLocks/>
          </p:cNvSpPr>
          <p:nvPr/>
        </p:nvSpPr>
        <p:spPr bwMode="auto">
          <a:xfrm>
            <a:off x="2092325" y="3922713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Low dose ICS</a:t>
            </a:r>
          </a:p>
        </p:txBody>
      </p:sp>
      <p:sp>
        <p:nvSpPr>
          <p:cNvPr id="39" name="Rectangle 17"/>
          <p:cNvSpPr>
            <a:spLocks/>
          </p:cNvSpPr>
          <p:nvPr/>
        </p:nvSpPr>
        <p:spPr bwMode="auto">
          <a:xfrm>
            <a:off x="1403350" y="4452938"/>
            <a:ext cx="792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40" name="Rectangle 18"/>
          <p:cNvSpPr>
            <a:spLocks/>
          </p:cNvSpPr>
          <p:nvPr/>
        </p:nvSpPr>
        <p:spPr bwMode="auto">
          <a:xfrm>
            <a:off x="2195513" y="4464050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41" name="Rectangle 19"/>
          <p:cNvSpPr>
            <a:spLocks/>
          </p:cNvSpPr>
          <p:nvPr/>
        </p:nvSpPr>
        <p:spPr bwMode="auto">
          <a:xfrm>
            <a:off x="6011863" y="4451350"/>
            <a:ext cx="1081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100" spc="-4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100" spc="-4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100" spc="-4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100" spc="-4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100" spc="-4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44" name="Rectangle 22"/>
          <p:cNvSpPr>
            <a:spLocks/>
          </p:cNvSpPr>
          <p:nvPr/>
        </p:nvSpPr>
        <p:spPr bwMode="auto">
          <a:xfrm>
            <a:off x="1266825" y="4945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83992" name="Rectangle 24"/>
          <p:cNvSpPr>
            <a:spLocks/>
          </p:cNvSpPr>
          <p:nvPr/>
        </p:nvSpPr>
        <p:spPr bwMode="auto">
          <a:xfrm>
            <a:off x="5919788" y="3732213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>
                <a:solidFill>
                  <a:prstClr val="black"/>
                </a:solidFill>
              </a:rPr>
              <a:t>Low dose </a:t>
            </a:r>
            <a:br>
              <a:rPr lang="en-US" altLang="en-US" sz="1300">
                <a:solidFill>
                  <a:prstClr val="black"/>
                </a:solidFill>
              </a:rPr>
            </a:br>
            <a:r>
              <a:rPr lang="en-US" altLang="en-US" sz="1300">
                <a:solidFill>
                  <a:prstClr val="black"/>
                </a:solidFill>
              </a:rPr>
              <a:t>ICS/LABA</a:t>
            </a:r>
            <a:r>
              <a:rPr lang="en-US" altLang="en-US" sz="1300" smtClean="0">
                <a:solidFill>
                  <a:prstClr val="black"/>
                </a:solidFill>
              </a:rPr>
              <a:t>**</a:t>
            </a:r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83993" name="Rectangle 25"/>
          <p:cNvSpPr>
            <a:spLocks/>
          </p:cNvSpPr>
          <p:nvPr/>
        </p:nvSpPr>
        <p:spPr bwMode="auto">
          <a:xfrm>
            <a:off x="7092950" y="3419475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>
                <a:solidFill>
                  <a:prstClr val="black"/>
                </a:solidFill>
              </a:rPr>
              <a:t>Med/high </a:t>
            </a:r>
            <a:br>
              <a:rPr lang="en-US" altLang="en-US" sz="1300">
                <a:solidFill>
                  <a:prstClr val="black"/>
                </a:solidFill>
              </a:rPr>
            </a:br>
            <a:r>
              <a:rPr lang="en-US" altLang="en-US" sz="1300">
                <a:solidFill>
                  <a:prstClr val="black"/>
                </a:solidFill>
              </a:rPr>
              <a:t>ICS/LABA</a:t>
            </a:r>
          </a:p>
        </p:txBody>
      </p:sp>
      <p:sp>
        <p:nvSpPr>
          <p:cNvPr id="83995" name="Rectangle 8"/>
          <p:cNvSpPr>
            <a:spLocks/>
          </p:cNvSpPr>
          <p:nvPr/>
        </p:nvSpPr>
        <p:spPr bwMode="auto">
          <a:xfrm>
            <a:off x="-309563" y="3027363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b="1">
              <a:solidFill>
                <a:prstClr val="black"/>
              </a:solidFill>
            </a:endParaRPr>
          </a:p>
        </p:txBody>
      </p:sp>
      <p:sp>
        <p:nvSpPr>
          <p:cNvPr id="31" name="Rectangle 6"/>
          <p:cNvSpPr>
            <a:spLocks/>
          </p:cNvSpPr>
          <p:nvPr/>
        </p:nvSpPr>
        <p:spPr bwMode="auto">
          <a:xfrm>
            <a:off x="1290638" y="5892800"/>
            <a:ext cx="660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>
                <a:solidFill>
                  <a:srgbClr val="134679"/>
                </a:solidFill>
              </a:rPr>
              <a:t>*Not for children &lt;12 years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>
                <a:solidFill>
                  <a:srgbClr val="134679"/>
                </a:solidFill>
              </a:rPr>
              <a:t>**For children 6-11 years, the preferred Step 3 treatment is medium dose 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>
                <a:solidFill>
                  <a:srgbClr val="134679"/>
                </a:solidFill>
              </a:rPr>
              <a:t>#For patients prescribed BDP/formoterol or BUD/ formoterol maintenance and reliever therapy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10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1100">
                <a:solidFill>
                  <a:srgbClr val="134679"/>
                </a:solidFill>
              </a:rPr>
              <a:t> Tiotropium by mist inhaler is an add-on treatment for patients ≥12 years with a history of exacerbations</a:t>
            </a:r>
            <a:endParaRPr lang="en-US" altLang="en-US" sz="1100" dirty="0">
              <a:solidFill>
                <a:srgbClr val="134679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32" name="Rectangle 34"/>
          <p:cNvSpPr>
            <a:spLocks/>
          </p:cNvSpPr>
          <p:nvPr/>
        </p:nvSpPr>
        <p:spPr bwMode="auto">
          <a:xfrm>
            <a:off x="8012112" y="2939375"/>
            <a:ext cx="847725" cy="108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700">
                <a:solidFill>
                  <a:prstClr val="black"/>
                </a:solidFill>
                <a:latin typeface="Arial"/>
                <a:cs typeface="Arial"/>
              </a:rPr>
              <a:t>Refer for </a:t>
            </a:r>
            <a: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  <a:t>add-on </a:t>
            </a:r>
            <a:r>
              <a:rPr lang="en-US" sz="1050" kern="700">
                <a:solidFill>
                  <a:prstClr val="black"/>
                </a:solidFill>
                <a:latin typeface="Arial"/>
                <a:cs typeface="Arial"/>
              </a:rPr>
              <a:t>treatment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>
                <a:solidFill>
                  <a:prstClr val="black"/>
                </a:solidFill>
                <a:latin typeface="Arial"/>
                <a:cs typeface="Arial"/>
              </a:rPr>
              <a:t>e.g</a:t>
            </a: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endParaRPr lang="en-US" sz="900" kern="700">
              <a:solidFill>
                <a:prstClr val="black"/>
              </a:solidFill>
              <a:latin typeface="Arial"/>
              <a:cs typeface="Arial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tiotropium,*</a:t>
            </a:r>
            <a:r>
              <a:rPr lang="en-US" sz="900" kern="700" baseline="30000" smtClean="0">
                <a:solidFill>
                  <a:prstClr val="black"/>
                </a:solidFill>
                <a:latin typeface="Arial"/>
                <a:cs typeface="Arial"/>
                <a:sym typeface="Wingdings 2"/>
              </a:rPr>
              <a:t></a:t>
            </a: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 anti-IgE, </a:t>
            </a:r>
            <a:b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anti-IL5*</a:t>
            </a:r>
            <a:endParaRPr lang="en-US" sz="900" kern="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Rectangle 23"/>
          <p:cNvSpPr>
            <a:spLocks/>
          </p:cNvSpPr>
          <p:nvPr/>
        </p:nvSpPr>
        <p:spPr bwMode="auto">
          <a:xfrm>
            <a:off x="5916613" y="4941888"/>
            <a:ext cx="2857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30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3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300" baseline="300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300" baseline="300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20"/>
          <p:cNvSpPr>
            <a:spLocks/>
          </p:cNvSpPr>
          <p:nvPr/>
        </p:nvSpPr>
        <p:spPr bwMode="auto">
          <a:xfrm>
            <a:off x="7157134" y="4410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tiotropium*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Wingdings 2"/>
              </a:rPr>
              <a:t>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37" name="Rectangle 21"/>
          <p:cNvSpPr>
            <a:spLocks/>
          </p:cNvSpPr>
          <p:nvPr/>
        </p:nvSpPr>
        <p:spPr bwMode="auto">
          <a:xfrm>
            <a:off x="8165072" y="44228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</p:spTree>
    <p:extLst>
      <p:ext uri="{BB962C8B-B14F-4D97-AF65-F5344CB8AC3E}">
        <p14:creationId xmlns:p14="http://schemas.microsoft.com/office/powerpoint/2010/main" val="1264380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1371600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Inducers</a:t>
            </a:r>
          </a:p>
          <a:p>
            <a:r>
              <a:rPr lang="en-CA" sz="1100" dirty="0" smtClean="0">
                <a:solidFill>
                  <a:prstClr val="black"/>
                </a:solidFill>
              </a:rPr>
              <a:t>Allergens, chemical sensitizers</a:t>
            </a:r>
          </a:p>
          <a:p>
            <a:r>
              <a:rPr lang="en-CA" sz="1100" dirty="0" smtClean="0">
                <a:solidFill>
                  <a:prstClr val="black"/>
                </a:solidFill>
              </a:rPr>
              <a:t>Air pollution, viruses, occupational exposures</a:t>
            </a:r>
            <a:endParaRPr lang="en-CA" sz="11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284984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Inflammation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797152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Airway</a:t>
            </a:r>
          </a:p>
          <a:p>
            <a:r>
              <a:rPr lang="en-CA" dirty="0" err="1" smtClean="0">
                <a:solidFill>
                  <a:prstClr val="black"/>
                </a:solidFill>
              </a:rPr>
              <a:t>Hyperresponsiveness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9411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Airflow Limitation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923928" y="2348880"/>
            <a:ext cx="144016" cy="108012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43808" y="5085184"/>
            <a:ext cx="3024336" cy="720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03648" y="3861048"/>
            <a:ext cx="1728192" cy="10081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3861048"/>
            <a:ext cx="1944216" cy="108012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8224" y="5733256"/>
            <a:ext cx="24288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Symptoms</a:t>
            </a:r>
          </a:p>
          <a:p>
            <a:r>
              <a:rPr lang="en-CA" sz="1200" dirty="0" smtClean="0">
                <a:solidFill>
                  <a:prstClr val="black"/>
                </a:solidFill>
              </a:rPr>
              <a:t>Cough, Wheeze, Chest tightness</a:t>
            </a:r>
          </a:p>
          <a:p>
            <a:r>
              <a:rPr lang="en-CA" sz="1200" dirty="0" err="1" smtClean="0">
                <a:solidFill>
                  <a:prstClr val="black"/>
                </a:solidFill>
              </a:rPr>
              <a:t>Dyspnea</a:t>
            </a:r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948264" y="5373216"/>
            <a:ext cx="216024" cy="4320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5805264"/>
            <a:ext cx="24188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Triggers</a:t>
            </a:r>
          </a:p>
          <a:p>
            <a:r>
              <a:rPr lang="en-CA" sz="1200" dirty="0" smtClean="0">
                <a:solidFill>
                  <a:prstClr val="black"/>
                </a:solidFill>
              </a:rPr>
              <a:t>Allergens, exercise, cold air, SO</a:t>
            </a:r>
            <a:r>
              <a:rPr lang="en-CA" sz="1200" baseline="-25000" dirty="0" smtClean="0">
                <a:solidFill>
                  <a:prstClr val="black"/>
                </a:solidFill>
              </a:rPr>
              <a:t>2</a:t>
            </a:r>
            <a:endParaRPr lang="en-CA" sz="1200" dirty="0" smtClean="0">
              <a:solidFill>
                <a:prstClr val="black"/>
              </a:solidFill>
            </a:endParaRPr>
          </a:p>
          <a:p>
            <a:r>
              <a:rPr lang="en-CA" sz="1200" dirty="0" smtClean="0">
                <a:solidFill>
                  <a:prstClr val="black"/>
                </a:solidFill>
              </a:rPr>
              <a:t>particulates</a:t>
            </a:r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>
                <a:solidFill>
                  <a:schemeClr val="accent1"/>
                </a:solidFill>
              </a:rPr>
              <a:t>Mechanisms: Asthma Inflammation</a:t>
            </a:r>
            <a:endParaRPr lang="en-CA" sz="2800" b="1" dirty="0">
              <a:solidFill>
                <a:schemeClr val="accent1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84" y="2403514"/>
            <a:ext cx="3078814" cy="108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9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686800" cy="557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AU" altLang="en-US" sz="1900" dirty="0" smtClean="0">
                <a:ea typeface="ＭＳ Ｐゴシック" pitchFamily="34" charset="-128"/>
              </a:rPr>
              <a:t>Before considering step-up</a:t>
            </a:r>
          </a:p>
          <a:p>
            <a:pPr lvl="1" eaLnBrk="1" hangingPunct="1"/>
            <a:r>
              <a:rPr lang="en-AU" altLang="en-US" sz="1700" dirty="0" smtClean="0">
                <a:ea typeface="ＭＳ Ｐゴシック" pitchFamily="34" charset="-128"/>
              </a:rPr>
              <a:t>Check inhaler technique and adherence, confirm diagnosis</a:t>
            </a:r>
          </a:p>
          <a:p>
            <a:pPr eaLnBrk="1" hangingPunct="1"/>
            <a:r>
              <a:rPr lang="en-AU" altLang="en-US" sz="1900" dirty="0" smtClean="0">
                <a:ea typeface="ＭＳ Ｐゴシック" pitchFamily="34" charset="-128"/>
              </a:rPr>
              <a:t>Adults/adolescents: preferred options are either combination low dose ICS/LABA maintenance with as-needed SABA, OR combination low dose ICS/</a:t>
            </a:r>
            <a:r>
              <a:rPr lang="en-AU" altLang="en-US" sz="1900" dirty="0" err="1" smtClean="0">
                <a:ea typeface="ＭＳ Ｐゴシック" pitchFamily="34" charset="-128"/>
              </a:rPr>
              <a:t>formoterol</a:t>
            </a:r>
            <a:r>
              <a:rPr lang="en-AU" altLang="en-US" sz="1900" dirty="0" smtClean="0">
                <a:ea typeface="ＭＳ Ｐゴシック" pitchFamily="34" charset="-128"/>
              </a:rPr>
              <a:t> maintenance and reliever regimen*</a:t>
            </a:r>
          </a:p>
          <a:p>
            <a:pPr lvl="1" eaLnBrk="1" hangingPunct="1"/>
            <a:r>
              <a:rPr lang="en-AU" altLang="en-US" sz="1700" dirty="0" smtClean="0">
                <a:ea typeface="ＭＳ Ｐゴシック" pitchFamily="34" charset="-128"/>
              </a:rPr>
              <a:t>Adding LABA reduces symptoms and exacerbations and increases FEV</a:t>
            </a:r>
            <a:r>
              <a:rPr lang="en-AU" altLang="en-US" sz="1700" baseline="-25000" dirty="0" smtClean="0">
                <a:ea typeface="ＭＳ Ｐゴシック" pitchFamily="34" charset="-128"/>
              </a:rPr>
              <a:t>1</a:t>
            </a:r>
            <a:r>
              <a:rPr lang="en-AU" altLang="en-US" sz="1700" dirty="0" smtClean="0">
                <a:ea typeface="ＭＳ Ｐゴシック" pitchFamily="34" charset="-128"/>
              </a:rPr>
              <a:t>, while allowing lower dose of ICS</a:t>
            </a:r>
          </a:p>
          <a:p>
            <a:pPr lvl="1" eaLnBrk="1" hangingPunct="1"/>
            <a:r>
              <a:rPr lang="en-AU" altLang="en-US" sz="1700" dirty="0" smtClean="0">
                <a:ea typeface="ＭＳ Ｐゴシック" pitchFamily="34" charset="-128"/>
              </a:rPr>
              <a:t>In at-risk patients, maintenance and reliever regimen significantly reduces exacerbations with similar level of symptom control and lower ICS doses compared with other regimens</a:t>
            </a:r>
          </a:p>
          <a:p>
            <a:pPr eaLnBrk="1" hangingPunct="1"/>
            <a:r>
              <a:rPr lang="en-AU" altLang="en-US" sz="1900" dirty="0" smtClean="0">
                <a:ea typeface="ＭＳ Ｐゴシック" pitchFamily="34" charset="-128"/>
              </a:rPr>
              <a:t>Children 6-11 years: preferred option is medium dose ICS with </a:t>
            </a:r>
            <a:br>
              <a:rPr lang="en-AU" altLang="en-US" sz="1900" dirty="0" smtClean="0">
                <a:ea typeface="ＭＳ Ｐゴシック" pitchFamily="34" charset="-128"/>
              </a:rPr>
            </a:br>
            <a:r>
              <a:rPr lang="en-AU" altLang="en-US" sz="1900" dirty="0" smtClean="0">
                <a:ea typeface="ＭＳ Ｐゴシック" pitchFamily="34" charset="-128"/>
              </a:rPr>
              <a:t>as-needed SABA</a:t>
            </a:r>
          </a:p>
          <a:p>
            <a:pPr eaLnBrk="1" hangingPunct="1"/>
            <a:r>
              <a:rPr lang="en-AU" altLang="en-US" sz="1900" dirty="0" smtClean="0">
                <a:ea typeface="ＭＳ Ｐゴシック" pitchFamily="34" charset="-128"/>
              </a:rPr>
              <a:t>Other options</a:t>
            </a:r>
          </a:p>
          <a:p>
            <a:pPr lvl="1" eaLnBrk="1" hangingPunct="1"/>
            <a:r>
              <a:rPr lang="en-AU" altLang="en-US" sz="1700" dirty="0" smtClean="0">
                <a:ea typeface="ＭＳ Ｐゴシック" pitchFamily="34" charset="-128"/>
              </a:rPr>
              <a:t>Adults/adolescents: Increase ICS dose or add LTRA or theophylline (less effective than ICS/LABA)</a:t>
            </a:r>
          </a:p>
          <a:p>
            <a:pPr lvl="1" eaLnBrk="1" hangingPunct="1"/>
            <a:r>
              <a:rPr lang="en-AU" altLang="en-US" sz="1700" dirty="0" smtClean="0">
                <a:ea typeface="ＭＳ Ｐゴシック" pitchFamily="34" charset="-128"/>
              </a:rPr>
              <a:t>Adults: consider adding SLIT (see Non-pharmacological interventions)</a:t>
            </a:r>
          </a:p>
          <a:p>
            <a:pPr lvl="1" eaLnBrk="1" hangingPunct="1"/>
            <a:r>
              <a:rPr lang="en-AU" altLang="en-US" sz="1700" dirty="0" smtClean="0">
                <a:ea typeface="ＭＳ Ｐゴシック" pitchFamily="34" charset="-128"/>
              </a:rPr>
              <a:t>Children 6-11 years – add LABA (similar effect as increasing ICS)</a:t>
            </a:r>
          </a:p>
          <a:p>
            <a:pPr eaLnBrk="1" hangingPunct="1"/>
            <a:endParaRPr lang="en-AU" altLang="en-US" sz="1900" dirty="0" smtClean="0">
              <a:ea typeface="ＭＳ Ｐゴシック" pitchFamily="34" charset="-128"/>
            </a:endParaRPr>
          </a:p>
        </p:txBody>
      </p:sp>
      <p:sp>
        <p:nvSpPr>
          <p:cNvPr id="84994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3 – one or two controllers + as-needed inhaled reliever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325" y="6327775"/>
            <a:ext cx="779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400">
                <a:solidFill>
                  <a:srgbClr val="134679"/>
                </a:solidFill>
                <a:cs typeface="Arial" pitchFamily="34" charset="0"/>
              </a:rPr>
              <a:t>*Approved only for low dose beclometasone/formoterol and low dose budesonide/formoterol</a:t>
            </a:r>
          </a:p>
        </p:txBody>
      </p:sp>
      <p:sp>
        <p:nvSpPr>
          <p:cNvPr id="84996" name="TextBox 5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200" i="1">
                <a:solidFill>
                  <a:prstClr val="white"/>
                </a:solidFill>
              </a:rPr>
              <a:t>GINA </a:t>
            </a:r>
            <a:r>
              <a:rPr lang="en-AU" altLang="en-US" sz="1200" i="1" smtClean="0">
                <a:solidFill>
                  <a:prstClr val="white"/>
                </a:solidFill>
              </a:rPr>
              <a:t>2017</a:t>
            </a:r>
            <a:endParaRPr lang="en-AU" altLang="en-US" sz="1200" i="1" dirty="0">
              <a:solidFill>
                <a:prstClr val="white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005304" y="5341253"/>
            <a:ext cx="993775" cy="841375"/>
            <a:chOff x="0" y="0"/>
            <a:chExt cx="626" cy="530"/>
          </a:xfrm>
        </p:grpSpPr>
        <p:sp>
          <p:nvSpPr>
            <p:cNvPr id="7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8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9" descr="SLIDE 66-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99306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AutoShape 2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601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4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4 – two or more controllers + as-needed inhaled reliever</a:t>
            </a:r>
          </a:p>
        </p:txBody>
      </p:sp>
      <p:sp>
        <p:nvSpPr>
          <p:cNvPr id="86023" name="Rectangle 7"/>
          <p:cNvSpPr>
            <a:spLocks/>
          </p:cNvSpPr>
          <p:nvPr/>
        </p:nvSpPr>
        <p:spPr bwMode="auto">
          <a:xfrm>
            <a:off x="160338" y="6640513"/>
            <a:ext cx="2392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6025" name="Rectangle 9"/>
          <p:cNvSpPr>
            <a:spLocks/>
          </p:cNvSpPr>
          <p:nvPr/>
        </p:nvSpPr>
        <p:spPr bwMode="auto">
          <a:xfrm>
            <a:off x="128588" y="4403725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prstClr val="black"/>
                </a:solidFill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6026" name="Rectangle 10"/>
          <p:cNvSpPr>
            <a:spLocks/>
          </p:cNvSpPr>
          <p:nvPr/>
        </p:nvSpPr>
        <p:spPr bwMode="auto">
          <a:xfrm>
            <a:off x="212725" y="5087938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6027" name="Rectangle 11"/>
          <p:cNvSpPr>
            <a:spLocks/>
          </p:cNvSpPr>
          <p:nvPr/>
        </p:nvSpPr>
        <p:spPr bwMode="auto">
          <a:xfrm>
            <a:off x="1403350" y="2995613"/>
            <a:ext cx="792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1</a:t>
            </a:r>
          </a:p>
        </p:txBody>
      </p:sp>
      <p:sp>
        <p:nvSpPr>
          <p:cNvPr id="86028" name="Rectangle 12"/>
          <p:cNvSpPr>
            <a:spLocks/>
          </p:cNvSpPr>
          <p:nvPr/>
        </p:nvSpPr>
        <p:spPr bwMode="auto">
          <a:xfrm>
            <a:off x="2195513" y="2992438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2</a:t>
            </a:r>
          </a:p>
        </p:txBody>
      </p:sp>
      <p:sp>
        <p:nvSpPr>
          <p:cNvPr id="86029" name="Rectangle 13"/>
          <p:cNvSpPr>
            <a:spLocks/>
          </p:cNvSpPr>
          <p:nvPr/>
        </p:nvSpPr>
        <p:spPr bwMode="auto">
          <a:xfrm>
            <a:off x="5921375" y="2900363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3</a:t>
            </a:r>
          </a:p>
        </p:txBody>
      </p:sp>
      <p:sp>
        <p:nvSpPr>
          <p:cNvPr id="86030" name="Rectangle 14"/>
          <p:cNvSpPr>
            <a:spLocks/>
          </p:cNvSpPr>
          <p:nvPr/>
        </p:nvSpPr>
        <p:spPr bwMode="auto">
          <a:xfrm>
            <a:off x="7092950" y="2557463"/>
            <a:ext cx="944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4</a:t>
            </a:r>
          </a:p>
        </p:txBody>
      </p:sp>
      <p:sp>
        <p:nvSpPr>
          <p:cNvPr id="86031" name="Rectangle 15"/>
          <p:cNvSpPr>
            <a:spLocks/>
          </p:cNvSpPr>
          <p:nvPr/>
        </p:nvSpPr>
        <p:spPr bwMode="auto">
          <a:xfrm>
            <a:off x="8027988" y="2139950"/>
            <a:ext cx="7604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prstClr val="black"/>
                </a:solidFill>
                <a:sym typeface="Arial Bold" charset="0"/>
              </a:rPr>
              <a:t>STEP 5</a:t>
            </a:r>
          </a:p>
        </p:txBody>
      </p:sp>
      <p:sp>
        <p:nvSpPr>
          <p:cNvPr id="86032" name="Rectangle 16"/>
          <p:cNvSpPr>
            <a:spLocks/>
          </p:cNvSpPr>
          <p:nvPr/>
        </p:nvSpPr>
        <p:spPr bwMode="auto">
          <a:xfrm>
            <a:off x="2092325" y="3922713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Low dose ICS</a:t>
            </a:r>
          </a:p>
        </p:txBody>
      </p:sp>
      <p:sp>
        <p:nvSpPr>
          <p:cNvPr id="38" name="Rectangle 17"/>
          <p:cNvSpPr>
            <a:spLocks/>
          </p:cNvSpPr>
          <p:nvPr/>
        </p:nvSpPr>
        <p:spPr bwMode="auto">
          <a:xfrm>
            <a:off x="1403350" y="4452938"/>
            <a:ext cx="792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39" name="Rectangle 18"/>
          <p:cNvSpPr>
            <a:spLocks/>
          </p:cNvSpPr>
          <p:nvPr/>
        </p:nvSpPr>
        <p:spPr bwMode="auto">
          <a:xfrm>
            <a:off x="2195513" y="4464050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40" name="Rectangle 19"/>
          <p:cNvSpPr>
            <a:spLocks/>
          </p:cNvSpPr>
          <p:nvPr/>
        </p:nvSpPr>
        <p:spPr bwMode="auto">
          <a:xfrm>
            <a:off x="6011863" y="4451350"/>
            <a:ext cx="1081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43" name="Rectangle 22"/>
          <p:cNvSpPr>
            <a:spLocks/>
          </p:cNvSpPr>
          <p:nvPr/>
        </p:nvSpPr>
        <p:spPr bwMode="auto">
          <a:xfrm>
            <a:off x="1266825" y="4945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86040" name="Rectangle 24"/>
          <p:cNvSpPr>
            <a:spLocks/>
          </p:cNvSpPr>
          <p:nvPr/>
        </p:nvSpPr>
        <p:spPr bwMode="auto">
          <a:xfrm>
            <a:off x="5919788" y="3732213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>
                <a:solidFill>
                  <a:prstClr val="black"/>
                </a:solidFill>
              </a:rPr>
              <a:t>Low dose </a:t>
            </a:r>
            <a:br>
              <a:rPr lang="en-US" altLang="en-US" sz="1300">
                <a:solidFill>
                  <a:prstClr val="black"/>
                </a:solidFill>
              </a:rPr>
            </a:br>
            <a:r>
              <a:rPr lang="en-US" altLang="en-US" sz="1300" smtClean="0">
                <a:solidFill>
                  <a:prstClr val="black"/>
                </a:solidFill>
              </a:rPr>
              <a:t>ICS/LABA**</a:t>
            </a:r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86041" name="Rectangle 25"/>
          <p:cNvSpPr>
            <a:spLocks/>
          </p:cNvSpPr>
          <p:nvPr/>
        </p:nvSpPr>
        <p:spPr bwMode="auto">
          <a:xfrm>
            <a:off x="7092950" y="3419475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>
                <a:solidFill>
                  <a:prstClr val="black"/>
                </a:solidFill>
              </a:rPr>
              <a:t>Med/high </a:t>
            </a:r>
            <a:br>
              <a:rPr lang="en-US" altLang="en-US" sz="1300">
                <a:solidFill>
                  <a:prstClr val="black"/>
                </a:solidFill>
              </a:rPr>
            </a:br>
            <a:r>
              <a:rPr lang="en-US" altLang="en-US" sz="1300">
                <a:solidFill>
                  <a:prstClr val="black"/>
                </a:solidFill>
              </a:rPr>
              <a:t>ICS/LABA</a:t>
            </a:r>
          </a:p>
        </p:txBody>
      </p:sp>
      <p:sp>
        <p:nvSpPr>
          <p:cNvPr id="86043" name="Rectangle 8"/>
          <p:cNvSpPr>
            <a:spLocks/>
          </p:cNvSpPr>
          <p:nvPr/>
        </p:nvSpPr>
        <p:spPr bwMode="auto">
          <a:xfrm>
            <a:off x="-309563" y="3027363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b="1">
              <a:solidFill>
                <a:prstClr val="black"/>
              </a:solidFill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290638" y="5892800"/>
            <a:ext cx="660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 dirty="0">
                <a:solidFill>
                  <a:srgbClr val="134679"/>
                </a:solidFill>
              </a:rPr>
              <a:t>*Not for children &lt;12 years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 dirty="0">
                <a:solidFill>
                  <a:srgbClr val="134679"/>
                </a:solidFill>
              </a:rPr>
              <a:t>**For children 6-11 years, the preferred Step 3 treatment is medium dose 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 dirty="0">
                <a:solidFill>
                  <a:srgbClr val="134679"/>
                </a:solidFill>
              </a:rPr>
              <a:t>#For patients prescribed BDP/</a:t>
            </a:r>
            <a:r>
              <a:rPr lang="en-US" altLang="en-US" sz="1100" dirty="0" err="1">
                <a:solidFill>
                  <a:srgbClr val="134679"/>
                </a:solidFill>
              </a:rPr>
              <a:t>formoterol</a:t>
            </a:r>
            <a:r>
              <a:rPr lang="en-US" altLang="en-US" sz="1100" dirty="0">
                <a:solidFill>
                  <a:srgbClr val="134679"/>
                </a:solidFill>
              </a:rPr>
              <a:t> or BUD/ </a:t>
            </a:r>
            <a:r>
              <a:rPr lang="en-US" altLang="en-US" sz="1100" dirty="0" err="1">
                <a:solidFill>
                  <a:srgbClr val="134679"/>
                </a:solidFill>
              </a:rPr>
              <a:t>formoterol</a:t>
            </a:r>
            <a:r>
              <a:rPr lang="en-US" altLang="en-US" sz="1100" dirty="0">
                <a:solidFill>
                  <a:srgbClr val="134679"/>
                </a:solidFill>
              </a:rPr>
              <a:t> maintenance and reliever therapy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100" dirty="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1100" dirty="0">
                <a:solidFill>
                  <a:srgbClr val="134679"/>
                </a:solidFill>
              </a:rPr>
              <a:t> </a:t>
            </a:r>
            <a:r>
              <a:rPr lang="en-AU" altLang="en-US" sz="1100" dirty="0" err="1">
                <a:solidFill>
                  <a:srgbClr val="134679"/>
                </a:solidFill>
              </a:rPr>
              <a:t>Tiotropium</a:t>
            </a:r>
            <a:r>
              <a:rPr lang="en-AU" altLang="en-US" sz="1100" dirty="0">
                <a:solidFill>
                  <a:srgbClr val="134679"/>
                </a:solidFill>
              </a:rPr>
              <a:t> by mist inhaler is an add-on treatment for patients ≥12 years with a history of exacerbations</a:t>
            </a:r>
            <a:endParaRPr lang="en-US" altLang="en-US" sz="1100" dirty="0">
              <a:solidFill>
                <a:srgbClr val="134679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8012112" y="2939375"/>
            <a:ext cx="847725" cy="9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700">
                <a:solidFill>
                  <a:prstClr val="black"/>
                </a:solidFill>
                <a:latin typeface="Arial"/>
                <a:cs typeface="Arial"/>
              </a:rPr>
              <a:t>Refer for </a:t>
            </a:r>
            <a: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  <a:t>add-on </a:t>
            </a:r>
            <a:r>
              <a:rPr lang="en-US" sz="1050" kern="700">
                <a:solidFill>
                  <a:prstClr val="black"/>
                </a:solidFill>
                <a:latin typeface="Arial"/>
                <a:cs typeface="Arial"/>
              </a:rPr>
              <a:t>treatment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>
                <a:solidFill>
                  <a:prstClr val="black"/>
                </a:solidFill>
                <a:latin typeface="Arial"/>
                <a:cs typeface="Arial"/>
              </a:rPr>
              <a:t>e.g</a:t>
            </a: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endParaRPr lang="en-US" sz="900" kern="700">
              <a:solidFill>
                <a:prstClr val="black"/>
              </a:solidFill>
              <a:latin typeface="Arial"/>
              <a:cs typeface="Arial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tiotropium,*</a:t>
            </a:r>
            <a:r>
              <a:rPr lang="en-US" sz="900" kern="700" baseline="30000" smtClean="0">
                <a:solidFill>
                  <a:prstClr val="black"/>
                </a:solidFill>
                <a:latin typeface="Arial"/>
                <a:cs typeface="Arial"/>
                <a:sym typeface="Wingdings 2"/>
              </a:rPr>
              <a:t></a:t>
            </a: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 anti-IgE, </a:t>
            </a:r>
            <a:b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anti-IL5*</a:t>
            </a:r>
            <a:endParaRPr lang="en-US" sz="900" kern="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Rectangle 23"/>
          <p:cNvSpPr>
            <a:spLocks/>
          </p:cNvSpPr>
          <p:nvPr/>
        </p:nvSpPr>
        <p:spPr bwMode="auto">
          <a:xfrm>
            <a:off x="5916613" y="4941888"/>
            <a:ext cx="2857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30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3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300" baseline="300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300" baseline="300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le 20"/>
          <p:cNvSpPr>
            <a:spLocks/>
          </p:cNvSpPr>
          <p:nvPr/>
        </p:nvSpPr>
        <p:spPr bwMode="auto">
          <a:xfrm>
            <a:off x="7157134" y="4410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tiotropium*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Wingdings 2"/>
              </a:rPr>
              <a:t>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49" name="Rectangle 21"/>
          <p:cNvSpPr>
            <a:spLocks/>
          </p:cNvSpPr>
          <p:nvPr/>
        </p:nvSpPr>
        <p:spPr bwMode="auto">
          <a:xfrm>
            <a:off x="8165072" y="44228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</p:spTree>
    <p:extLst>
      <p:ext uri="{BB962C8B-B14F-4D97-AF65-F5344CB8AC3E}">
        <p14:creationId xmlns:p14="http://schemas.microsoft.com/office/powerpoint/2010/main" val="3743953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686800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Before considering step-up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Check inhaler technique and adherence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Adults or adolescents: preferred option is combination low dose ICS/</a:t>
            </a:r>
            <a:r>
              <a:rPr lang="en-AU" altLang="en-US" dirty="0" err="1" smtClean="0">
                <a:ea typeface="ＭＳ Ｐゴシック" pitchFamily="34" charset="-128"/>
              </a:rPr>
              <a:t>formoterol</a:t>
            </a:r>
            <a:r>
              <a:rPr lang="en-AU" altLang="en-US" dirty="0" smtClean="0">
                <a:ea typeface="ＭＳ Ｐゴシック" pitchFamily="34" charset="-128"/>
              </a:rPr>
              <a:t> as maintenance and reliever regimen*, OR</a:t>
            </a:r>
            <a:br>
              <a:rPr lang="en-AU" altLang="en-US" dirty="0" smtClean="0">
                <a:ea typeface="ＭＳ Ｐゴシック" pitchFamily="34" charset="-128"/>
              </a:rPr>
            </a:br>
            <a:r>
              <a:rPr lang="en-AU" altLang="en-US" dirty="0" smtClean="0">
                <a:ea typeface="ＭＳ Ｐゴシック" pitchFamily="34" charset="-128"/>
              </a:rPr>
              <a:t>combination medium dose ICS/LABA with as-needed SABA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Children 6–11 years: preferred option is to refer for expert advice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Other options (adults or adolescents)</a:t>
            </a:r>
          </a:p>
          <a:p>
            <a:pPr lvl="1"/>
            <a:r>
              <a:rPr lang="en-AU" dirty="0" err="1"/>
              <a:t>Tiotropium</a:t>
            </a:r>
            <a:r>
              <a:rPr lang="en-AU" dirty="0"/>
              <a:t> by </a:t>
            </a:r>
            <a:r>
              <a:rPr lang="en-AU" dirty="0" smtClean="0"/>
              <a:t>mist </a:t>
            </a:r>
            <a:r>
              <a:rPr lang="en-AU" dirty="0"/>
              <a:t>inhaler may be used as add-on therapy for </a:t>
            </a:r>
            <a:r>
              <a:rPr lang="en-AU" dirty="0" smtClean="0"/>
              <a:t>patients aged ≥12 years with </a:t>
            </a:r>
            <a:r>
              <a:rPr lang="en-AU" dirty="0"/>
              <a:t>a history of exacerbations </a:t>
            </a:r>
            <a:endParaRPr lang="en-AU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Adults: consider adding SLIT (see Non-pharmacological therapy)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Trial of high dose combination ICS/LABA, but little extra benefit and increased risk of side-effects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Increase dosing frequency (for budesonide-containing inhalers)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Add-on LTRA or low dose theophylline</a:t>
            </a:r>
          </a:p>
        </p:txBody>
      </p:sp>
      <p:sp>
        <p:nvSpPr>
          <p:cNvPr id="87042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4 – two or more controllers + as-needed inhaled reliever</a:t>
            </a:r>
          </a:p>
        </p:txBody>
      </p:sp>
      <p:sp>
        <p:nvSpPr>
          <p:cNvPr id="87043" name="TextBox 5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200" i="1">
                <a:solidFill>
                  <a:prstClr val="white"/>
                </a:solidFill>
              </a:rPr>
              <a:t>GINA </a:t>
            </a:r>
            <a:r>
              <a:rPr lang="en-AU" altLang="en-US" sz="1200" i="1" smtClean="0">
                <a:solidFill>
                  <a:prstClr val="white"/>
                </a:solidFill>
              </a:rPr>
              <a:t>2017</a:t>
            </a:r>
            <a:endParaRPr lang="en-AU" altLang="en-US" sz="1200" i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325" y="6327775"/>
            <a:ext cx="779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400">
                <a:solidFill>
                  <a:srgbClr val="134679"/>
                </a:solidFill>
                <a:cs typeface="Arial" pitchFamily="34" charset="0"/>
              </a:rPr>
              <a:t>*Approved only for low dose beclometasone/formoterol and low dose budesonide/formoterol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132980" y="3817255"/>
            <a:ext cx="993775" cy="841375"/>
            <a:chOff x="0" y="0"/>
            <a:chExt cx="626" cy="530"/>
          </a:xfrm>
        </p:grpSpPr>
        <p:sp>
          <p:nvSpPr>
            <p:cNvPr id="7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6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SLIDE 69-7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78486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5 – higher level care and/or add-on treatment</a:t>
            </a:r>
          </a:p>
        </p:txBody>
      </p:sp>
      <p:sp>
        <p:nvSpPr>
          <p:cNvPr id="88069" name="Rectangle 12"/>
          <p:cNvSpPr>
            <a:spLocks/>
          </p:cNvSpPr>
          <p:nvPr/>
        </p:nvSpPr>
        <p:spPr bwMode="auto">
          <a:xfrm>
            <a:off x="184150" y="6670675"/>
            <a:ext cx="2530021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8071" name="Rectangle 9"/>
          <p:cNvSpPr>
            <a:spLocks/>
          </p:cNvSpPr>
          <p:nvPr/>
        </p:nvSpPr>
        <p:spPr bwMode="auto">
          <a:xfrm>
            <a:off x="128588" y="4403725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900" kern="0">
                <a:solidFill>
                  <a:prstClr val="black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900" kern="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900" kern="0">
                <a:solidFill>
                  <a:prstClr val="black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 kern="0">
                <a:solidFill>
                  <a:prstClr val="black"/>
                </a:solidFill>
                <a:latin typeface="Arial Italic" charset="0"/>
                <a:sym typeface="Arial Italic" charset="0"/>
              </a:rPr>
            </a:br>
            <a:r>
              <a:rPr lang="en-US" altLang="en-US" sz="900" kern="0">
                <a:solidFill>
                  <a:prstClr val="black"/>
                </a:solidFill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8072" name="Rectangle 10"/>
          <p:cNvSpPr>
            <a:spLocks/>
          </p:cNvSpPr>
          <p:nvPr/>
        </p:nvSpPr>
        <p:spPr bwMode="auto">
          <a:xfrm>
            <a:off x="212725" y="5087938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8073" name="Rectangle 11"/>
          <p:cNvSpPr>
            <a:spLocks/>
          </p:cNvSpPr>
          <p:nvPr/>
        </p:nvSpPr>
        <p:spPr bwMode="auto">
          <a:xfrm>
            <a:off x="1331913" y="2995613"/>
            <a:ext cx="86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 kern="0">
                <a:solidFill>
                  <a:prstClr val="black"/>
                </a:solidFill>
                <a:sym typeface="Arial Bold" charset="0"/>
              </a:rPr>
              <a:t>STEP 1</a:t>
            </a:r>
          </a:p>
        </p:txBody>
      </p:sp>
      <p:sp>
        <p:nvSpPr>
          <p:cNvPr id="88074" name="Rectangle 12"/>
          <p:cNvSpPr>
            <a:spLocks/>
          </p:cNvSpPr>
          <p:nvPr/>
        </p:nvSpPr>
        <p:spPr bwMode="auto">
          <a:xfrm>
            <a:off x="2195513" y="2992438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 kern="0">
                <a:solidFill>
                  <a:prstClr val="black"/>
                </a:solidFill>
                <a:sym typeface="Arial Bold" charset="0"/>
              </a:rPr>
              <a:t>STEP 2</a:t>
            </a:r>
          </a:p>
        </p:txBody>
      </p:sp>
      <p:sp>
        <p:nvSpPr>
          <p:cNvPr id="88075" name="Rectangle 13"/>
          <p:cNvSpPr>
            <a:spLocks/>
          </p:cNvSpPr>
          <p:nvPr/>
        </p:nvSpPr>
        <p:spPr bwMode="auto">
          <a:xfrm>
            <a:off x="6011863" y="2900363"/>
            <a:ext cx="11525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 kern="0">
                <a:solidFill>
                  <a:prstClr val="black"/>
                </a:solidFill>
                <a:sym typeface="Arial Bold" charset="0"/>
              </a:rPr>
              <a:t>STEP 3</a:t>
            </a:r>
          </a:p>
        </p:txBody>
      </p:sp>
      <p:sp>
        <p:nvSpPr>
          <p:cNvPr id="88076" name="Rectangle 14"/>
          <p:cNvSpPr>
            <a:spLocks/>
          </p:cNvSpPr>
          <p:nvPr/>
        </p:nvSpPr>
        <p:spPr bwMode="auto">
          <a:xfrm>
            <a:off x="7154863" y="2557463"/>
            <a:ext cx="946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 kern="0">
                <a:solidFill>
                  <a:prstClr val="black"/>
                </a:solidFill>
                <a:sym typeface="Arial Bold" charset="0"/>
              </a:rPr>
              <a:t>STEP 4</a:t>
            </a:r>
          </a:p>
        </p:txBody>
      </p:sp>
      <p:sp>
        <p:nvSpPr>
          <p:cNvPr id="88077" name="Rectangle 15"/>
          <p:cNvSpPr>
            <a:spLocks/>
          </p:cNvSpPr>
          <p:nvPr/>
        </p:nvSpPr>
        <p:spPr bwMode="auto">
          <a:xfrm>
            <a:off x="8101013" y="2139950"/>
            <a:ext cx="758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 kern="0">
                <a:solidFill>
                  <a:prstClr val="black"/>
                </a:solidFill>
                <a:sym typeface="Arial Bold" charset="0"/>
              </a:rPr>
              <a:t>STEP 5</a:t>
            </a:r>
          </a:p>
        </p:txBody>
      </p:sp>
      <p:sp>
        <p:nvSpPr>
          <p:cNvPr id="88078" name="Rectangle 16"/>
          <p:cNvSpPr>
            <a:spLocks/>
          </p:cNvSpPr>
          <p:nvPr/>
        </p:nvSpPr>
        <p:spPr bwMode="auto">
          <a:xfrm>
            <a:off x="2092325" y="3922713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 kern="0">
                <a:solidFill>
                  <a:prstClr val="black"/>
                </a:solidFill>
              </a:rPr>
              <a:t>Low dose ICS</a:t>
            </a:r>
          </a:p>
        </p:txBody>
      </p:sp>
      <p:sp>
        <p:nvSpPr>
          <p:cNvPr id="44" name="Rectangle 17"/>
          <p:cNvSpPr>
            <a:spLocks/>
          </p:cNvSpPr>
          <p:nvPr/>
        </p:nvSpPr>
        <p:spPr bwMode="auto">
          <a:xfrm>
            <a:off x="1331913" y="4452938"/>
            <a:ext cx="863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45" name="Rectangle 18"/>
          <p:cNvSpPr>
            <a:spLocks/>
          </p:cNvSpPr>
          <p:nvPr/>
        </p:nvSpPr>
        <p:spPr bwMode="auto">
          <a:xfrm>
            <a:off x="2195513" y="4464050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46" name="Rectangle 19"/>
          <p:cNvSpPr>
            <a:spLocks/>
          </p:cNvSpPr>
          <p:nvPr/>
        </p:nvSpPr>
        <p:spPr bwMode="auto">
          <a:xfrm>
            <a:off x="6011863" y="4451350"/>
            <a:ext cx="1081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49" name="Rectangle 22"/>
          <p:cNvSpPr>
            <a:spLocks/>
          </p:cNvSpPr>
          <p:nvPr/>
        </p:nvSpPr>
        <p:spPr bwMode="auto">
          <a:xfrm>
            <a:off x="1266825" y="4945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kern="0" baseline="-25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88086" name="Rectangle 24"/>
          <p:cNvSpPr>
            <a:spLocks/>
          </p:cNvSpPr>
          <p:nvPr/>
        </p:nvSpPr>
        <p:spPr bwMode="auto">
          <a:xfrm>
            <a:off x="6011863" y="3732213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kern="0">
                <a:solidFill>
                  <a:prstClr val="black"/>
                </a:solidFill>
              </a:rPr>
              <a:t>Low dose </a:t>
            </a:r>
            <a:br>
              <a:rPr lang="en-US" altLang="en-US" sz="1300" kern="0">
                <a:solidFill>
                  <a:prstClr val="black"/>
                </a:solidFill>
              </a:rPr>
            </a:br>
            <a:r>
              <a:rPr lang="en-US" altLang="en-US" sz="1300" kern="0" smtClean="0">
                <a:solidFill>
                  <a:prstClr val="black"/>
                </a:solidFill>
              </a:rPr>
              <a:t>ICS/LABA**</a:t>
            </a:r>
            <a:endParaRPr lang="en-US" altLang="en-US" sz="1300" kern="0">
              <a:solidFill>
                <a:prstClr val="black"/>
              </a:solidFill>
            </a:endParaRPr>
          </a:p>
        </p:txBody>
      </p:sp>
      <p:sp>
        <p:nvSpPr>
          <p:cNvPr id="88087" name="Rectangle 25"/>
          <p:cNvSpPr>
            <a:spLocks/>
          </p:cNvSpPr>
          <p:nvPr/>
        </p:nvSpPr>
        <p:spPr bwMode="auto">
          <a:xfrm>
            <a:off x="7092950" y="3419475"/>
            <a:ext cx="10080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0" kern="0">
                <a:solidFill>
                  <a:prstClr val="black"/>
                </a:solidFill>
              </a:rPr>
              <a:t>Med/high </a:t>
            </a:r>
            <a:br>
              <a:rPr lang="en-US" altLang="en-US" sz="1300" kern="0">
                <a:solidFill>
                  <a:prstClr val="black"/>
                </a:solidFill>
              </a:rPr>
            </a:br>
            <a:r>
              <a:rPr lang="en-US" altLang="en-US" sz="1300" kern="0">
                <a:solidFill>
                  <a:prstClr val="black"/>
                </a:solidFill>
              </a:rPr>
              <a:t>ICS/LABA</a:t>
            </a:r>
          </a:p>
        </p:txBody>
      </p:sp>
      <p:sp>
        <p:nvSpPr>
          <p:cNvPr id="88089" name="Rectangle 8"/>
          <p:cNvSpPr>
            <a:spLocks/>
          </p:cNvSpPr>
          <p:nvPr/>
        </p:nvSpPr>
        <p:spPr bwMode="auto">
          <a:xfrm>
            <a:off x="-309563" y="3027363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b="1" kern="0">
              <a:solidFill>
                <a:prstClr val="black"/>
              </a:solidFill>
            </a:endParaRPr>
          </a:p>
        </p:txBody>
      </p:sp>
      <p:grpSp>
        <p:nvGrpSpPr>
          <p:cNvPr id="38" name="Group 10"/>
          <p:cNvGrpSpPr>
            <a:grpSpLocks/>
          </p:cNvGrpSpPr>
          <p:nvPr/>
        </p:nvGrpSpPr>
        <p:grpSpPr bwMode="auto">
          <a:xfrm>
            <a:off x="7011529" y="464453"/>
            <a:ext cx="993775" cy="841375"/>
            <a:chOff x="0" y="0"/>
            <a:chExt cx="626" cy="530"/>
          </a:xfrm>
        </p:grpSpPr>
        <p:sp>
          <p:nvSpPr>
            <p:cNvPr id="39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  <p:sp>
        <p:nvSpPr>
          <p:cNvPr id="32" name="Rectangle 6"/>
          <p:cNvSpPr>
            <a:spLocks/>
          </p:cNvSpPr>
          <p:nvPr/>
        </p:nvSpPr>
        <p:spPr bwMode="auto">
          <a:xfrm>
            <a:off x="1290638" y="5892800"/>
            <a:ext cx="660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>
                <a:solidFill>
                  <a:srgbClr val="134679"/>
                </a:solidFill>
              </a:rPr>
              <a:t>*Not for children &lt;12 years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>
                <a:solidFill>
                  <a:srgbClr val="134679"/>
                </a:solidFill>
              </a:rPr>
              <a:t>**For children 6-11 years, the preferred Step 3 treatment is medium dose 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100">
                <a:solidFill>
                  <a:srgbClr val="134679"/>
                </a:solidFill>
              </a:rPr>
              <a:t>#For patients prescribed BDP/formoterol or BUD/ formoterol maintenance and reliever therapy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10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1100">
                <a:solidFill>
                  <a:srgbClr val="134679"/>
                </a:solidFill>
              </a:rPr>
              <a:t> Tiotropium by mist inhaler is an add-on treatment for patients ≥12 years with a history of exacerbations</a:t>
            </a:r>
            <a:endParaRPr lang="en-US" altLang="en-US" sz="1100" dirty="0">
              <a:solidFill>
                <a:srgbClr val="134679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33" name="Rectangle 34"/>
          <p:cNvSpPr>
            <a:spLocks/>
          </p:cNvSpPr>
          <p:nvPr/>
        </p:nvSpPr>
        <p:spPr bwMode="auto">
          <a:xfrm>
            <a:off x="8012112" y="2939375"/>
            <a:ext cx="847725" cy="9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700">
                <a:solidFill>
                  <a:prstClr val="black"/>
                </a:solidFill>
                <a:latin typeface="Arial"/>
                <a:cs typeface="Arial"/>
              </a:rPr>
              <a:t>Refer for </a:t>
            </a:r>
            <a: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50" kern="700" smtClean="0">
                <a:solidFill>
                  <a:prstClr val="black"/>
                </a:solidFill>
                <a:latin typeface="Arial"/>
                <a:cs typeface="Arial"/>
              </a:rPr>
              <a:t>add-on </a:t>
            </a:r>
            <a:r>
              <a:rPr lang="en-US" sz="1050" kern="700">
                <a:solidFill>
                  <a:prstClr val="black"/>
                </a:solidFill>
                <a:latin typeface="Arial"/>
                <a:cs typeface="Arial"/>
              </a:rPr>
              <a:t>treatment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>
                <a:solidFill>
                  <a:prstClr val="black"/>
                </a:solidFill>
                <a:latin typeface="Arial"/>
                <a:cs typeface="Arial"/>
              </a:rPr>
              <a:t>e.g</a:t>
            </a: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endParaRPr lang="en-US" sz="900" kern="700">
              <a:solidFill>
                <a:prstClr val="black"/>
              </a:solidFill>
              <a:latin typeface="Arial"/>
              <a:cs typeface="Arial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tiotropium,*</a:t>
            </a:r>
            <a:r>
              <a:rPr lang="en-US" sz="900" kern="700" baseline="30000" smtClean="0">
                <a:solidFill>
                  <a:prstClr val="black"/>
                </a:solidFill>
                <a:latin typeface="Arial"/>
                <a:cs typeface="Arial"/>
                <a:sym typeface="Wingdings 2"/>
              </a:rPr>
              <a:t></a:t>
            </a: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 anti-IgE, </a:t>
            </a:r>
            <a:b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900" kern="700" smtClean="0">
                <a:solidFill>
                  <a:prstClr val="black"/>
                </a:solidFill>
                <a:latin typeface="Arial"/>
                <a:cs typeface="Arial"/>
              </a:rPr>
              <a:t>anti-IL5*</a:t>
            </a:r>
            <a:endParaRPr lang="en-US" sz="900" kern="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Rectangle 23"/>
          <p:cNvSpPr>
            <a:spLocks/>
          </p:cNvSpPr>
          <p:nvPr/>
        </p:nvSpPr>
        <p:spPr bwMode="auto">
          <a:xfrm>
            <a:off x="5916613" y="4941888"/>
            <a:ext cx="2857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30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3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300" baseline="300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300" baseline="300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20"/>
          <p:cNvSpPr>
            <a:spLocks/>
          </p:cNvSpPr>
          <p:nvPr/>
        </p:nvSpPr>
        <p:spPr bwMode="auto">
          <a:xfrm>
            <a:off x="7157134" y="4410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tiotropium*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Wingdings 2"/>
              </a:rPr>
              <a:t>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41" name="Rectangle 21"/>
          <p:cNvSpPr>
            <a:spLocks/>
          </p:cNvSpPr>
          <p:nvPr/>
        </p:nvSpPr>
        <p:spPr bwMode="auto">
          <a:xfrm>
            <a:off x="8165072" y="44228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</p:spTree>
    <p:extLst>
      <p:ext uri="{BB962C8B-B14F-4D97-AF65-F5344CB8AC3E}">
        <p14:creationId xmlns:p14="http://schemas.microsoft.com/office/powerpoint/2010/main" val="3097253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686800" cy="543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Preferred option is referral for specialist investigation and consideration of add-on treatment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If symptoms uncontrolled or exacerbations persist despite Step 4 treatment, check inhaler technique and adherence before referring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Add-on </a:t>
            </a:r>
            <a:r>
              <a:rPr lang="en-AU" altLang="en-US" dirty="0" err="1" smtClean="0">
                <a:ea typeface="ＭＳ Ｐゴシック" pitchFamily="34" charset="-128"/>
              </a:rPr>
              <a:t>tiotropium</a:t>
            </a:r>
            <a:r>
              <a:rPr lang="en-AU" altLang="en-US" dirty="0" smtClean="0">
                <a:ea typeface="ＭＳ Ｐゴシック" pitchFamily="34" charset="-128"/>
              </a:rPr>
              <a:t> for patients ≥12 years with history of exacerbations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Add-on anti-</a:t>
            </a:r>
            <a:r>
              <a:rPr lang="en-AU" altLang="en-US" dirty="0" err="1" smtClean="0">
                <a:ea typeface="ＭＳ Ｐゴシック" pitchFamily="34" charset="-128"/>
              </a:rPr>
              <a:t>IgE</a:t>
            </a:r>
            <a:r>
              <a:rPr lang="en-AU" altLang="en-US" dirty="0" smtClean="0">
                <a:ea typeface="ＭＳ Ｐゴシック" pitchFamily="34" charset="-128"/>
              </a:rPr>
              <a:t> (</a:t>
            </a:r>
            <a:r>
              <a:rPr lang="en-AU" altLang="en-US" dirty="0" err="1" smtClean="0">
                <a:ea typeface="ＭＳ Ｐゴシック" pitchFamily="34" charset="-128"/>
              </a:rPr>
              <a:t>omalizumab</a:t>
            </a:r>
            <a:r>
              <a:rPr lang="en-AU" altLang="en-US" dirty="0" smtClean="0">
                <a:ea typeface="ＭＳ Ｐゴシック" pitchFamily="34" charset="-128"/>
              </a:rPr>
              <a:t>) for patients with severe allergic asthma </a:t>
            </a:r>
          </a:p>
          <a:p>
            <a:pPr lvl="1"/>
            <a:r>
              <a:rPr lang="en-AU" dirty="0"/>
              <a:t>Add-on </a:t>
            </a:r>
            <a:r>
              <a:rPr lang="en-AU" dirty="0" smtClean="0"/>
              <a:t>anti-IL5 (</a:t>
            </a:r>
            <a:r>
              <a:rPr lang="en-AU" dirty="0" err="1" smtClean="0"/>
              <a:t>mepolizumab</a:t>
            </a:r>
            <a:r>
              <a:rPr lang="en-AU" dirty="0" smtClean="0"/>
              <a:t> (SC) or </a:t>
            </a:r>
            <a:r>
              <a:rPr lang="en-AU" dirty="0" err="1" smtClean="0"/>
              <a:t>reslizumab</a:t>
            </a:r>
            <a:r>
              <a:rPr lang="en-AU" dirty="0" smtClean="0"/>
              <a:t> (IV)) </a:t>
            </a:r>
            <a:r>
              <a:rPr lang="en-AU" dirty="0"/>
              <a:t>for severe </a:t>
            </a:r>
            <a:r>
              <a:rPr lang="en-AU" dirty="0" err="1"/>
              <a:t>eosinophilic</a:t>
            </a:r>
            <a:r>
              <a:rPr lang="en-AU" dirty="0"/>
              <a:t> asthma (≥12 </a:t>
            </a:r>
            <a:r>
              <a:rPr lang="en-AU" dirty="0" err="1" smtClean="0"/>
              <a:t>yrs</a:t>
            </a:r>
            <a:r>
              <a:rPr lang="en-AU" dirty="0" smtClean="0"/>
              <a:t>)</a:t>
            </a:r>
            <a:endParaRPr lang="en-AU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Other add-on treatment options at Step 5 include: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Sputum-guided treatment: this is available in specialized </a:t>
            </a:r>
            <a:r>
              <a:rPr lang="en-AU" altLang="en-US" dirty="0" err="1" smtClean="0">
                <a:ea typeface="ＭＳ Ｐゴシック" pitchFamily="34" charset="-128"/>
              </a:rPr>
              <a:t>centers</a:t>
            </a:r>
            <a:r>
              <a:rPr lang="en-AU" altLang="en-US" dirty="0" smtClean="0">
                <a:ea typeface="ＭＳ Ｐゴシック" pitchFamily="34" charset="-128"/>
              </a:rPr>
              <a:t>; reduces exacerbations and/or corticosteroid dose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Add-on low dose oral corticosteroids (≤7.5mg/day prednisone equivalent): this may benefit some patients, but has significant systemic side-effects. Assess and monitor for osteoporosis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See ERS/ATS Severe Asthma Guidelines (Chung et al, ERJ 2014) for more detail</a:t>
            </a:r>
          </a:p>
        </p:txBody>
      </p:sp>
      <p:sp>
        <p:nvSpPr>
          <p:cNvPr id="89090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5 – higher level care and/or add-on treatment</a:t>
            </a:r>
          </a:p>
        </p:txBody>
      </p:sp>
      <p:sp>
        <p:nvSpPr>
          <p:cNvPr id="89091" name="TextBox 5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altLang="en-US" sz="1200" i="1">
                <a:solidFill>
                  <a:prstClr val="white"/>
                </a:solidFill>
              </a:rPr>
              <a:t>GINA </a:t>
            </a:r>
            <a:r>
              <a:rPr lang="en-AU" altLang="en-US" sz="1200" i="1" smtClean="0">
                <a:solidFill>
                  <a:prstClr val="white"/>
                </a:solidFill>
              </a:rPr>
              <a:t>2017</a:t>
            </a:r>
            <a:endParaRPr lang="en-AU" altLang="en-US" sz="1200" i="1" dirty="0">
              <a:solidFill>
                <a:prstClr val="white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8005304" y="3425368"/>
            <a:ext cx="993775" cy="841375"/>
            <a:chOff x="0" y="0"/>
            <a:chExt cx="626" cy="530"/>
          </a:xfrm>
        </p:grpSpPr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Low, medium and high dose inhaled corticosteroids </a:t>
            </a:r>
            <a:br>
              <a:rPr lang="en-AU" dirty="0" smtClean="0"/>
            </a:br>
            <a:r>
              <a:rPr lang="en-AU" dirty="0" smtClean="0"/>
              <a:t>Adults and adolescents (≥12 years)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4888600"/>
            <a:ext cx="8527143" cy="1426482"/>
          </a:xfrm>
        </p:spPr>
        <p:txBody>
          <a:bodyPr>
            <a:normAutofit/>
          </a:bodyPr>
          <a:lstStyle/>
          <a:p>
            <a:pPr marL="261938" lvl="1" indent="-180975"/>
            <a:r>
              <a:rPr lang="en-AU" sz="1800" dirty="0" smtClean="0"/>
              <a:t>This is not a table of equivalence, but of estimated clinical comparability</a:t>
            </a:r>
          </a:p>
          <a:p>
            <a:pPr marL="261938" lvl="1" indent="-180975"/>
            <a:r>
              <a:rPr lang="en-AU" sz="1800" dirty="0" smtClean="0"/>
              <a:t>Most </a:t>
            </a:r>
            <a:r>
              <a:rPr lang="en-AU" sz="1800" dirty="0"/>
              <a:t>of the clinical benefit from ICS is seen at low </a:t>
            </a:r>
            <a:r>
              <a:rPr lang="en-AU" sz="1800" dirty="0" smtClean="0"/>
              <a:t>doses</a:t>
            </a:r>
          </a:p>
          <a:p>
            <a:pPr marL="261938" lvl="1" indent="-180975"/>
            <a:r>
              <a:rPr lang="en-AU" sz="1800" dirty="0" smtClean="0"/>
              <a:t>High doses are arbitrary, but for most ICS are those that, with prolonged use, are associated with increased risk of systemic side-effects</a:t>
            </a:r>
            <a:endParaRPr lang="en-AU" sz="18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575675"/>
              </p:ext>
            </p:extLst>
          </p:nvPr>
        </p:nvGraphicFramePr>
        <p:xfrm>
          <a:off x="435430" y="1174589"/>
          <a:ext cx="8178102" cy="3672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50820"/>
                <a:gridCol w="1528763"/>
                <a:gridCol w="1414463"/>
                <a:gridCol w="1384056"/>
              </a:tblGrid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Inhaled corticosteroid</a:t>
                      </a:r>
                      <a:endParaRPr lang="en-AU" sz="18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rgbClr val="134679"/>
                          </a:solidFill>
                        </a:rPr>
                        <a:t>Total daily dose (mcg)</a:t>
                      </a:r>
                      <a:endParaRPr lang="en-AU" sz="1800" dirty="0">
                        <a:solidFill>
                          <a:srgbClr val="134679"/>
                        </a:solidFill>
                      </a:endParaRPr>
                    </a:p>
                  </a:txBody>
                  <a:tcPr marL="90000" marR="9000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AU" sz="18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 (CFC)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&gt;500–1000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</a:t>
                      </a:r>
                      <a:r>
                        <a:rPr lang="en-AU" sz="17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(HFA)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0" lang="en-A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(DPI)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&gt;400–800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Ciclesonide (HFA)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80–160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&gt;160–320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&gt;320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</a:t>
                      </a:r>
                      <a:r>
                        <a:rPr lang="en-AU" sz="1700" baseline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furoate (DPI)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propionate (DPI or 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100–250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&gt;250–500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Mometasone furoate 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110–220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&gt;220–440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Triamcinolone acetonide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400–1000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&gt;1000–2000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Low, medium and high dose inhaled corticosteroids</a:t>
            </a:r>
            <a:br>
              <a:rPr lang="en-AU" dirty="0" smtClean="0"/>
            </a:br>
            <a:r>
              <a:rPr lang="en-AU" dirty="0" smtClean="0"/>
              <a:t>Children 6–11 years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5532660"/>
            <a:ext cx="8527143" cy="1428772"/>
          </a:xfrm>
        </p:spPr>
        <p:txBody>
          <a:bodyPr>
            <a:normAutofit/>
          </a:bodyPr>
          <a:lstStyle/>
          <a:p>
            <a:pPr marL="261938" lvl="1" indent="-180975"/>
            <a:r>
              <a:rPr lang="en-AU" sz="1600" dirty="0" smtClean="0"/>
              <a:t>This is not a table of equivalence, but of estimated clinical comparability</a:t>
            </a:r>
          </a:p>
          <a:p>
            <a:pPr marL="261938" lvl="1" indent="-180975"/>
            <a:r>
              <a:rPr lang="en-AU" sz="1600" dirty="0" smtClean="0"/>
              <a:t>Most </a:t>
            </a:r>
            <a:r>
              <a:rPr lang="en-AU" sz="1600" dirty="0"/>
              <a:t>of the clinical benefit from ICS is seen at low </a:t>
            </a:r>
            <a:r>
              <a:rPr lang="en-AU" sz="1600" dirty="0" smtClean="0"/>
              <a:t>doses</a:t>
            </a:r>
          </a:p>
          <a:p>
            <a:pPr marL="261938" lvl="1" indent="-180975"/>
            <a:r>
              <a:rPr lang="en-AU" sz="1600" dirty="0" smtClean="0"/>
              <a:t>High doses are arbitrary, but for most ICS are those that, with prolonged use, are associated with increased risk of systemic side-effects</a:t>
            </a:r>
            <a:endParaRPr lang="en-AU" sz="16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200379"/>
              </p:ext>
            </p:extLst>
          </p:nvPr>
        </p:nvGraphicFramePr>
        <p:xfrm>
          <a:off x="435430" y="1174589"/>
          <a:ext cx="8178102" cy="4356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50820"/>
                <a:gridCol w="1528763"/>
                <a:gridCol w="1414463"/>
                <a:gridCol w="1384056"/>
              </a:tblGrid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Inhaled corticosteroid</a:t>
                      </a:r>
                      <a:endParaRPr lang="en-AU" sz="1800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+mj-lt"/>
                        </a:rPr>
                        <a:t>Total daily dose (mcg)</a:t>
                      </a:r>
                      <a:endParaRPr lang="en-AU" sz="1800" dirty="0">
                        <a:solidFill>
                          <a:srgbClr val="134679"/>
                        </a:solidFill>
                        <a:latin typeface="+mj-lt"/>
                      </a:endParaRPr>
                    </a:p>
                  </a:txBody>
                  <a:tcPr marL="90000" marR="9000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en-AU" sz="1800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Low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Medium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High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 (CFC)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</a:t>
                      </a:r>
                      <a:r>
                        <a:rPr lang="en-AU" sz="17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(HFA)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50–100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0" lang="en-A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(DPI)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</a:t>
                      </a:r>
                      <a:r>
                        <a:rPr lang="en-AU" sz="170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nebules</a:t>
                      </a: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&gt;500–1000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Ciclesonide (HFA)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&gt;80–160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&gt;160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furoate (DPI)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propionate (DPI)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propionate (HFA)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Mometasone furoate 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≥220–&lt;440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Triamcinolone acetonide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400–800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&gt;800–1200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5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How often should asthma be reviewed?</a:t>
            </a:r>
          </a:p>
          <a:p>
            <a:pPr lvl="1"/>
            <a:r>
              <a:rPr lang="en-AU" dirty="0" smtClean="0"/>
              <a:t>1-3 months after treatment started, then every 3-12 months</a:t>
            </a:r>
          </a:p>
          <a:p>
            <a:pPr lvl="1"/>
            <a:r>
              <a:rPr lang="en-AU" dirty="0" smtClean="0"/>
              <a:t>During pregnancy, every 4-6 weeks</a:t>
            </a:r>
          </a:p>
          <a:p>
            <a:pPr lvl="1"/>
            <a:r>
              <a:rPr lang="en-AU" dirty="0" smtClean="0"/>
              <a:t>After an exacerbation, within 1 week</a:t>
            </a:r>
          </a:p>
          <a:p>
            <a:r>
              <a:rPr lang="en-AU" dirty="0" smtClean="0"/>
              <a:t>Stepping up asthma treatment</a:t>
            </a:r>
          </a:p>
          <a:p>
            <a:pPr lvl="1"/>
            <a:r>
              <a:rPr lang="en-AU" i="1" dirty="0" smtClean="0"/>
              <a:t>Sustained step-up</a:t>
            </a:r>
            <a:r>
              <a:rPr lang="en-AU" dirty="0" smtClean="0"/>
              <a:t>, for at least 2-3 months if asthma poorly controlled</a:t>
            </a:r>
          </a:p>
          <a:p>
            <a:pPr lvl="2"/>
            <a:r>
              <a:rPr lang="en-AU" dirty="0" smtClean="0"/>
              <a:t>Important: first check for common causes (symptoms not due to asthma, incorrect inhaler technique, poor adherence)</a:t>
            </a:r>
          </a:p>
          <a:p>
            <a:pPr lvl="1"/>
            <a:r>
              <a:rPr lang="en-AU" i="1" dirty="0" smtClean="0"/>
              <a:t>Short-term step-up</a:t>
            </a:r>
            <a:r>
              <a:rPr lang="en-AU" dirty="0" smtClean="0"/>
              <a:t>, for 1-2 weeks, e.g. with viral infection or allergen</a:t>
            </a:r>
          </a:p>
          <a:p>
            <a:pPr lvl="2"/>
            <a:r>
              <a:rPr lang="en-AU" dirty="0" smtClean="0"/>
              <a:t>May be initiated by patient with written asthma action plan</a:t>
            </a:r>
          </a:p>
          <a:p>
            <a:pPr lvl="1"/>
            <a:r>
              <a:rPr lang="en-AU" i="1" dirty="0" smtClean="0"/>
              <a:t>Day-to-day adjustment</a:t>
            </a:r>
          </a:p>
          <a:p>
            <a:pPr lvl="2"/>
            <a:r>
              <a:rPr lang="en-AU" dirty="0" smtClean="0"/>
              <a:t>For patients prescribed low-dose ICS/formoterol maintenance and reliever regimen*</a:t>
            </a:r>
          </a:p>
          <a:p>
            <a:r>
              <a:rPr lang="en-AU" dirty="0" smtClean="0"/>
              <a:t>Stepping down asthma treatment</a:t>
            </a:r>
          </a:p>
          <a:p>
            <a:pPr lvl="1"/>
            <a:r>
              <a:rPr lang="en-AU" dirty="0" smtClean="0"/>
              <a:t>Consider step-down after good control maintained for 3 months</a:t>
            </a:r>
          </a:p>
          <a:p>
            <a:pPr lvl="1"/>
            <a:r>
              <a:rPr lang="en-AU" dirty="0" smtClean="0"/>
              <a:t>Find each patient’s minimum effective dose, that controls both symptoms and exacerbations</a:t>
            </a:r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Reviewing response and adjusting treatment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200" i="1" dirty="0" smtClean="0">
                <a:solidFill>
                  <a:prstClr val="white"/>
                </a:solidFill>
                <a:latin typeface="Arial"/>
              </a:rPr>
              <a:t>GINA 2017</a:t>
            </a:r>
            <a:endParaRPr lang="en-AU" sz="1200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63" y="6328225"/>
            <a:ext cx="779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rgbClr val="134679"/>
                </a:solidFill>
                <a:cs typeface="Arial" panose="020B0604020202020204" pitchFamily="34" charset="0"/>
              </a:rPr>
              <a:t>*Approved only for low dose beclometasone/formoterol and low dose budesonide/formoterol</a:t>
            </a:r>
            <a:endParaRPr lang="en-AU" sz="1400" dirty="0">
              <a:solidFill>
                <a:srgbClr val="134679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597556" y="1281096"/>
            <a:ext cx="1445356" cy="1452698"/>
            <a:chOff x="6189663" y="1714500"/>
            <a:chExt cx="2500312" cy="2513013"/>
          </a:xfrm>
        </p:grpSpPr>
        <p:pic>
          <p:nvPicPr>
            <p:cNvPr id="9" name="Picture 8" descr="SLIDE 4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663" y="1714500"/>
              <a:ext cx="2500312" cy="251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 rot="18616622">
              <a:off x="6464226" y="2243600"/>
              <a:ext cx="1663488" cy="15098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none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00" b="1" kern="110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cs typeface="Arial"/>
                </a:rPr>
                <a:t>REVIEW RESPONSE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3533141">
              <a:off x="6640168" y="2221503"/>
              <a:ext cx="1562188" cy="15098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none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00" b="1" dirty="0" smtClean="0">
                  <a:ln w="12700">
                    <a:noFill/>
                    <a:prstDash val="solid"/>
                  </a:ln>
                  <a:solidFill>
                    <a:prstClr val="white"/>
                  </a:solidFill>
                  <a:cs typeface="Arial"/>
                </a:rPr>
                <a:t>ASSESS</a:t>
              </a:r>
              <a:endParaRPr lang="en-AU" sz="700" b="1" dirty="0">
                <a:ln w="12700">
                  <a:noFill/>
                  <a:prstDash val="solid"/>
                </a:ln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1356104">
              <a:off x="6639982" y="2702652"/>
              <a:ext cx="1492013" cy="1214002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16604063"/>
                </a:avLst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00" b="1" kern="110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ADJUST TREATMENT</a:t>
              </a:r>
              <a:endParaRPr lang="en-US" sz="700" b="1" kern="1100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3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5"/>
            <a:ext cx="8527348" cy="5569801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AU" dirty="0" smtClean="0"/>
              <a:t>Aim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To find the lowest dose that controls symptoms and exacerbations, and minimizes the risk of side-effects</a:t>
            </a:r>
          </a:p>
          <a:p>
            <a:pPr lvl="0">
              <a:lnSpc>
                <a:spcPct val="120000"/>
              </a:lnSpc>
            </a:pPr>
            <a:r>
              <a:rPr lang="en-AU" dirty="0" smtClean="0"/>
              <a:t>When to consider stepping down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When symptoms have been well controlled and lung function stable for </a:t>
            </a:r>
            <a:br>
              <a:rPr lang="en-AU" dirty="0" smtClean="0"/>
            </a:br>
            <a:r>
              <a:rPr lang="en-AU" dirty="0" smtClean="0"/>
              <a:t>≥3 months 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No respiratory infection, patient not travelling, not pregnant</a:t>
            </a:r>
          </a:p>
          <a:p>
            <a:pPr lvl="0">
              <a:lnSpc>
                <a:spcPct val="120000"/>
              </a:lnSpc>
            </a:pPr>
            <a:r>
              <a:rPr lang="en-AU" dirty="0" smtClean="0"/>
              <a:t>Prepare for step-down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Record the level of symptom control and consider risk factors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Make sure the patient has a written asthma action plan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Book a follow-up visit in 1-3 months</a:t>
            </a:r>
          </a:p>
          <a:p>
            <a:pPr lvl="0">
              <a:lnSpc>
                <a:spcPct val="120000"/>
              </a:lnSpc>
            </a:pPr>
            <a:r>
              <a:rPr lang="en-AU" dirty="0" smtClean="0"/>
              <a:t>Step down through available formulations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Stepping down ICS doses by 25–50% at 3 month intervals is feasible and safe for most patients </a:t>
            </a:r>
            <a:r>
              <a:rPr lang="en-AU" sz="1900" i="1" dirty="0"/>
              <a:t>(Hagan et al, Allergy 2014)</a:t>
            </a:r>
            <a:endParaRPr lang="en-AU" dirty="0" smtClean="0"/>
          </a:p>
          <a:p>
            <a:pPr lvl="1">
              <a:lnSpc>
                <a:spcPct val="120000"/>
              </a:lnSpc>
            </a:pPr>
            <a:r>
              <a:rPr lang="en-AU" dirty="0" smtClean="0"/>
              <a:t>See GINA 2017 report Box 3-7 for specific step-down options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Stopping ICS is not recommended in adults with asthma because of risk of exacerbations </a:t>
            </a:r>
            <a:r>
              <a:rPr lang="en-AU" sz="1900" i="1" dirty="0" smtClean="0"/>
              <a:t>(Rank et al, JACI 2013)</a:t>
            </a:r>
            <a:endParaRPr lang="en-AU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General principles for stepping down controller treatment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96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dirty="0" smtClean="0"/>
              <a:t>Provide skills and support for guided asthma self-management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This comprises self-monitoring of symptoms and/or PEF,  a written asthma action plan and regular medical review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Prescribe medications or regimen that minimize exacerbations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ICS-containing controller medications reduce risk of exacerbations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For patients with ≥1 exacerbations in previous year, consider low-dose ICS/formoterol maintenance and reliever regimen*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Encourage avoidance of tobacco smoke </a:t>
            </a:r>
            <a:r>
              <a:rPr lang="en-AU" dirty="0" smtClean="0">
                <a:solidFill>
                  <a:srgbClr val="134679"/>
                </a:solidFill>
              </a:rPr>
              <a:t>(active or ETS)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Provide smoking cessation advice and resources at every visit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For patients with severe asthma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Refer to a specialist </a:t>
            </a:r>
            <a:r>
              <a:rPr lang="en-AU" dirty="0" err="1" smtClean="0"/>
              <a:t>center</a:t>
            </a:r>
            <a:r>
              <a:rPr lang="en-AU" dirty="0" smtClean="0"/>
              <a:t>, if available, for consideration of add-on medications and/or sputum-guided treatment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For patients with confirmed food allergy: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Appropriate food avoidance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Ensure availability of injectable epinephrine for anaphylaxis</a:t>
            </a:r>
          </a:p>
          <a:p>
            <a:pPr>
              <a:lnSpc>
                <a:spcPct val="110000"/>
              </a:lnSpc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Treating modifiable risk factors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42964" y="6369493"/>
            <a:ext cx="73858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rgbClr val="134679"/>
                </a:solidFill>
                <a:cs typeface="Arial" panose="020B0604020202020204" pitchFamily="34" charset="0"/>
              </a:rPr>
              <a:t>*Approved only for low dose beclometasone/formoterol and low dose budesonide/formoterol</a:t>
            </a:r>
            <a:endParaRPr lang="en-AU" sz="1400" dirty="0">
              <a:solidFill>
                <a:srgbClr val="13467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Airway pathology in asthma</a:t>
            </a:r>
            <a:endParaRPr lang="en-US" altLang="en-US" smtClean="0"/>
          </a:p>
        </p:txBody>
      </p:sp>
      <p:pic>
        <p:nvPicPr>
          <p:cNvPr id="14339" name="Picture 3" descr="pathology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12820" r="10577" b="25000"/>
          <a:stretch>
            <a:fillRect/>
          </a:stretch>
        </p:blipFill>
        <p:spPr bwMode="auto">
          <a:xfrm>
            <a:off x="1403350" y="1417638"/>
            <a:ext cx="65532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2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5"/>
            <a:ext cx="8527348" cy="53922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 smtClean="0"/>
              <a:t>Avoidance of tobacco smoke exposure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Provide advice and resources at every visit; advise against exposure of children to environmental tobacco smoke (house, car)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Physical activity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Encouraged because of its general health benefits. Provide advice about exercise-induced bronchoconstriction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Occupational asthma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Ask patients with adult-onset asthma about work history. Remove sensitizers as soon as possible. Refer for expert advice, if available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Avoid medications that may worsen asthma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Always ask about asthma before prescribing NSAIDs or beta-blockers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Remediation of dampness or </a:t>
            </a:r>
            <a:r>
              <a:rPr lang="en-AU" dirty="0" err="1" smtClean="0"/>
              <a:t>mold</a:t>
            </a:r>
            <a:r>
              <a:rPr lang="en-AU" dirty="0" smtClean="0"/>
              <a:t> in homes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Reduces asthma symptoms and medication use in adults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Sublingual immunotherapy (SLIT)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Consider as add-on therapy in </a:t>
            </a:r>
            <a:r>
              <a:rPr lang="en-AU" dirty="0"/>
              <a:t>adult HDM-sensitive patients with allergic rhinitis who have exacerbations despite ICS treatment, provided FEV1 is 70% </a:t>
            </a:r>
            <a:r>
              <a:rPr lang="en-AU" dirty="0" smtClean="0"/>
              <a:t>predicted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Non-pharmacological interventions</a:t>
            </a:r>
            <a:endParaRPr lang="en-AU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09564" y="4369253"/>
            <a:ext cx="993775" cy="841375"/>
            <a:chOff x="0" y="0"/>
            <a:chExt cx="626" cy="530"/>
          </a:xfrm>
        </p:grpSpPr>
        <p:sp>
          <p:nvSpPr>
            <p:cNvPr id="12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1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77225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ＭＳ Ｐゴシック"/>
                <a:cs typeface="ＭＳ Ｐゴシック"/>
              </a:rPr>
              <a:t>Asthma Review: </a:t>
            </a:r>
            <a:r>
              <a:rPr lang="en-GB" dirty="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Checklist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77225" cy="48974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sz="2800" dirty="0" smtClean="0">
                <a:ea typeface="ＭＳ Ｐゴシック"/>
                <a:cs typeface="ＭＳ Ｐゴシック"/>
              </a:rPr>
              <a:t>The right diagnosis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sz="2800" dirty="0" smtClean="0">
                <a:ea typeface="ＭＳ Ｐゴシック"/>
                <a:cs typeface="ＭＳ Ｐゴシック"/>
              </a:rPr>
              <a:t>Check symptom control (ACT)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sz="2800" dirty="0" smtClean="0">
                <a:ea typeface="ＭＳ Ｐゴシック"/>
                <a:cs typeface="ＭＳ Ｐゴシック"/>
              </a:rPr>
              <a:t>Ask about and address smoking (child and parent)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>
                <a:ea typeface="ＭＳ Ｐゴシック"/>
                <a:cs typeface="ＭＳ Ｐゴシック"/>
              </a:rPr>
              <a:t>The right treatment at the right time (step-wise)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dirty="0" smtClean="0">
                <a:ea typeface="ＭＳ Ｐゴシック"/>
                <a:cs typeface="ＭＳ Ｐゴシック"/>
              </a:rPr>
              <a:t>Before initiating a new drug/step: check compliance with existing therapies, inhaler technique and try to eliminate trigger factors.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dirty="0" smtClean="0">
                <a:ea typeface="ＭＳ Ｐゴシック"/>
                <a:cs typeface="ＭＳ Ｐゴシック"/>
              </a:rPr>
              <a:t>Minimise side effects from treatment (i.e. growth if on high dose ICS)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sz="2800" dirty="0" smtClean="0">
                <a:ea typeface="ＭＳ Ｐゴシック"/>
                <a:cs typeface="ＭＳ Ｐゴシック"/>
              </a:rPr>
              <a:t>The right inhaler, correct technique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dirty="0" smtClean="0">
                <a:ea typeface="ＭＳ Ｐゴシック"/>
                <a:cs typeface="ＭＳ Ｐゴシック"/>
              </a:rPr>
              <a:t>Give inhaler training, ensure correct technique before  writing prescription</a:t>
            </a:r>
          </a:p>
        </p:txBody>
      </p:sp>
    </p:spTree>
    <p:extLst>
      <p:ext uri="{BB962C8B-B14F-4D97-AF65-F5344CB8AC3E}">
        <p14:creationId xmlns:p14="http://schemas.microsoft.com/office/powerpoint/2010/main" val="39571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77225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ＭＳ Ｐゴシック"/>
                <a:cs typeface="ＭＳ Ｐゴシック"/>
              </a:rPr>
              <a:t>Asthma Review: </a:t>
            </a:r>
            <a:r>
              <a:rPr lang="en-GB" dirty="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Checklist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77225" cy="4897438"/>
          </a:xfrm>
        </p:spPr>
        <p:txBody>
          <a:bodyPr rtlCol="0">
            <a:noAutofit/>
          </a:bodyPr>
          <a:lstStyle/>
          <a:p>
            <a:pPr lvl="0">
              <a:buClrTx/>
              <a:buSzTx/>
              <a:buFont typeface="Wingdings" pitchFamily="2" charset="2"/>
              <a:buAutoNum type="arabicPeriod" startAt="6"/>
            </a:pPr>
            <a:r>
              <a:rPr lang="en-GB" altLang="en-US" sz="2800" dirty="0">
                <a:solidFill>
                  <a:prstClr val="black"/>
                </a:solidFill>
                <a:latin typeface="Arial"/>
                <a:cs typeface="+mn-cs"/>
              </a:rPr>
              <a:t>The gold standard is MDI + spacer</a:t>
            </a:r>
          </a:p>
          <a:p>
            <a:pPr lvl="0">
              <a:buClrTx/>
              <a:buSzTx/>
              <a:buFont typeface="Wingdings" pitchFamily="2" charset="2"/>
              <a:buAutoNum type="arabicPeriod" startAt="6"/>
            </a:pPr>
            <a:r>
              <a:rPr lang="en-GB" altLang="en-US" sz="2800" dirty="0">
                <a:solidFill>
                  <a:prstClr val="black"/>
                </a:solidFill>
                <a:latin typeface="Arial"/>
                <a:cs typeface="+mn-cs"/>
              </a:rPr>
              <a:t>Give Asthma education</a:t>
            </a:r>
          </a:p>
          <a:p>
            <a:pPr lvl="1">
              <a:buClrTx/>
              <a:buFont typeface="Arial" panose="020B0604020202020204" pitchFamily="34" charset="0"/>
              <a:buChar char="–"/>
            </a:pPr>
            <a:r>
              <a:rPr lang="en-GB" altLang="en-US" sz="2800" dirty="0">
                <a:solidFill>
                  <a:prstClr val="black"/>
                </a:solidFill>
                <a:latin typeface="Arial"/>
                <a:cs typeface="+mn-cs"/>
              </a:rPr>
              <a:t>(repetition, reinforcement, signpost/give resources)</a:t>
            </a:r>
          </a:p>
          <a:p>
            <a:pPr lvl="0">
              <a:buClrTx/>
              <a:buSzTx/>
              <a:buFont typeface="Wingdings" pitchFamily="2" charset="2"/>
              <a:buAutoNum type="arabicPeriod" startAt="6"/>
            </a:pPr>
            <a:r>
              <a:rPr lang="en-GB" altLang="en-US" sz="2800" dirty="0">
                <a:solidFill>
                  <a:prstClr val="black"/>
                </a:solidFill>
                <a:latin typeface="Arial"/>
                <a:cs typeface="+mn-cs"/>
              </a:rPr>
              <a:t>All children should have an Asthma Plan</a:t>
            </a:r>
          </a:p>
          <a:p>
            <a:pPr lvl="0">
              <a:buClrTx/>
              <a:buSzTx/>
              <a:buFont typeface="Wingdings" pitchFamily="2" charset="2"/>
              <a:buAutoNum type="arabicPeriod" startAt="6"/>
            </a:pPr>
            <a:r>
              <a:rPr lang="en-GB" altLang="en-US" sz="2800" dirty="0">
                <a:solidFill>
                  <a:prstClr val="black"/>
                </a:solidFill>
                <a:latin typeface="Arial"/>
                <a:cs typeface="+mn-cs"/>
              </a:rPr>
              <a:t>Promote self-management  </a:t>
            </a:r>
          </a:p>
          <a:p>
            <a:pPr lvl="1">
              <a:buClrTx/>
              <a:buFont typeface="Arial" panose="020B0604020202020204" pitchFamily="34" charset="0"/>
              <a:buChar char="–"/>
            </a:pPr>
            <a:r>
              <a:rPr lang="en-GB" altLang="en-US" sz="2800" dirty="0">
                <a:solidFill>
                  <a:prstClr val="black"/>
                </a:solidFill>
                <a:latin typeface="Arial"/>
                <a:cs typeface="+mn-cs"/>
              </a:rPr>
              <a:t>Compliance</a:t>
            </a:r>
            <a:endParaRPr lang="en-GB" altLang="en-US" sz="2800" b="1" dirty="0">
              <a:solidFill>
                <a:prstClr val="black"/>
              </a:solidFill>
              <a:latin typeface="Arial"/>
              <a:cs typeface="+mn-cs"/>
            </a:endParaRPr>
          </a:p>
          <a:p>
            <a:pPr lvl="0">
              <a:buClrTx/>
              <a:buSzTx/>
              <a:buFont typeface="Wingdings" pitchFamily="2" charset="2"/>
              <a:buAutoNum type="arabicPeriod" startAt="6"/>
            </a:pPr>
            <a:r>
              <a:rPr lang="en-GB" altLang="en-US" sz="2800" dirty="0">
                <a:solidFill>
                  <a:prstClr val="black"/>
                </a:solidFill>
                <a:latin typeface="Arial"/>
                <a:cs typeface="+mn-cs"/>
              </a:rPr>
              <a:t>Need regular review</a:t>
            </a:r>
          </a:p>
          <a:p>
            <a:pPr lvl="1">
              <a:buClrTx/>
              <a:buFont typeface="Arial" panose="020B0604020202020204" pitchFamily="34" charset="0"/>
              <a:buChar char="–"/>
            </a:pPr>
            <a:r>
              <a:rPr lang="en-GB" altLang="en-US" sz="2800" dirty="0">
                <a:solidFill>
                  <a:prstClr val="black"/>
                </a:solidFill>
                <a:latin typeface="Arial"/>
                <a:cs typeface="+mn-cs"/>
              </a:rPr>
              <a:t>Annual review</a:t>
            </a:r>
          </a:p>
          <a:p>
            <a:pPr lvl="1">
              <a:buClrTx/>
              <a:buFont typeface="Arial" panose="020B0604020202020204" pitchFamily="34" charset="0"/>
              <a:buChar char="–"/>
            </a:pPr>
            <a:r>
              <a:rPr lang="en-GB" altLang="en-US" sz="2800" dirty="0">
                <a:solidFill>
                  <a:prstClr val="black"/>
                </a:solidFill>
                <a:latin typeface="Arial"/>
                <a:cs typeface="+mn-cs"/>
              </a:rPr>
              <a:t>Review at 48-72 </a:t>
            </a:r>
            <a:r>
              <a:rPr lang="en-GB" altLang="en-US" sz="2800" dirty="0" err="1">
                <a:solidFill>
                  <a:prstClr val="black"/>
                </a:solidFill>
                <a:latin typeface="Arial"/>
                <a:cs typeface="+mn-cs"/>
              </a:rPr>
              <a:t>hrs</a:t>
            </a:r>
            <a:r>
              <a:rPr lang="en-GB" altLang="en-US" sz="2800" dirty="0">
                <a:solidFill>
                  <a:prstClr val="black"/>
                </a:solidFill>
                <a:latin typeface="Arial"/>
                <a:cs typeface="+mn-cs"/>
              </a:rPr>
              <a:t> and 30 days post exacerbation/admission</a:t>
            </a:r>
          </a:p>
        </p:txBody>
      </p:sp>
    </p:spTree>
    <p:extLst>
      <p:ext uri="{BB962C8B-B14F-4D97-AF65-F5344CB8AC3E}">
        <p14:creationId xmlns:p14="http://schemas.microsoft.com/office/powerpoint/2010/main" val="4169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1 Başlık"/>
          <p:cNvSpPr>
            <a:spLocks noGrp="1"/>
          </p:cNvSpPr>
          <p:nvPr>
            <p:ph type="title"/>
          </p:nvPr>
        </p:nvSpPr>
        <p:spPr bwMode="auto">
          <a:xfrm>
            <a:off x="1143000" y="762000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4000" dirty="0" err="1" smtClean="0">
                <a:solidFill>
                  <a:schemeClr val="tx1"/>
                </a:solidFill>
              </a:rPr>
              <a:t>Treatment</a:t>
            </a:r>
            <a:r>
              <a:rPr lang="tr-TR" altLang="tr-TR" sz="4000" dirty="0" smtClean="0">
                <a:solidFill>
                  <a:schemeClr val="tx1"/>
                </a:solidFill>
              </a:rPr>
              <a:t> </a:t>
            </a:r>
            <a:r>
              <a:rPr lang="tr-TR" altLang="tr-TR" sz="4000" dirty="0" err="1" smtClean="0">
                <a:solidFill>
                  <a:schemeClr val="tx1"/>
                </a:solidFill>
              </a:rPr>
              <a:t>failure</a:t>
            </a:r>
            <a:r>
              <a:rPr lang="tr-TR" altLang="tr-TR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9747" name="2 İçerik Yer Tutucusu"/>
          <p:cNvSpPr>
            <a:spLocks noGrp="1"/>
          </p:cNvSpPr>
          <p:nvPr>
            <p:ph idx="1"/>
          </p:nvPr>
        </p:nvSpPr>
        <p:spPr bwMode="auto">
          <a:xfrm>
            <a:off x="228600" y="2743200"/>
            <a:ext cx="5105400" cy="2362200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r-TR" altLang="tr-TR" sz="2400" dirty="0" smtClean="0"/>
              <a:t>True </a:t>
            </a:r>
            <a:r>
              <a:rPr lang="tr-TR" altLang="tr-TR" sz="2400" dirty="0" err="1" smtClean="0"/>
              <a:t>dosage</a:t>
            </a:r>
            <a:r>
              <a:rPr lang="tr-TR" altLang="tr-TR" sz="2400" dirty="0" smtClean="0"/>
              <a:t> of </a:t>
            </a:r>
            <a:r>
              <a:rPr lang="tr-TR" altLang="tr-TR" sz="2400" dirty="0" err="1" smtClean="0"/>
              <a:t>drugs</a:t>
            </a:r>
            <a:r>
              <a:rPr lang="tr-TR" altLang="tr-TR" sz="2400" dirty="0" smtClean="0"/>
              <a:t>?</a:t>
            </a:r>
          </a:p>
          <a:p>
            <a:pPr eaLnBrk="1" hangingPunct="1"/>
            <a:r>
              <a:rPr lang="tr-TR" altLang="tr-TR" sz="2400" dirty="0" smtClean="0"/>
              <a:t>True </a:t>
            </a:r>
            <a:r>
              <a:rPr lang="tr-TR" altLang="tr-TR" sz="2400" dirty="0" err="1" smtClean="0"/>
              <a:t>usage</a:t>
            </a:r>
            <a:r>
              <a:rPr lang="tr-TR" altLang="tr-TR" sz="2400" dirty="0" smtClean="0"/>
              <a:t> of </a:t>
            </a:r>
            <a:r>
              <a:rPr lang="tr-TR" altLang="tr-TR" sz="2400" dirty="0" err="1" smtClean="0"/>
              <a:t>drugs</a:t>
            </a:r>
            <a:r>
              <a:rPr lang="tr-TR" altLang="tr-TR" sz="2400" dirty="0" smtClean="0"/>
              <a:t>?</a:t>
            </a:r>
          </a:p>
          <a:p>
            <a:pPr eaLnBrk="1" hangingPunct="1"/>
            <a:r>
              <a:rPr lang="tr-TR" altLang="tr-TR" sz="2400" dirty="0" err="1" smtClean="0"/>
              <a:t>Concomitant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disease</a:t>
            </a:r>
            <a:r>
              <a:rPr lang="tr-TR" altLang="tr-TR" sz="2400" dirty="0" smtClean="0"/>
              <a:t>?</a:t>
            </a:r>
          </a:p>
          <a:p>
            <a:pPr eaLnBrk="1" hangingPunct="1"/>
            <a:r>
              <a:rPr lang="tr-TR" altLang="tr-TR" sz="2400" dirty="0" err="1" smtClean="0"/>
              <a:t>Bad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environment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condition</a:t>
            </a:r>
            <a:r>
              <a:rPr lang="tr-TR" altLang="tr-TR" sz="2400" dirty="0" smtClean="0"/>
              <a:t>?</a:t>
            </a:r>
          </a:p>
          <a:p>
            <a:pPr eaLnBrk="1" hangingPunct="1"/>
            <a:r>
              <a:rPr lang="tr-TR" altLang="tr-TR" sz="2400" dirty="0" err="1"/>
              <a:t>The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right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diagnosis</a:t>
            </a:r>
            <a:r>
              <a:rPr lang="tr-TR" altLang="tr-TR" sz="2400" dirty="0" smtClean="0"/>
              <a:t>?</a:t>
            </a:r>
          </a:p>
          <a:p>
            <a:pPr eaLnBrk="1" hangingPunct="1"/>
            <a:endParaRPr lang="tr-TR" alt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body" idx="1"/>
          </p:nvPr>
        </p:nvSpPr>
        <p:spPr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mtClean="0">
              <a:latin typeface="Arial" charset="0"/>
            </a:endParaRP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219200" y="1143000"/>
            <a:ext cx="64770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0964" name="Group 6"/>
          <p:cNvGrpSpPr>
            <a:grpSpLocks/>
          </p:cNvGrpSpPr>
          <p:nvPr/>
        </p:nvGrpSpPr>
        <p:grpSpPr bwMode="auto">
          <a:xfrm>
            <a:off x="457200" y="1371600"/>
            <a:ext cx="7810500" cy="5029200"/>
            <a:chOff x="96" y="480"/>
            <a:chExt cx="5616" cy="3744"/>
          </a:xfrm>
        </p:grpSpPr>
        <p:pic>
          <p:nvPicPr>
            <p:cNvPr id="40967" name="Picture 4" descr="barn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0"/>
              <a:ext cx="5616" cy="37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5941" name="Rectangle 5"/>
            <p:cNvSpPr>
              <a:spLocks noChangeArrowheads="1"/>
            </p:cNvSpPr>
            <p:nvPr/>
          </p:nvSpPr>
          <p:spPr bwMode="auto">
            <a:xfrm>
              <a:off x="336" y="480"/>
              <a:ext cx="384" cy="288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6629400" y="6400800"/>
            <a:ext cx="29718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Source:  Peter J. Barnes, MD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173979" y="678355"/>
            <a:ext cx="89916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latin typeface="Tahoma" pitchFamily="34" charset="0"/>
              </a:rPr>
              <a:t>Asthma Inflammation: </a:t>
            </a:r>
            <a:r>
              <a:rPr lang="en-US" b="0" dirty="0"/>
              <a:t>Cells and Mediators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468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body" idx="1"/>
          </p:nvPr>
        </p:nvSpPr>
        <p:spPr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mtClean="0">
              <a:latin typeface="Arial" charset="0"/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219200" y="1143000"/>
            <a:ext cx="64770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2" name="Picture 4" descr="barnes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9800"/>
            <a:ext cx="8610600" cy="574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6172200" y="6400800"/>
            <a:ext cx="25908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Source:  Peter J. Barnes, MD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52400" y="179388"/>
            <a:ext cx="899160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0">
                <a:latin typeface="Tahoma" pitchFamily="34" charset="0"/>
              </a:rPr>
              <a:t>Asthma Inflammation: </a:t>
            </a:r>
            <a:r>
              <a:rPr lang="en-US" sz="3600" b="0"/>
              <a:t>Cells and Mediators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655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tr-T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tr-T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INA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</TotalTime>
  <Words>5243</Words>
  <Application>Microsoft Office PowerPoint</Application>
  <PresentationFormat>Ekran Gösterisi (4:3)</PresentationFormat>
  <Paragraphs>1130</Paragraphs>
  <Slides>73</Slides>
  <Notes>10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19</vt:i4>
      </vt:variant>
      <vt:variant>
        <vt:lpstr>Tema</vt:lpstr>
      </vt:variant>
      <vt:variant>
        <vt:i4>27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73</vt:i4>
      </vt:variant>
    </vt:vector>
  </HeadingPairs>
  <TitlesOfParts>
    <vt:vector size="120" baseType="lpstr">
      <vt:lpstr>MS PGothic</vt:lpstr>
      <vt:lpstr>MS PGothic</vt:lpstr>
      <vt:lpstr>Arial</vt:lpstr>
      <vt:lpstr>Arial Bold</vt:lpstr>
      <vt:lpstr>Arial Bold Italic</vt:lpstr>
      <vt:lpstr>Arial Italic</vt:lpstr>
      <vt:lpstr>Calibri</vt:lpstr>
      <vt:lpstr>Comic Sans MS</vt:lpstr>
      <vt:lpstr>Georgia</vt:lpstr>
      <vt:lpstr>MS Mincho</vt:lpstr>
      <vt:lpstr>Tahoma</vt:lpstr>
      <vt:lpstr>Technical</vt:lpstr>
      <vt:lpstr>Times</vt:lpstr>
      <vt:lpstr>Times New Roman</vt:lpstr>
      <vt:lpstr>Trebuchet MS</vt:lpstr>
      <vt:lpstr>Wingdings</vt:lpstr>
      <vt:lpstr>Wingdings 2</vt:lpstr>
      <vt:lpstr>Wingdings 3</vt:lpstr>
      <vt:lpstr>ヒラギノ角ゴ ProN W3</vt:lpstr>
      <vt:lpstr>Default Design</vt:lpstr>
      <vt:lpstr>Custom Design</vt:lpstr>
      <vt:lpstr>1_Custom Design</vt:lpstr>
      <vt:lpstr>GINA slide template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Blank Presentation</vt:lpstr>
      <vt:lpstr>22_Custom Design</vt:lpstr>
      <vt:lpstr>Apex</vt:lpstr>
      <vt:lpstr>CorelDRAW</vt:lpstr>
      <vt:lpstr>Asthma</vt:lpstr>
      <vt:lpstr>Definition of asthma</vt:lpstr>
      <vt:lpstr>PowerPoint Sunusu</vt:lpstr>
      <vt:lpstr>PowerPoint Sunusu</vt:lpstr>
      <vt:lpstr>Prevalence of asthma in children aged  13-14 years</vt:lpstr>
      <vt:lpstr>Mechanisms: Asthma Inflammation</vt:lpstr>
      <vt:lpstr>Airway pathology in asthma</vt:lpstr>
      <vt:lpstr>PowerPoint Sunusu</vt:lpstr>
      <vt:lpstr>PowerPoint Sunusu</vt:lpstr>
      <vt:lpstr>Diagnosis of asthma</vt:lpstr>
      <vt:lpstr>PowerPoint Sunusu</vt:lpstr>
      <vt:lpstr>PowerPoint Sunusu</vt:lpstr>
      <vt:lpstr>PowerPoint Sunusu</vt:lpstr>
      <vt:lpstr>PowerPoint Sunusu</vt:lpstr>
      <vt:lpstr>Diagnosis of asthma – symptoms</vt:lpstr>
      <vt:lpstr>Features suggesting asthma</vt:lpstr>
      <vt:lpstr>Diagnosis of asthma Physical examination</vt:lpstr>
      <vt:lpstr>PowerPoint Sunusu</vt:lpstr>
      <vt:lpstr>Diagnosis of asthma</vt:lpstr>
      <vt:lpstr>Diagnosis of asthma</vt:lpstr>
      <vt:lpstr>Diagnosis of asthma</vt:lpstr>
      <vt:lpstr>Diagnosis of asthma</vt:lpstr>
      <vt:lpstr>Diagnosis of asthma – variable airflow limitation</vt:lpstr>
      <vt:lpstr>Typical spirometric tracings</vt:lpstr>
      <vt:lpstr>Common differential diagnoses of asthma in children</vt:lpstr>
      <vt:lpstr>Common differential diagnoses of asthma in children</vt:lpstr>
      <vt:lpstr>When do we think asthma?</vt:lpstr>
      <vt:lpstr>Asthma Treatment</vt:lpstr>
      <vt:lpstr>Goals of asthma management</vt:lpstr>
      <vt:lpstr>Asthma Drug Therapy</vt:lpstr>
      <vt:lpstr>Bronchodilators</vt:lpstr>
      <vt:lpstr>Inhaled glucocorticosteroids</vt:lpstr>
      <vt:lpstr>Inhaled glucocorticosteroids</vt:lpstr>
      <vt:lpstr>Leukotriene receptor antagonist (LTRA)</vt:lpstr>
      <vt:lpstr>Treating to control symptoms and minimize risk</vt:lpstr>
      <vt:lpstr>The control-based  asthma management cycle</vt:lpstr>
      <vt:lpstr>Stepwise approach to control symptoms and reduce risk (children ≤5 years)</vt:lpstr>
      <vt:lpstr>Stepwise approach – key issues  (children ≤5 years)</vt:lpstr>
      <vt:lpstr>Step 1 (children ≤5 years) – as-needed inhaled SABA </vt:lpstr>
      <vt:lpstr>Step 1 (children ≤5 years) – as-needed inhaled SABA</vt:lpstr>
      <vt:lpstr>GINA assessment of asthma control in  children ≤5 years</vt:lpstr>
      <vt:lpstr>PowerPoint Sunusu</vt:lpstr>
      <vt:lpstr>Step 2 (children ≤5 years) – initial controller   + as-needed SABA</vt:lpstr>
      <vt:lpstr>Step 2 (children ≤5 years) – initial controller   + as-needed SABA</vt:lpstr>
      <vt:lpstr>Step 3 (children ≤5 years) – medium dose ICS  + as-needed inhaled SABA</vt:lpstr>
      <vt:lpstr>Step 3 (children ≤5 years) – medium dose ICS  + as-needed inhaled SABA</vt:lpstr>
      <vt:lpstr>Step 4 (children ≤5 years) – refer for expert assessment</vt:lpstr>
      <vt:lpstr>Step 4 (children ≤5 years) – refer for expert assessment</vt:lpstr>
      <vt:lpstr>‘Low dose’ inhaled corticosteroids (mcg/day)  for children ≤5 years</vt:lpstr>
      <vt:lpstr>Choosing an inhaler device for children ≤5 years</vt:lpstr>
      <vt:lpstr>PowerPoint Sunusu</vt:lpstr>
      <vt:lpstr>Adolescents and children 6–11 years</vt:lpstr>
      <vt:lpstr>Step 1 – as-needed inhaled short-acting  beta2-agonist (SABA) </vt:lpstr>
      <vt:lpstr>Step 1 – as-needed reliever inhaler</vt:lpstr>
      <vt:lpstr>Levels of Asthma Control (Assess patient impairment) </vt:lpstr>
      <vt:lpstr>PowerPoint Sunusu</vt:lpstr>
      <vt:lpstr>Step 2 – low-dose controller + as-needed  inhaled SABA</vt:lpstr>
      <vt:lpstr>Step 2 – Low dose controller + as-needed SABA</vt:lpstr>
      <vt:lpstr>Step 3 – one or two controllers + as-needed inhaled reliever</vt:lpstr>
      <vt:lpstr>Step 3 – one or two controllers + as-needed inhaled reliever</vt:lpstr>
      <vt:lpstr>Step 4 – two or more controllers + as-needed inhaled reliever</vt:lpstr>
      <vt:lpstr>Step 4 – two or more controllers + as-needed inhaled reliever</vt:lpstr>
      <vt:lpstr>Step 5 – higher level care and/or add-on treatment</vt:lpstr>
      <vt:lpstr>Step 5 – higher level care and/or add-on treatment</vt:lpstr>
      <vt:lpstr>Low, medium and high dose inhaled corticosteroids  Adults and adolescents (≥12 years)</vt:lpstr>
      <vt:lpstr>Low, medium and high dose inhaled corticosteroids Children 6–11 years</vt:lpstr>
      <vt:lpstr>Reviewing response and adjusting treatment</vt:lpstr>
      <vt:lpstr>General principles for stepping down controller treatment</vt:lpstr>
      <vt:lpstr>Treating modifiable risk factors</vt:lpstr>
      <vt:lpstr>Non-pharmacological interventions</vt:lpstr>
      <vt:lpstr>Asthma Review: Checklist</vt:lpstr>
      <vt:lpstr>Asthma Review: Checklist</vt:lpstr>
      <vt:lpstr>Treatment failure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Tekin NACAROĞLU</cp:lastModifiedBy>
  <cp:revision>258</cp:revision>
  <dcterms:created xsi:type="dcterms:W3CDTF">2002-05-16T15:38:23Z</dcterms:created>
  <dcterms:modified xsi:type="dcterms:W3CDTF">2019-04-18T06:22:45Z</dcterms:modified>
</cp:coreProperties>
</file>