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05EE9-C164-4E88-B021-BD9ABF758A79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EC37F-E154-4743-A92C-03D4D11F7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61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1200" dirty="0" smtClean="0"/>
              <a:t>Çocuklardaki </a:t>
            </a:r>
            <a:r>
              <a:rPr lang="tr-TR" altLang="tr-TR" sz="1200" dirty="0" smtClean="0">
                <a:solidFill>
                  <a:srgbClr val="0000FF"/>
                </a:solidFill>
              </a:rPr>
              <a:t>en sık kronik deri hastalığı</a:t>
            </a:r>
          </a:p>
          <a:p>
            <a:pPr eaLnBrk="1" hangingPunct="1"/>
            <a:r>
              <a:rPr lang="tr-TR" altLang="tr-TR" sz="1200" b="1" dirty="0" smtClean="0"/>
              <a:t>En erken çıkan </a:t>
            </a:r>
            <a:r>
              <a:rPr lang="tr-TR" altLang="tr-TR" sz="1200" b="1" dirty="0" err="1" smtClean="0"/>
              <a:t>atopik</a:t>
            </a:r>
            <a:r>
              <a:rPr lang="tr-TR" altLang="tr-TR" sz="1200" b="1" dirty="0" smtClean="0"/>
              <a:t> hastalık</a:t>
            </a:r>
          </a:p>
          <a:p>
            <a:pPr eaLnBrk="1" hangingPunct="1"/>
            <a:r>
              <a:rPr lang="tr-TR" altLang="tr-TR" sz="1200" dirty="0" smtClean="0"/>
              <a:t>AD olan çocuklarda astım ve alerjik </a:t>
            </a:r>
            <a:r>
              <a:rPr lang="tr-TR" altLang="tr-TR" sz="1200" dirty="0" err="1" smtClean="0"/>
              <a:t>rinit</a:t>
            </a:r>
            <a:r>
              <a:rPr lang="tr-TR" altLang="tr-TR" sz="1200" dirty="0" smtClean="0"/>
              <a:t> gelişme riski artmıştır </a:t>
            </a:r>
            <a:r>
              <a:rPr lang="tr-TR" altLang="tr-TR" sz="1200" dirty="0" smtClean="0">
                <a:solidFill>
                  <a:srgbClr val="0000FF"/>
                </a:solidFill>
              </a:rPr>
              <a:t>(</a:t>
            </a:r>
            <a:r>
              <a:rPr lang="tr-TR" altLang="tr-TR" sz="1200" dirty="0" err="1" smtClean="0">
                <a:solidFill>
                  <a:srgbClr val="0000FF"/>
                </a:solidFill>
              </a:rPr>
              <a:t>atopik</a:t>
            </a:r>
            <a:r>
              <a:rPr lang="tr-TR" altLang="tr-TR" sz="1200" dirty="0" smtClean="0">
                <a:solidFill>
                  <a:srgbClr val="0000FF"/>
                </a:solidFill>
              </a:rPr>
              <a:t> marş)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293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tr-TR" altLang="tr-TR" sz="1200" i="1" dirty="0" smtClean="0">
                <a:solidFill>
                  <a:srgbClr val="FF0000"/>
                </a:solidFill>
              </a:rPr>
              <a:t>High </a:t>
            </a:r>
            <a:r>
              <a:rPr lang="tr-TR" altLang="tr-TR" sz="1200" i="1" dirty="0" err="1" smtClean="0">
                <a:solidFill>
                  <a:srgbClr val="FF0000"/>
                </a:solidFill>
              </a:rPr>
              <a:t>PotencyTopical</a:t>
            </a:r>
            <a:r>
              <a:rPr lang="tr-TR" altLang="tr-TR" sz="1200" i="1" dirty="0" smtClean="0">
                <a:solidFill>
                  <a:srgbClr val="FF0000"/>
                </a:solidFill>
              </a:rPr>
              <a:t> </a:t>
            </a:r>
            <a:r>
              <a:rPr lang="tr-TR" altLang="tr-TR" sz="1200" i="1" dirty="0" err="1" smtClean="0">
                <a:solidFill>
                  <a:srgbClr val="FF0000"/>
                </a:solidFill>
              </a:rPr>
              <a:t>corticosteroids</a:t>
            </a:r>
            <a:endParaRPr lang="tr-TR" altLang="tr-TR" sz="12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1200" dirty="0" err="1" smtClean="0"/>
              <a:t>Likenifiye</a:t>
            </a:r>
            <a:r>
              <a:rPr lang="tr-TR" altLang="tr-TR" sz="1200" dirty="0" smtClean="0"/>
              <a:t> bölgede kısa süreli (yüz ve deri kıvrımında kullanılmaz)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1200" b="1" i="1" dirty="0" smtClean="0">
                <a:solidFill>
                  <a:srgbClr val="FF00FF"/>
                </a:solidFill>
              </a:rPr>
              <a:t>Çocuklarda düşük ve orta etkili ilk tercih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22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673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Aylık </a:t>
            </a:r>
            <a:r>
              <a:rPr lang="tr-TR" dirty="0" err="1" smtClean="0"/>
              <a:t>steroid</a:t>
            </a:r>
            <a:r>
              <a:rPr lang="tr-TR" dirty="0" smtClean="0"/>
              <a:t> miktarı süt çocukları için 15 gr, çocuklarda 30 gr ı geçmemeli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24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43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200" b="1" i="1" dirty="0" err="1" smtClean="0"/>
              <a:t>Takrolimus</a:t>
            </a:r>
            <a:r>
              <a:rPr lang="tr-TR" altLang="tr-TR" sz="1200" b="1" i="1" dirty="0" smtClean="0"/>
              <a:t> merhem %0.1, %0.03</a:t>
            </a:r>
          </a:p>
          <a:p>
            <a:pPr>
              <a:buFont typeface="Arial" pitchFamily="34" charset="0"/>
              <a:buNone/>
            </a:pPr>
            <a:r>
              <a:rPr lang="tr-TR" altLang="tr-TR" sz="1200" b="1" i="1" dirty="0" err="1" smtClean="0"/>
              <a:t>Pimekrolimus</a:t>
            </a:r>
            <a:r>
              <a:rPr lang="tr-TR" altLang="tr-TR" sz="1200" b="1" i="1" dirty="0" smtClean="0"/>
              <a:t> krem %1</a:t>
            </a:r>
          </a:p>
          <a:p>
            <a:pPr>
              <a:buFont typeface="Arial" pitchFamily="34" charset="0"/>
              <a:buNone/>
            </a:pPr>
            <a:endParaRPr lang="tr-TR" altLang="tr-TR" sz="1200" b="1" i="1" dirty="0" smtClean="0"/>
          </a:p>
          <a:p>
            <a:pPr>
              <a:buFont typeface="Wingdings" pitchFamily="2" charset="2"/>
              <a:buChar char="§"/>
            </a:pPr>
            <a:r>
              <a:rPr lang="tr-TR" altLang="tr-TR" sz="1200" b="1" i="1" dirty="0" smtClean="0"/>
              <a:t>2 yaş altında ruhsatı yok çünkü çalışma yok</a:t>
            </a:r>
          </a:p>
          <a:p>
            <a:pPr>
              <a:buFont typeface="Wingdings" pitchFamily="2" charset="2"/>
              <a:buChar char="§"/>
            </a:pPr>
            <a:r>
              <a:rPr lang="tr-TR" altLang="tr-TR" sz="1200" b="1" i="1" dirty="0" err="1" smtClean="0"/>
              <a:t>Proaktif</a:t>
            </a:r>
            <a:r>
              <a:rPr lang="tr-TR" altLang="tr-TR" sz="1200" b="1" i="1" dirty="0" smtClean="0"/>
              <a:t> tedavi olarak orta-ağır </a:t>
            </a:r>
            <a:r>
              <a:rPr lang="tr-TR" altLang="tr-TR" sz="1200" b="1" i="1" dirty="0" err="1" smtClean="0"/>
              <a:t>AD’de</a:t>
            </a:r>
            <a:r>
              <a:rPr lang="tr-TR" altLang="tr-TR" sz="1200" b="1" i="1" dirty="0" smtClean="0"/>
              <a:t> yararı </a:t>
            </a:r>
          </a:p>
          <a:p>
            <a:pPr>
              <a:buFont typeface="Arial" pitchFamily="34" charset="0"/>
              <a:buNone/>
            </a:pPr>
            <a:r>
              <a:rPr lang="tr-TR" altLang="tr-TR" sz="1200" b="1" i="1" dirty="0" smtClean="0"/>
              <a:t>         ve maliyet etkin olduğu gösterilmiş.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25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4217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 err="1" smtClean="0">
                <a:latin typeface="Comic Sans MS" pitchFamily="66" charset="0"/>
              </a:rPr>
              <a:t>Antihistaminiklerin</a:t>
            </a:r>
            <a:r>
              <a:rPr lang="tr-TR" altLang="tr-TR" dirty="0" smtClean="0">
                <a:latin typeface="Comic Sans MS" pitchFamily="66" charset="0"/>
              </a:rPr>
              <a:t> etkisi sınırlı</a:t>
            </a:r>
          </a:p>
          <a:p>
            <a:pPr eaLnBrk="1" hangingPunct="1">
              <a:defRPr/>
            </a:pPr>
            <a:r>
              <a:rPr lang="tr-TR" altLang="tr-TR" dirty="0" smtClean="0">
                <a:latin typeface="Comic Sans MS" pitchFamily="66" charset="0"/>
              </a:rPr>
              <a:t>Öz. </a:t>
            </a:r>
            <a:r>
              <a:rPr lang="tr-TR" altLang="tr-TR" dirty="0" err="1" smtClean="0">
                <a:latin typeface="Comic Sans MS" pitchFamily="66" charset="0"/>
              </a:rPr>
              <a:t>sedasyon</a:t>
            </a:r>
            <a:r>
              <a:rPr lang="tr-TR" altLang="tr-TR" dirty="0" smtClean="0">
                <a:latin typeface="Comic Sans MS" pitchFamily="66" charset="0"/>
              </a:rPr>
              <a:t> yapan </a:t>
            </a:r>
            <a:r>
              <a:rPr lang="tr-TR" altLang="tr-TR" dirty="0" err="1" smtClean="0">
                <a:latin typeface="Comic Sans MS" pitchFamily="66" charset="0"/>
              </a:rPr>
              <a:t>antihistaminikler</a:t>
            </a:r>
            <a:r>
              <a:rPr lang="tr-TR" altLang="tr-TR" dirty="0" smtClean="0">
                <a:latin typeface="Comic Sans MS" pitchFamily="66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altLang="tr-TR" dirty="0" smtClean="0">
                <a:latin typeface="Comic Sans MS" pitchFamily="66" charset="0"/>
              </a:rPr>
              <a:t>( </a:t>
            </a:r>
            <a:r>
              <a:rPr lang="tr-TR" altLang="tr-TR" dirty="0" err="1" smtClean="0">
                <a:latin typeface="Comic Sans MS" pitchFamily="66" charset="0"/>
              </a:rPr>
              <a:t>hidroksizin</a:t>
            </a:r>
            <a:r>
              <a:rPr lang="tr-TR" altLang="tr-TR" dirty="0" smtClean="0">
                <a:latin typeface="Comic Sans MS" pitchFamily="66" charset="0"/>
              </a:rPr>
              <a:t>- </a:t>
            </a:r>
            <a:r>
              <a:rPr lang="tr-TR" altLang="tr-TR" dirty="0" err="1" smtClean="0">
                <a:latin typeface="Comic Sans MS" pitchFamily="66" charset="0"/>
              </a:rPr>
              <a:t>difenhidramin</a:t>
            </a:r>
            <a:r>
              <a:rPr lang="tr-TR" altLang="tr-TR" dirty="0" smtClean="0">
                <a:latin typeface="Comic Sans MS" pitchFamily="66" charset="0"/>
              </a:rPr>
              <a:t>)  geceleri tercih edilebilir.</a:t>
            </a:r>
          </a:p>
          <a:p>
            <a:pPr eaLnBrk="1" hangingPunct="1">
              <a:defRPr/>
            </a:pPr>
            <a:r>
              <a:rPr lang="tr-TR" altLang="tr-TR" dirty="0" smtClean="0">
                <a:latin typeface="Comic Sans MS" pitchFamily="66" charset="0"/>
              </a:rPr>
              <a:t>Lokal </a:t>
            </a:r>
            <a:r>
              <a:rPr lang="tr-TR" altLang="tr-TR" dirty="0" err="1" smtClean="0">
                <a:latin typeface="Comic Sans MS" pitchFamily="66" charset="0"/>
              </a:rPr>
              <a:t>antihistaminikler</a:t>
            </a:r>
            <a:r>
              <a:rPr lang="tr-TR" altLang="tr-TR" dirty="0" smtClean="0">
                <a:latin typeface="Comic Sans MS" pitchFamily="66" charset="0"/>
              </a:rPr>
              <a:t> önerilmez.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26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9388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1200" dirty="0" smtClean="0"/>
              <a:t>Deri bariyeri bozukluğu </a:t>
            </a:r>
          </a:p>
          <a:p>
            <a:pPr eaLnBrk="1" hangingPunct="1">
              <a:defRPr/>
            </a:pPr>
            <a:r>
              <a:rPr lang="tr-TR" altLang="tr-TR" sz="1200" dirty="0" smtClean="0"/>
              <a:t>Derinin doğal bağışıklık cevabında   azalma </a:t>
            </a:r>
          </a:p>
          <a:p>
            <a:pPr eaLnBrk="1" hangingPunct="1">
              <a:defRPr/>
            </a:pPr>
            <a:r>
              <a:rPr lang="tr-TR" altLang="tr-TR" sz="1200" dirty="0" smtClean="0"/>
              <a:t>Alerjenlere ve </a:t>
            </a:r>
            <a:r>
              <a:rPr lang="tr-TR" altLang="tr-TR" sz="1200" dirty="0" err="1" smtClean="0"/>
              <a:t>enfeksiyöz</a:t>
            </a:r>
            <a:r>
              <a:rPr lang="tr-TR" altLang="tr-TR" sz="1200" dirty="0" smtClean="0"/>
              <a:t> etkenlere T hücrelerinin artmış cevabı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899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allergens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repeatedly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exacerbations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atopic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dermatitis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susceptible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irritants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sweating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aeroallergens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microbial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exacerbations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irritants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soaps, solvents, wool clothing, mechanical irritants, detergents, preservatives, perfumes)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Microbial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aureus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Pityrosporum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yeasts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Trichophyton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dermatophytes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may trigger atopic dermatitis at the sites of activated cutaneous nerve endings, possibly by the actions of substance P, vasoactive intestinal peptide (VIP), or via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adenyl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cyclase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–cyclic adenosine monophosphate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system.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092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&gt;3 </a:t>
            </a:r>
            <a:r>
              <a:rPr lang="tr-TR" dirty="0" err="1" smtClean="0"/>
              <a:t>age</a:t>
            </a:r>
            <a:r>
              <a:rPr lang="tr-TR" dirty="0" smtClean="0"/>
              <a:t> yaşından sonra  yiyecek </a:t>
            </a:r>
            <a:r>
              <a:rPr lang="tr-TR" dirty="0" err="1" smtClean="0"/>
              <a:t>allerjisi</a:t>
            </a:r>
            <a:r>
              <a:rPr lang="tr-TR" dirty="0" smtClean="0"/>
              <a:t> azalır </a:t>
            </a:r>
            <a:r>
              <a:rPr lang="tr-TR" dirty="0" err="1" smtClean="0"/>
              <a:t>aeroallerjen</a:t>
            </a:r>
            <a:r>
              <a:rPr lang="tr-TR" dirty="0" smtClean="0"/>
              <a:t> duyarlılığı artar (ev tozu akarları, yabani otlar, hayvanlar ve mantarlar)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708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likenifikasyon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Genellikle kronik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surtunme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bolgelerinde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katlantilariyla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artan plak.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ekskoriasyon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Derin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tirnak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izi gibi genellikle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cizgisel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travmatik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erozyon veya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ulser</a:t>
            </a:r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974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D0E5D-B2F5-4221-BA2D-4C6E43971A1A}" type="slidenum">
              <a:rPr lang="en-US"/>
              <a:pPr/>
              <a:t>12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56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849E0DA-81C0-48B8-B42D-F78413C7C2DE}" type="slidenum">
              <a:rPr lang="tr-TR" altLang="tr-TR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tr-TR" altLang="tr-T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9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B3B5F90-F556-4FF4-9567-7F39DCE60565}" type="slidenum">
              <a:rPr lang="tr-TR" altLang="tr-TR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tr-TR" altLang="tr-T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7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Öneriler: </a:t>
            </a:r>
            <a:r>
              <a:rPr lang="tr-TR" dirty="0" err="1" smtClean="0"/>
              <a:t>Phsı</a:t>
            </a:r>
            <a:r>
              <a:rPr lang="tr-TR" dirty="0" smtClean="0"/>
              <a:t> nötr sabun ve şampuan kullanılmalı, cilt ovalanmamalı, ılık suyla yıkanılmalı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20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996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03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57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88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91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8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2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04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55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14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91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79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57A1-752D-4CDA-9E6E-47C455BC0E80}" type="datetimeFigureOut">
              <a:rPr lang="tr-TR" smtClean="0"/>
              <a:t>18.04.2019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938A-B28D-4C6A-B709-927EC6099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7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dermnet.com/image.cfm?passedArrayIndex=12&amp;moduleID=2&amp;moduleGroupID=2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docid=Qg57vaIeRijchM&amp;tbnid=JMwlrZ82tGIrNM:&amp;ved=0CAgQjRwwAA&amp;url=https://healthy.kaiserpermanente.org/health/care/!ut/p/c4/HYtBDsIwDARfFBnKpfTGGyoE4VJZjgmWYjsKFInft0F72tlZeMAew69k_IgbFrhDVE5CYhzEnt70v0yprTmw0Y-K111AuPVvccLCENnC-u5AEsThOJwPY2-1YVaEaB4I6cUwsy3XGarqeNLlsgGbYJBr/&amp;ei=sutEUfuLBsTItAai34CICg&amp;psig=AFQjCNGLyzxi-zb4DvPuNndum_O2hdH2CA&amp;ust=1363557682129793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m.tr/url?sa=i&amp;source=images&amp;cd=&amp;cad=rja&amp;docid=El03M9VRh9t25M&amp;tbnid=3jBbaFFaXm-LbM:&amp;ved=0CAgQjRwwAA&amp;url=http://leki-opinie.pl/elidel-krem&amp;ei=GOxEUb6iOovAtAa2kIHYDQ&amp;psig=AFQjCNHeG6G9MIA5dwPzIfsBCn6ujKLUeg&amp;ust=1363557784990573" TargetMode="Externa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>
                <a:solidFill>
                  <a:srgbClr val="002060"/>
                </a:solidFill>
              </a:rPr>
              <a:t>Atopic</a:t>
            </a:r>
            <a:r>
              <a:rPr lang="tr-TR" altLang="tr-TR" dirty="0">
                <a:solidFill>
                  <a:srgbClr val="002060"/>
                </a:solidFill>
              </a:rPr>
              <a:t> </a:t>
            </a:r>
            <a:r>
              <a:rPr lang="tr-TR" altLang="tr-TR" dirty="0" err="1">
                <a:solidFill>
                  <a:srgbClr val="002060"/>
                </a:solidFill>
              </a:rPr>
              <a:t>Dermatitis</a:t>
            </a:r>
            <a:endParaRPr lang="tr-TR" altLang="tr-TR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66988" y="3500438"/>
            <a:ext cx="6248400" cy="23622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tr-TR" dirty="0" err="1">
                <a:solidFill>
                  <a:srgbClr val="FF0000"/>
                </a:solidFill>
                <a:latin typeface="Calibri" panose="020F0502020204030204"/>
              </a:rPr>
              <a:t>Doç</a:t>
            </a:r>
            <a:r>
              <a:rPr lang="tr-TR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/>
              </a:rPr>
              <a:t>Dr</a:t>
            </a:r>
            <a:r>
              <a:rPr lang="tr-TR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alibri" panose="020F0502020204030204"/>
              </a:rPr>
              <a:t>H.Tekin</a:t>
            </a:r>
            <a:r>
              <a:rPr lang="tr-TR" dirty="0">
                <a:solidFill>
                  <a:srgbClr val="FF0000"/>
                </a:solidFill>
                <a:latin typeface="Calibri" panose="020F0502020204030204"/>
              </a:rPr>
              <a:t> Nacaroğlu</a:t>
            </a:r>
          </a:p>
          <a:p>
            <a:pPr algn="l">
              <a:spcBef>
                <a:spcPts val="0"/>
              </a:spcBef>
            </a:pPr>
            <a:r>
              <a:rPr lang="tr-TR" dirty="0">
                <a:solidFill>
                  <a:srgbClr val="FF0000"/>
                </a:solidFill>
                <a:latin typeface="Calibri" panose="020F0502020204030204"/>
              </a:rPr>
              <a:t>Çocuk İmmünolojisi ve </a:t>
            </a:r>
            <a:r>
              <a:rPr lang="tr-TR" dirty="0" err="1">
                <a:solidFill>
                  <a:srgbClr val="FF0000"/>
                </a:solidFill>
                <a:latin typeface="Calibri" panose="020F0502020204030204"/>
              </a:rPr>
              <a:t>Allerji</a:t>
            </a:r>
            <a:r>
              <a:rPr lang="tr-TR" dirty="0">
                <a:solidFill>
                  <a:srgbClr val="FF0000"/>
                </a:solidFill>
                <a:latin typeface="Calibri" panose="020F0502020204030204"/>
              </a:rPr>
              <a:t> Hastalıkları</a:t>
            </a:r>
          </a:p>
          <a:p>
            <a:pPr eaLnBrk="1" hangingPunct="1"/>
            <a:endParaRPr lang="tr-TR" altLang="tr-TR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400" dirty="0" err="1">
                <a:solidFill>
                  <a:srgbClr val="002060"/>
                </a:solidFill>
                <a:latin typeface="Comic Sans MS" pitchFamily="66" charset="0"/>
              </a:rPr>
              <a:t>Physical</a:t>
            </a:r>
            <a:r>
              <a:rPr lang="tr-TR" altLang="tr-TR" sz="34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altLang="tr-TR" sz="3400" dirty="0" err="1">
                <a:solidFill>
                  <a:srgbClr val="002060"/>
                </a:solidFill>
                <a:latin typeface="Comic Sans MS" pitchFamily="66" charset="0"/>
              </a:rPr>
              <a:t>Examination</a:t>
            </a:r>
            <a:r>
              <a:rPr lang="tr-TR" altLang="tr-TR" sz="3400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tr-TR" altLang="tr-TR" sz="3400" dirty="0">
                <a:solidFill>
                  <a:srgbClr val="002060"/>
                </a:solidFill>
                <a:latin typeface="Comic Sans MS" pitchFamily="66" charset="0"/>
              </a:rPr>
            </a:br>
            <a:endParaRPr lang="tr-TR" altLang="tr-TR" sz="3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following</a:t>
            </a:r>
            <a:r>
              <a:rPr lang="tr-TR" sz="2400" dirty="0"/>
              <a:t> </a:t>
            </a:r>
            <a:r>
              <a:rPr lang="tr-TR" sz="2400" dirty="0" err="1"/>
              <a:t>three</a:t>
            </a:r>
            <a:r>
              <a:rPr lang="tr-TR" sz="2400" dirty="0"/>
              <a:t> </a:t>
            </a:r>
            <a:r>
              <a:rPr lang="tr-TR" sz="2400" dirty="0" err="1"/>
              <a:t>classes</a:t>
            </a:r>
            <a:r>
              <a:rPr lang="tr-TR" sz="2400" dirty="0"/>
              <a:t> of skin </a:t>
            </a:r>
            <a:r>
              <a:rPr lang="tr-TR" sz="2400" dirty="0" err="1"/>
              <a:t>lesions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recognized</a:t>
            </a:r>
            <a:r>
              <a:rPr lang="tr-TR" sz="2400" dirty="0"/>
              <a:t>: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>
                <a:solidFill>
                  <a:srgbClr val="FF0000"/>
                </a:solidFill>
              </a:rPr>
              <a:t>Acute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- </a:t>
            </a:r>
            <a:r>
              <a:rPr lang="tr-TR" sz="2400" dirty="0" err="1"/>
              <a:t>Intensely</a:t>
            </a:r>
            <a:r>
              <a:rPr lang="tr-TR" sz="2400" dirty="0"/>
              <a:t> </a:t>
            </a:r>
            <a:r>
              <a:rPr lang="tr-TR" sz="2400" dirty="0" err="1"/>
              <a:t>pruritic</a:t>
            </a:r>
            <a:r>
              <a:rPr lang="tr-TR" sz="2400" dirty="0"/>
              <a:t> </a:t>
            </a:r>
            <a:r>
              <a:rPr lang="tr-TR" sz="2400" dirty="0" err="1"/>
              <a:t>erythematous</a:t>
            </a:r>
            <a:r>
              <a:rPr lang="tr-TR" sz="2400" dirty="0"/>
              <a:t> </a:t>
            </a:r>
            <a:r>
              <a:rPr lang="tr-TR" sz="2400" dirty="0" err="1"/>
              <a:t>papules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vesicles</a:t>
            </a:r>
            <a:r>
              <a:rPr lang="tr-TR" sz="2400" dirty="0"/>
              <a:t> </a:t>
            </a:r>
            <a:r>
              <a:rPr lang="tr-TR" sz="2400" dirty="0" err="1"/>
              <a:t>overlying</a:t>
            </a:r>
            <a:r>
              <a:rPr lang="tr-TR" sz="2400" dirty="0"/>
              <a:t> </a:t>
            </a:r>
            <a:r>
              <a:rPr lang="tr-TR" sz="2400" dirty="0" err="1"/>
              <a:t>erythematous</a:t>
            </a:r>
            <a:r>
              <a:rPr lang="tr-TR" sz="2400" dirty="0"/>
              <a:t> skin; </a:t>
            </a:r>
            <a:r>
              <a:rPr lang="tr-TR" sz="2400" dirty="0" err="1"/>
              <a:t>frequently</a:t>
            </a:r>
            <a:r>
              <a:rPr lang="tr-TR" sz="2400" dirty="0"/>
              <a:t> </a:t>
            </a:r>
            <a:r>
              <a:rPr lang="tr-TR" sz="2400" dirty="0" err="1"/>
              <a:t>associated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extensive</a:t>
            </a:r>
            <a:r>
              <a:rPr lang="tr-TR" sz="2400" dirty="0"/>
              <a:t> </a:t>
            </a:r>
            <a:r>
              <a:rPr lang="tr-TR" sz="2400" dirty="0" err="1"/>
              <a:t>excoriations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erosions</a:t>
            </a:r>
            <a:r>
              <a:rPr lang="tr-TR" sz="2400" dirty="0"/>
              <a:t> </a:t>
            </a:r>
            <a:r>
              <a:rPr lang="tr-TR" sz="2400" dirty="0" err="1"/>
              <a:t>accompanied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serous</a:t>
            </a:r>
            <a:r>
              <a:rPr lang="tr-TR" sz="2400" dirty="0"/>
              <a:t> </a:t>
            </a:r>
            <a:r>
              <a:rPr lang="tr-TR" sz="2400" dirty="0" err="1"/>
              <a:t>exudates</a:t>
            </a:r>
            <a:endParaRPr lang="tr-TR" sz="2400" dirty="0"/>
          </a:p>
          <a:p>
            <a:r>
              <a:rPr lang="tr-TR" sz="2400" dirty="0" err="1">
                <a:solidFill>
                  <a:srgbClr val="FF0000"/>
                </a:solidFill>
              </a:rPr>
              <a:t>Subacute</a:t>
            </a:r>
            <a:r>
              <a:rPr lang="tr-TR" sz="2400" dirty="0"/>
              <a:t> - </a:t>
            </a:r>
            <a:r>
              <a:rPr lang="tr-TR" sz="2400" dirty="0" err="1"/>
              <a:t>Erythema</a:t>
            </a:r>
            <a:r>
              <a:rPr lang="tr-TR" sz="2400" dirty="0"/>
              <a:t>, </a:t>
            </a:r>
            <a:r>
              <a:rPr lang="tr-TR" sz="2400" dirty="0" err="1"/>
              <a:t>excoriation</a:t>
            </a:r>
            <a:r>
              <a:rPr lang="tr-TR" sz="2400" dirty="0"/>
              <a:t>,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scaling</a:t>
            </a:r>
            <a:endParaRPr lang="tr-TR" sz="2400" dirty="0"/>
          </a:p>
          <a:p>
            <a:r>
              <a:rPr lang="tr-TR" sz="2400" dirty="0" err="1">
                <a:solidFill>
                  <a:srgbClr val="FF0000"/>
                </a:solidFill>
              </a:rPr>
              <a:t>Chronic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- </a:t>
            </a:r>
            <a:r>
              <a:rPr lang="tr-TR" sz="2400" dirty="0" err="1"/>
              <a:t>Thickened</a:t>
            </a:r>
            <a:r>
              <a:rPr lang="tr-TR" sz="2400" dirty="0"/>
              <a:t> </a:t>
            </a:r>
            <a:r>
              <a:rPr lang="tr-TR" sz="2400" dirty="0" err="1"/>
              <a:t>plaques</a:t>
            </a:r>
            <a:r>
              <a:rPr lang="tr-TR" sz="2400" dirty="0"/>
              <a:t> of skin, </a:t>
            </a:r>
            <a:r>
              <a:rPr lang="tr-TR" sz="2400" dirty="0" err="1"/>
              <a:t>accentuated</a:t>
            </a:r>
            <a:r>
              <a:rPr lang="tr-TR" sz="2400" dirty="0"/>
              <a:t> skin </a:t>
            </a:r>
            <a:r>
              <a:rPr lang="tr-TR" sz="2400" dirty="0" err="1"/>
              <a:t>markings</a:t>
            </a:r>
            <a:r>
              <a:rPr lang="tr-TR" sz="2400" dirty="0"/>
              <a:t> (</a:t>
            </a:r>
            <a:r>
              <a:rPr lang="tr-TR" sz="2400" dirty="0" err="1"/>
              <a:t>lichenification</a:t>
            </a:r>
            <a:r>
              <a:rPr lang="tr-TR" sz="2400" dirty="0"/>
              <a:t>), </a:t>
            </a:r>
            <a:r>
              <a:rPr lang="tr-TR" sz="2400" dirty="0" err="1"/>
              <a:t>fibrotic</a:t>
            </a:r>
            <a:r>
              <a:rPr lang="tr-TR" sz="2400" dirty="0"/>
              <a:t> </a:t>
            </a:r>
            <a:r>
              <a:rPr lang="tr-TR" sz="2400" dirty="0" err="1"/>
              <a:t>papules</a:t>
            </a:r>
            <a:r>
              <a:rPr lang="tr-TR" sz="2400" dirty="0"/>
              <a:t> (</a:t>
            </a:r>
            <a:r>
              <a:rPr lang="tr-TR" sz="2400" dirty="0" err="1"/>
              <a:t>prurigo</a:t>
            </a:r>
            <a:r>
              <a:rPr lang="tr-TR" sz="2400" dirty="0"/>
              <a:t> </a:t>
            </a:r>
            <a:r>
              <a:rPr lang="tr-TR" sz="2400" dirty="0" err="1"/>
              <a:t>nodularis</a:t>
            </a:r>
            <a:r>
              <a:rPr lang="tr-TR" sz="2400" dirty="0"/>
              <a:t>); </a:t>
            </a:r>
            <a:r>
              <a:rPr lang="tr-TR" sz="2400" dirty="0" err="1"/>
              <a:t>possible</a:t>
            </a:r>
            <a:r>
              <a:rPr lang="tr-TR" sz="2400" dirty="0"/>
              <a:t> </a:t>
            </a:r>
            <a:r>
              <a:rPr lang="tr-TR" sz="2400" dirty="0" err="1"/>
              <a:t>coexistence</a:t>
            </a:r>
            <a:r>
              <a:rPr lang="tr-TR" sz="2400" dirty="0"/>
              <a:t> of </a:t>
            </a:r>
            <a:r>
              <a:rPr lang="tr-TR" sz="2400" dirty="0" err="1"/>
              <a:t>all</a:t>
            </a:r>
            <a:r>
              <a:rPr lang="tr-TR" sz="2400" dirty="0"/>
              <a:t> 3 </a:t>
            </a:r>
            <a:r>
              <a:rPr lang="tr-TR" sz="2400" dirty="0" err="1"/>
              <a:t>types</a:t>
            </a:r>
            <a:r>
              <a:rPr lang="tr-TR" sz="2400" dirty="0"/>
              <a:t> of </a:t>
            </a:r>
            <a:r>
              <a:rPr lang="tr-TR" sz="2400" dirty="0" err="1"/>
              <a:t>lesions</a:t>
            </a:r>
            <a:r>
              <a:rPr lang="tr-TR" sz="2400" dirty="0"/>
              <a:t> in </a:t>
            </a:r>
            <a:r>
              <a:rPr lang="tr-TR" sz="2400" dirty="0" err="1"/>
              <a:t>chronic</a:t>
            </a:r>
            <a:r>
              <a:rPr lang="tr-TR" sz="2400" dirty="0"/>
              <a:t> </a:t>
            </a:r>
            <a:r>
              <a:rPr lang="tr-TR" sz="2400" dirty="0" err="1"/>
              <a:t>atopic</a:t>
            </a:r>
            <a:r>
              <a:rPr lang="tr-TR" sz="2400" dirty="0"/>
              <a:t> </a:t>
            </a:r>
            <a:r>
              <a:rPr lang="tr-TR" sz="2400" dirty="0" err="1"/>
              <a:t>dermatitis</a:t>
            </a:r>
            <a:endParaRPr lang="tr-TR" sz="2400" dirty="0"/>
          </a:p>
          <a:p>
            <a:pPr eaLnBrk="1" hangingPunct="1">
              <a:lnSpc>
                <a:spcPct val="90000"/>
              </a:lnSpc>
            </a:pPr>
            <a:endParaRPr lang="tr-TR" altLang="tr-TR" sz="2100" dirty="0"/>
          </a:p>
          <a:p>
            <a:pPr eaLnBrk="1" hangingPunct="1">
              <a:lnSpc>
                <a:spcPct val="90000"/>
              </a:lnSpc>
            </a:pPr>
            <a:endParaRPr lang="tr-TR" altLang="tr-TR" sz="21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116632"/>
            <a:ext cx="1938337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nyul/nyul1204/nyul120400501/13214572-veterinary-and-cute-kid-discussing-rabbit-treatment-at-pets-cli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676" y="3140968"/>
            <a:ext cx="4921324" cy="32849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sz="3200" dirty="0" err="1">
                <a:solidFill>
                  <a:srgbClr val="002060"/>
                </a:solidFill>
              </a:rPr>
              <a:t>Physical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 err="1">
                <a:solidFill>
                  <a:srgbClr val="002060"/>
                </a:solidFill>
              </a:rPr>
              <a:t>Examination</a:t>
            </a: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19460" name="2 İçerik Yer Tutucusu"/>
          <p:cNvSpPr>
            <a:spLocks noGrp="1"/>
          </p:cNvSpPr>
          <p:nvPr>
            <p:ph idx="1"/>
          </p:nvPr>
        </p:nvSpPr>
        <p:spPr>
          <a:xfrm>
            <a:off x="1774826" y="1196752"/>
            <a:ext cx="5257279" cy="50405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Typical </a:t>
            </a:r>
            <a:r>
              <a:rPr lang="en-US" sz="2400" dirty="0"/>
              <a:t>locations of lesions by age are as follows</a:t>
            </a:r>
            <a:r>
              <a:rPr lang="en-US" sz="2400" dirty="0"/>
              <a:t>:</a:t>
            </a:r>
            <a:endParaRPr lang="tr-TR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Nonmobile</a:t>
            </a:r>
            <a:r>
              <a:rPr lang="en-US" sz="2400" dirty="0"/>
              <a:t> </a:t>
            </a:r>
            <a:r>
              <a:rPr lang="en-US" sz="2400" dirty="0"/>
              <a:t>infant - Face and scalp</a:t>
            </a:r>
          </a:p>
          <a:p>
            <a:r>
              <a:rPr lang="en-US" sz="2400" dirty="0"/>
              <a:t>Crawling infant - Extensor surfaces of extremities, trunk, face, and neck</a:t>
            </a:r>
          </a:p>
          <a:p>
            <a:r>
              <a:rPr lang="en-US" sz="2400" dirty="0"/>
              <a:t>Older child and adolescent - Wrists, ankles, </a:t>
            </a:r>
            <a:r>
              <a:rPr lang="en-US" sz="2400" dirty="0" err="1"/>
              <a:t>antecubital</a:t>
            </a:r>
            <a:r>
              <a:rPr lang="en-US" sz="2400" dirty="0"/>
              <a:t> fossae, popliteal fossae, and neck</a:t>
            </a:r>
          </a:p>
          <a:p>
            <a:r>
              <a:rPr lang="en-US" sz="2400" dirty="0"/>
              <a:t>Adult - May be limited to hand and foot eczema</a:t>
            </a:r>
          </a:p>
          <a:p>
            <a:pPr eaLnBrk="1" hangingPunct="1">
              <a:buFont typeface="Arial" pitchFamily="34" charset="0"/>
              <a:buNone/>
            </a:pPr>
            <a:endParaRPr lang="tr-TR" altLang="tr-TR" sz="2200" b="1" i="1" dirty="0"/>
          </a:p>
          <a:p>
            <a:pPr eaLnBrk="1" hangingPunct="1">
              <a:buFont typeface="Arial" pitchFamily="34" charset="0"/>
              <a:buNone/>
            </a:pPr>
            <a:endParaRPr lang="tr-TR" altLang="tr-TR" sz="2200" b="1" i="1" u="sng" dirty="0"/>
          </a:p>
          <a:p>
            <a:pPr eaLnBrk="1" hangingPunct="1">
              <a:buFont typeface="Arial" pitchFamily="34" charset="0"/>
              <a:buNone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91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Diagnosis of Atopic Dermatitis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4"/>
            <a:ext cx="8229600" cy="4158009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requires the presence of three or more major and three or more minor criteria as defined by </a:t>
            </a:r>
            <a:r>
              <a:rPr lang="en-US" dirty="0" err="1"/>
              <a:t>Hanifin</a:t>
            </a:r>
            <a:r>
              <a:rPr lang="en-US" dirty="0"/>
              <a:t> and </a:t>
            </a:r>
            <a:r>
              <a:rPr lang="en-US" dirty="0" err="1"/>
              <a:t>Rajka</a:t>
            </a:r>
            <a:endParaRPr lang="tr-TR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3 major + 3 minor criteria</a:t>
            </a:r>
          </a:p>
          <a:p>
            <a:pPr marL="609600" indent="-609600"/>
            <a:r>
              <a:rPr lang="en-US" i="1" dirty="0">
                <a:solidFill>
                  <a:srgbClr val="FF0000"/>
                </a:solidFill>
              </a:rPr>
              <a:t>Major </a:t>
            </a:r>
            <a:r>
              <a:rPr lang="en-US" i="1" dirty="0">
                <a:solidFill>
                  <a:srgbClr val="FF0000"/>
                </a:solidFill>
              </a:rPr>
              <a:t>criteria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Pruritus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Lichenification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Chronic or chronically relapsing course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Personal or family history of </a:t>
            </a:r>
            <a:r>
              <a:rPr lang="en-US" dirty="0" err="1"/>
              <a:t>atopy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7211144" cy="4889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2400" dirty="0" err="1">
                <a:solidFill>
                  <a:srgbClr val="002060"/>
                </a:solidFill>
              </a:rPr>
              <a:t>Minor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 err="1">
                <a:solidFill>
                  <a:srgbClr val="002060"/>
                </a:solidFill>
              </a:rPr>
              <a:t>criteria</a:t>
            </a:r>
            <a:endParaRPr lang="tr-TR" sz="2400" dirty="0">
              <a:solidFill>
                <a:srgbClr val="002060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175500" y="6524625"/>
            <a:ext cx="3492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1200">
                <a:solidFill>
                  <a:srgbClr val="000000"/>
                </a:solidFill>
              </a:rPr>
              <a:t>Ann Dermatol:2010;22(2).125-37</a:t>
            </a:r>
          </a:p>
        </p:txBody>
      </p:sp>
      <p:pic>
        <p:nvPicPr>
          <p:cNvPr id="11272" name="Picture 8" descr="Hanifin Rajka criteria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14049"/>
          <a:stretch/>
        </p:blipFill>
        <p:spPr bwMode="auto">
          <a:xfrm>
            <a:off x="3359696" y="969443"/>
            <a:ext cx="5316978" cy="55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solidFill>
                  <a:srgbClr val="002060"/>
                </a:solidFill>
              </a:rPr>
              <a:t>Infantile Phase ( 0-2 years 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19263"/>
            <a:ext cx="8507288" cy="44116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Onset </a:t>
            </a:r>
            <a:r>
              <a:rPr lang="en-US" dirty="0"/>
              <a:t>around 3 months of age. </a:t>
            </a:r>
            <a:endParaRPr lang="tr-TR" dirty="0"/>
          </a:p>
          <a:p>
            <a:pPr>
              <a:buFontTx/>
              <a:buNone/>
            </a:pPr>
            <a:r>
              <a:rPr lang="en-US" dirty="0"/>
              <a:t>Under </a:t>
            </a:r>
            <a:r>
              <a:rPr lang="en-US" dirty="0"/>
              <a:t>6 months, the face and scalp commonly involved, at an older age, limb folds and hands involved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36" y="4581129"/>
            <a:ext cx="2942676" cy="19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atopik-bebek-y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48661"/>
            <a:ext cx="2708120" cy="296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services.epnet.com/getimage.aspx?imageiid=47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20" y="3848661"/>
            <a:ext cx="3892932" cy="27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4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i="1" dirty="0">
                <a:solidFill>
                  <a:srgbClr val="002060"/>
                </a:solidFill>
              </a:rPr>
              <a:t>Infantile Phase ( 0-2 years )</a:t>
            </a:r>
            <a:endParaRPr lang="tr-TR" altLang="tr-TR" sz="3200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844824"/>
            <a:ext cx="8229600" cy="30963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err="1" smtClean="0"/>
              <a:t>Diaper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not </a:t>
            </a:r>
            <a:r>
              <a:rPr lang="tr-TR" dirty="0" err="1" smtClean="0"/>
              <a:t>effected</a:t>
            </a:r>
            <a:r>
              <a:rPr lang="tr-TR" dirty="0" smtClean="0"/>
              <a:t> </a:t>
            </a:r>
            <a:r>
              <a:rPr lang="tr-TR" dirty="0" err="1" smtClean="0"/>
              <a:t>tipically</a:t>
            </a:r>
            <a:r>
              <a:rPr lang="tr-TR" i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tr-TR" i="1" dirty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tr-TR" i="1" dirty="0" err="1" smtClean="0">
                <a:solidFill>
                  <a:schemeClr val="bg2">
                    <a:lumMod val="25000"/>
                  </a:schemeClr>
                </a:solidFill>
              </a:rPr>
              <a:t>Why</a:t>
            </a:r>
            <a:r>
              <a:rPr lang="tr-TR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dirty="0" smtClean="0"/>
              <a:t>; </a:t>
            </a:r>
          </a:p>
          <a:p>
            <a:pPr lvl="1" eaLnBrk="1" hangingPunct="1">
              <a:defRPr/>
            </a:pPr>
            <a:r>
              <a:rPr lang="tr-TR" dirty="0" err="1" smtClean="0"/>
              <a:t>Diaper</a:t>
            </a:r>
            <a:r>
              <a:rPr lang="tr-TR" dirty="0" smtClean="0"/>
              <a:t> </a:t>
            </a:r>
            <a:r>
              <a:rPr lang="tr-TR" dirty="0" err="1" smtClean="0"/>
              <a:t>section</a:t>
            </a:r>
            <a:r>
              <a:rPr lang="tr-TR" dirty="0" smtClean="0"/>
              <a:t>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wet</a:t>
            </a:r>
            <a:endParaRPr lang="tr-TR" dirty="0"/>
          </a:p>
          <a:p>
            <a:pPr lvl="1" eaLnBrk="1" hangingPunct="1">
              <a:defRPr/>
            </a:pPr>
            <a:r>
              <a:rPr lang="tr-TR" dirty="0" err="1" smtClean="0"/>
              <a:t>Conserved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outer</a:t>
            </a:r>
            <a:r>
              <a:rPr lang="tr-TR" dirty="0" smtClean="0"/>
              <a:t> </a:t>
            </a:r>
            <a:r>
              <a:rPr lang="tr-TR" dirty="0" err="1" smtClean="0"/>
              <a:t>irritants</a:t>
            </a:r>
            <a:endParaRPr lang="tr-TR" dirty="0" smtClean="0"/>
          </a:p>
          <a:p>
            <a:pPr lvl="1" eaLnBrk="1" hangingPunct="1">
              <a:defRPr/>
            </a:pPr>
            <a:r>
              <a:rPr lang="tr-TR" dirty="0" err="1" smtClean="0"/>
              <a:t>Conserved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/>
              <a:t> </a:t>
            </a:r>
            <a:r>
              <a:rPr lang="tr-TR" dirty="0" err="1"/>
              <a:t>scratching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2705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 idx="4294967295"/>
          </p:nvPr>
        </p:nvSpPr>
        <p:spPr>
          <a:xfrm>
            <a:off x="1855257" y="637630"/>
            <a:ext cx="8229600" cy="919162"/>
          </a:xfrm>
        </p:spPr>
        <p:txBody>
          <a:bodyPr/>
          <a:lstStyle/>
          <a:p>
            <a:pPr eaLnBrk="1" hangingPunct="1"/>
            <a:r>
              <a:rPr lang="tr-TR" altLang="tr-TR" sz="2800" i="1" dirty="0" err="1">
                <a:solidFill>
                  <a:srgbClr val="002060"/>
                </a:solidFill>
                <a:latin typeface="Arial Black" pitchFamily="34" charset="0"/>
              </a:rPr>
              <a:t>Childhood</a:t>
            </a:r>
            <a:r>
              <a:rPr lang="tr-TR" altLang="tr-TR" sz="2800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tr-TR" altLang="tr-TR" sz="2800" i="1" dirty="0" err="1">
                <a:solidFill>
                  <a:srgbClr val="002060"/>
                </a:solidFill>
                <a:latin typeface="Arial Black" pitchFamily="34" charset="0"/>
              </a:rPr>
              <a:t>Phase</a:t>
            </a:r>
            <a:r>
              <a:rPr lang="tr-TR" altLang="tr-TR" sz="2800" i="1" dirty="0">
                <a:solidFill>
                  <a:srgbClr val="002060"/>
                </a:solidFill>
                <a:latin typeface="Arial Black" pitchFamily="34" charset="0"/>
              </a:rPr>
              <a:t> ( 2-12 </a:t>
            </a:r>
            <a:r>
              <a:rPr lang="tr-TR" altLang="tr-TR" sz="2800" i="1" dirty="0" err="1">
                <a:solidFill>
                  <a:srgbClr val="002060"/>
                </a:solidFill>
                <a:latin typeface="Arial Black" pitchFamily="34" charset="0"/>
              </a:rPr>
              <a:t>years</a:t>
            </a:r>
            <a:r>
              <a:rPr lang="tr-TR" altLang="tr-TR" sz="2800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tr-TR" altLang="tr-TR" sz="2800" i="1" dirty="0">
                <a:solidFill>
                  <a:srgbClr val="002060"/>
                </a:solidFill>
                <a:latin typeface="Arial Black" pitchFamily="34" charset="0"/>
              </a:rPr>
              <a:t>)</a:t>
            </a:r>
            <a:r>
              <a:rPr lang="tr-TR" altLang="tr-TR" sz="2800" dirty="0">
                <a:latin typeface="Arial Black" pitchFamily="34" charset="0"/>
              </a:rPr>
              <a:t/>
            </a:r>
            <a:br>
              <a:rPr lang="tr-TR" altLang="tr-TR" sz="2800" dirty="0">
                <a:latin typeface="Arial Black" pitchFamily="34" charset="0"/>
              </a:rPr>
            </a:br>
            <a:endParaRPr lang="en-GB" altLang="tr-TR" sz="2800" dirty="0">
              <a:latin typeface="Arial Black" pitchFamily="34" charset="0"/>
            </a:endParaRPr>
          </a:p>
        </p:txBody>
      </p:sp>
      <p:sp>
        <p:nvSpPr>
          <p:cNvPr id="30723" name="2 İçerik Yer Tutucusu"/>
          <p:cNvSpPr>
            <a:spLocks noGrp="1"/>
          </p:cNvSpPr>
          <p:nvPr>
            <p:ph idx="4294967295"/>
          </p:nvPr>
        </p:nvSpPr>
        <p:spPr>
          <a:xfrm>
            <a:off x="1981200" y="1719263"/>
            <a:ext cx="8229600" cy="2933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/>
              <a:t>Papular</a:t>
            </a:r>
            <a:r>
              <a:rPr lang="en-US" sz="2000" dirty="0"/>
              <a:t> </a:t>
            </a:r>
            <a:r>
              <a:rPr lang="en-US" sz="2000" dirty="0"/>
              <a:t>areas in flexural regions common. </a:t>
            </a:r>
            <a:endParaRPr lang="tr-TR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dirty="0"/>
              <a:t>	</a:t>
            </a:r>
            <a:r>
              <a:rPr lang="en-US" sz="2000" dirty="0"/>
              <a:t>Persistent </a:t>
            </a:r>
            <a:r>
              <a:rPr lang="en-US" sz="2000" dirty="0"/>
              <a:t>rubbing and scratching leads to </a:t>
            </a:r>
            <a:r>
              <a:rPr lang="en-US" sz="2000" dirty="0" err="1"/>
              <a:t>lichenified</a:t>
            </a:r>
            <a:r>
              <a:rPr lang="en-US" sz="2000" dirty="0"/>
              <a:t> plaques and excoriations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>
                <a:latin typeface="Arial Black" pitchFamily="34" charset="0"/>
              </a:rPr>
              <a:t>				                             </a:t>
            </a:r>
            <a:r>
              <a:rPr lang="tr-TR" altLang="tr-TR" sz="1200" dirty="0" err="1"/>
              <a:t>Ann</a:t>
            </a:r>
            <a:r>
              <a:rPr lang="tr-TR" altLang="tr-TR" sz="1200" dirty="0"/>
              <a:t> </a:t>
            </a:r>
            <a:r>
              <a:rPr lang="tr-TR" altLang="tr-TR" sz="1200" dirty="0" err="1"/>
              <a:t>Dermatol</a:t>
            </a:r>
            <a:r>
              <a:rPr lang="tr-TR" altLang="tr-TR" sz="1200" dirty="0"/>
              <a:t> 2010:22(2);125-137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1400" dirty="0"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sz="1400" dirty="0"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tr-TR" sz="2400" dirty="0">
              <a:latin typeface="Arial Black" pitchFamily="34" charset="0"/>
            </a:endParaRPr>
          </a:p>
        </p:txBody>
      </p:sp>
      <p:pic>
        <p:nvPicPr>
          <p:cNvPr id="30724" name="Picture 5" descr="ANd9GcTwLirbgudufUEWIh1aWtPfM3668h2O3mlK1h6u70MiOigBcs-D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590" y="2781300"/>
            <a:ext cx="2637061" cy="28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ANd9GcQj4BywT5EP4TFt804-aMV4yXlSPCuT0pBYI9Zh5niQwLxR9qW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203825"/>
            <a:ext cx="19018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Atopic dermatitis picture and photo treatment atopic_dermatitis_05atopic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3368787"/>
            <a:ext cx="2647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dermat_atop_adoles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992689"/>
            <a:ext cx="21018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32656"/>
            <a:ext cx="7543800" cy="724942"/>
          </a:xfrm>
        </p:spPr>
        <p:txBody>
          <a:bodyPr/>
          <a:lstStyle/>
          <a:p>
            <a:r>
              <a:rPr lang="tr-TR" altLang="tr-TR" sz="3200" dirty="0" err="1">
                <a:solidFill>
                  <a:srgbClr val="002060"/>
                </a:solidFill>
              </a:rPr>
              <a:t>Laboratory</a:t>
            </a:r>
            <a:r>
              <a:rPr lang="tr-TR" altLang="tr-TR" sz="3200" dirty="0">
                <a:solidFill>
                  <a:srgbClr val="002060"/>
                </a:solidFill>
              </a:rPr>
              <a:t> </a:t>
            </a:r>
            <a:r>
              <a:rPr lang="tr-TR" altLang="tr-TR" sz="3200" dirty="0" err="1">
                <a:solidFill>
                  <a:srgbClr val="002060"/>
                </a:solidFill>
              </a:rPr>
              <a:t>Studies</a:t>
            </a:r>
            <a:endParaRPr lang="tr-TR" altLang="tr-TR" sz="2800" dirty="0">
              <a:solidFill>
                <a:srgbClr val="00206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412776"/>
            <a:ext cx="74168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330066"/>
              </a:buClr>
              <a:defRPr/>
            </a:pPr>
            <a:r>
              <a:rPr lang="en-US" altLang="tr-TR" sz="2400" dirty="0">
                <a:solidFill>
                  <a:srgbClr val="000000"/>
                </a:solidFill>
              </a:rPr>
              <a:t>No definitive laboratory tests are used to diagnose atopic dermatitis (AD). </a:t>
            </a:r>
            <a:endParaRPr lang="tr-TR" altLang="tr-TR" sz="2400" dirty="0">
              <a:solidFill>
                <a:srgbClr val="000000"/>
              </a:solidFill>
            </a:endParaRPr>
          </a:p>
          <a:p>
            <a:pPr marL="0" indent="0">
              <a:buClr>
                <a:srgbClr val="330066"/>
              </a:buClr>
              <a:buNone/>
              <a:defRPr/>
            </a:pPr>
            <a:endParaRPr lang="tr-TR" altLang="tr-TR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0066"/>
              </a:buClr>
              <a:defRPr/>
            </a:pPr>
            <a:r>
              <a:rPr lang="en-US" altLang="tr-TR" sz="2400" dirty="0">
                <a:solidFill>
                  <a:srgbClr val="000000"/>
                </a:solidFill>
              </a:rPr>
              <a:t>Elevated </a:t>
            </a:r>
            <a:r>
              <a:rPr lang="en-US" altLang="tr-TR" sz="2400" dirty="0">
                <a:solidFill>
                  <a:srgbClr val="000000"/>
                </a:solidFill>
              </a:rPr>
              <a:t>serum immunoglobulin E (</a:t>
            </a:r>
            <a:r>
              <a:rPr lang="en-US" altLang="tr-TR" sz="2400" dirty="0" err="1">
                <a:solidFill>
                  <a:srgbClr val="000000"/>
                </a:solidFill>
              </a:rPr>
              <a:t>IgE</a:t>
            </a:r>
            <a:r>
              <a:rPr lang="en-US" altLang="tr-TR" sz="2400" dirty="0">
                <a:solidFill>
                  <a:srgbClr val="000000"/>
                </a:solidFill>
              </a:rPr>
              <a:t>) levels and peripheral blood eosinophilia occur in most individuals with atopic dermatitis, and these findings may be useful in confirming the atopic status of suspected </a:t>
            </a:r>
            <a:r>
              <a:rPr lang="en-US" altLang="tr-TR" sz="2400" dirty="0">
                <a:solidFill>
                  <a:srgbClr val="000000"/>
                </a:solidFill>
              </a:rPr>
              <a:t>cases</a:t>
            </a:r>
            <a:r>
              <a:rPr lang="tr-TR" altLang="tr-TR" sz="2400" dirty="0">
                <a:solidFill>
                  <a:srgbClr val="000000"/>
                </a:solidFill>
              </a:rPr>
              <a:t>.</a:t>
            </a:r>
            <a:endParaRPr lang="en-US" altLang="tr-TR" sz="2400" dirty="0">
              <a:solidFill>
                <a:srgbClr val="000000"/>
              </a:solidFill>
            </a:endParaRPr>
          </a:p>
          <a:p>
            <a:pPr marL="609600" indent="-609600">
              <a:buFont typeface="Wingdings" pitchFamily="2" charset="2"/>
              <a:buChar char="§"/>
              <a:defRPr/>
            </a:pPr>
            <a:endParaRPr lang="tr-TR" altLang="tr-TR" sz="4000" b="1" dirty="0">
              <a:solidFill>
                <a:srgbClr val="6600FF"/>
              </a:solidFill>
            </a:endParaRPr>
          </a:p>
          <a:p>
            <a:pPr marL="609600" indent="-609600">
              <a:buFont typeface="Wingdings" pitchFamily="2" charset="2"/>
              <a:buChar char="§"/>
              <a:defRPr/>
            </a:pPr>
            <a:endParaRPr lang="tr-TR" altLang="tr-TR" sz="4000" b="1" dirty="0">
              <a:solidFill>
                <a:srgbClr val="6600FF"/>
              </a:solidFill>
            </a:endParaRPr>
          </a:p>
          <a:p>
            <a:pPr marL="609600" indent="-609600">
              <a:buNone/>
              <a:defRPr/>
            </a:pPr>
            <a:endParaRPr lang="tr-TR" altLang="tr-TR" b="1" dirty="0" smtClean="0">
              <a:solidFill>
                <a:srgbClr val="6600FF"/>
              </a:solidFill>
            </a:endParaRPr>
          </a:p>
          <a:p>
            <a:pPr marL="609600" indent="-609600">
              <a:buNone/>
              <a:defRPr/>
            </a:pPr>
            <a:endParaRPr lang="tr-TR" altLang="tr-TR" b="1" dirty="0" smtClean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That Itches Is Not AD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75520" y="980729"/>
            <a:ext cx="8028384" cy="568563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456040" y="4688269"/>
            <a:ext cx="334786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err="1"/>
              <a:t>Wiskott</a:t>
            </a:r>
            <a:r>
              <a:rPr lang="tr-TR" dirty="0"/>
              <a:t> </a:t>
            </a:r>
            <a:r>
              <a:rPr lang="tr-TR" dirty="0" err="1"/>
              <a:t>Aldrich</a:t>
            </a:r>
            <a:r>
              <a:rPr lang="tr-TR" dirty="0"/>
              <a:t> </a:t>
            </a:r>
            <a:r>
              <a:rPr lang="tr-TR" dirty="0" err="1"/>
              <a:t>Send</a:t>
            </a:r>
            <a:r>
              <a:rPr lang="tr-TR" dirty="0"/>
              <a:t>, SCID, </a:t>
            </a:r>
            <a:r>
              <a:rPr lang="tr-TR" dirty="0" err="1"/>
              <a:t>Hiper</a:t>
            </a:r>
            <a:r>
              <a:rPr lang="tr-TR" dirty="0"/>
              <a:t> </a:t>
            </a:r>
            <a:r>
              <a:rPr lang="tr-TR" dirty="0" err="1"/>
              <a:t>IgE</a:t>
            </a:r>
            <a:r>
              <a:rPr lang="tr-TR" dirty="0"/>
              <a:t> </a:t>
            </a:r>
            <a:r>
              <a:rPr lang="tr-TR" dirty="0" err="1"/>
              <a:t>Send</a:t>
            </a:r>
            <a:r>
              <a:rPr lang="tr-TR" dirty="0"/>
              <a:t> (OD ve OR), IPEX sendromu</a:t>
            </a:r>
          </a:p>
        </p:txBody>
      </p:sp>
      <p:cxnSp>
        <p:nvCxnSpPr>
          <p:cNvPr id="6" name="Dirsek Bağlayıcısı 5"/>
          <p:cNvCxnSpPr/>
          <p:nvPr/>
        </p:nvCxnSpPr>
        <p:spPr>
          <a:xfrm>
            <a:off x="5231904" y="4437112"/>
            <a:ext cx="1130424" cy="62636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1991545" y="260648"/>
            <a:ext cx="334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solidFill>
                  <a:srgbClr val="002060"/>
                </a:solidFill>
              </a:rPr>
              <a:t>Differential</a:t>
            </a:r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err="1">
                <a:solidFill>
                  <a:srgbClr val="002060"/>
                </a:solidFill>
              </a:rPr>
              <a:t>diagnosis</a:t>
            </a:r>
            <a:endParaRPr lang="tr-T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0688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 err="1">
                <a:solidFill>
                  <a:srgbClr val="002060"/>
                </a:solidFill>
              </a:rPr>
              <a:t>Atopic</a:t>
            </a:r>
            <a:r>
              <a:rPr lang="tr-TR" altLang="tr-TR" sz="3600" dirty="0">
                <a:solidFill>
                  <a:srgbClr val="002060"/>
                </a:solidFill>
              </a:rPr>
              <a:t> </a:t>
            </a:r>
            <a:r>
              <a:rPr lang="tr-TR" altLang="tr-TR" sz="3600" dirty="0" err="1">
                <a:solidFill>
                  <a:srgbClr val="002060"/>
                </a:solidFill>
              </a:rPr>
              <a:t>Dermatitis</a:t>
            </a:r>
            <a:endParaRPr lang="tr-TR" sz="3600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 rotWithShape="1">
          <a:blip r:embed="rId2"/>
          <a:srcRect t="16790"/>
          <a:stretch/>
        </p:blipFill>
        <p:spPr>
          <a:xfrm>
            <a:off x="2063552" y="1484784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 idx="4294967295"/>
          </p:nvPr>
        </p:nvSpPr>
        <p:spPr>
          <a:xfrm>
            <a:off x="1919536" y="-243408"/>
            <a:ext cx="7543800" cy="1295400"/>
          </a:xfrm>
        </p:spPr>
        <p:txBody>
          <a:bodyPr/>
          <a:lstStyle/>
          <a:p>
            <a:pPr eaLnBrk="1" hangingPunct="1"/>
            <a:r>
              <a:rPr lang="tr-TR" altLang="tr-TR" sz="2800" dirty="0" err="1">
                <a:solidFill>
                  <a:srgbClr val="002060"/>
                </a:solidFill>
                <a:latin typeface="Arial Black" pitchFamily="34" charset="0"/>
              </a:rPr>
              <a:t>Treatment</a:t>
            </a:r>
            <a:r>
              <a:rPr lang="tr-TR" altLang="tr-TR" sz="28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en-GB" altLang="tr-TR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4294967295"/>
          </p:nvPr>
        </p:nvSpPr>
        <p:spPr>
          <a:xfrm>
            <a:off x="1992314" y="1412876"/>
            <a:ext cx="7560071" cy="41763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tr-TR" altLang="tr-TR" sz="2000" dirty="0" err="1">
                <a:solidFill>
                  <a:srgbClr val="FF0000"/>
                </a:solidFill>
              </a:rPr>
              <a:t>Elimination</a:t>
            </a:r>
            <a:r>
              <a:rPr lang="tr-TR" altLang="tr-TR" sz="2000" dirty="0">
                <a:solidFill>
                  <a:srgbClr val="FF0000"/>
                </a:solidFill>
              </a:rPr>
              <a:t> of </a:t>
            </a:r>
            <a:r>
              <a:rPr lang="tr-TR" altLang="tr-TR" sz="2000" dirty="0" err="1">
                <a:solidFill>
                  <a:srgbClr val="FF0000"/>
                </a:solidFill>
              </a:rPr>
              <a:t>factors</a:t>
            </a:r>
            <a:r>
              <a:rPr lang="tr-TR" altLang="tr-TR" sz="20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buNone/>
            </a:pPr>
            <a:r>
              <a:rPr lang="tr-TR" altLang="tr-TR" sz="2000" dirty="0" err="1"/>
              <a:t>Elimination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allergens</a:t>
            </a:r>
            <a:endParaRPr lang="tr-TR" altLang="tr-TR" sz="2000" dirty="0"/>
          </a:p>
          <a:p>
            <a:pPr eaLnBrk="1" hangingPunct="1">
              <a:buNone/>
            </a:pPr>
            <a:r>
              <a:rPr lang="tr-TR" altLang="tr-TR" sz="2000" dirty="0" err="1"/>
              <a:t>Food</a:t>
            </a:r>
            <a:r>
              <a:rPr lang="tr-TR" altLang="tr-TR" sz="2000" dirty="0"/>
              <a:t> (</a:t>
            </a:r>
            <a:r>
              <a:rPr lang="tr-TR" altLang="tr-TR" sz="2000" dirty="0" err="1"/>
              <a:t>milk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egg</a:t>
            </a:r>
            <a:r>
              <a:rPr lang="tr-TR" altLang="tr-TR" sz="2000" dirty="0"/>
              <a:t>, </a:t>
            </a:r>
            <a:r>
              <a:rPr lang="tr-TR" altLang="tr-TR" sz="2000" dirty="0" err="1"/>
              <a:t>nut</a:t>
            </a:r>
            <a:r>
              <a:rPr lang="tr-TR" altLang="tr-TR" sz="2000" dirty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/>
            <a:r>
              <a:rPr lang="tr-TR" altLang="tr-TR" sz="2000" dirty="0" err="1">
                <a:solidFill>
                  <a:srgbClr val="FF0000"/>
                </a:solidFill>
              </a:rPr>
              <a:t>Elimination</a:t>
            </a:r>
            <a:r>
              <a:rPr lang="tr-TR" altLang="tr-TR" sz="2000" dirty="0">
                <a:solidFill>
                  <a:srgbClr val="FF0000"/>
                </a:solidFill>
              </a:rPr>
              <a:t> </a:t>
            </a:r>
            <a:r>
              <a:rPr lang="tr-TR" altLang="tr-TR" sz="2000" dirty="0">
                <a:solidFill>
                  <a:srgbClr val="FF0000"/>
                </a:solidFill>
              </a:rPr>
              <a:t>of </a:t>
            </a:r>
            <a:r>
              <a:rPr lang="tr-TR" altLang="tr-TR" sz="2000" dirty="0" err="1">
                <a:solidFill>
                  <a:srgbClr val="FF0000"/>
                </a:solidFill>
              </a:rPr>
              <a:t>irritants</a:t>
            </a:r>
            <a:endParaRPr lang="tr-TR" altLang="tr-TR" sz="2000" i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altLang="tr-TR" sz="2000" dirty="0"/>
              <a:t>Contact irritants (</a:t>
            </a:r>
            <a:r>
              <a:rPr lang="en-US" altLang="tr-TR" sz="2000" dirty="0" err="1"/>
              <a:t>eg</a:t>
            </a:r>
            <a:r>
              <a:rPr lang="en-US" altLang="tr-TR" sz="2000" dirty="0"/>
              <a:t>, soaps, solvents, wool clothing, mechanical irritants, detergents, preservatives, </a:t>
            </a:r>
            <a:r>
              <a:rPr lang="en-US" altLang="tr-TR" sz="2000" dirty="0"/>
              <a:t>perfumes</a:t>
            </a: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 err="1"/>
              <a:t>İrritant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clohtes</a:t>
            </a:r>
            <a:r>
              <a:rPr lang="tr-TR" altLang="tr-TR" sz="20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 err="1"/>
              <a:t>Avoding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stress</a:t>
            </a:r>
            <a:r>
              <a:rPr lang="tr-TR" altLang="tr-TR" sz="2000" dirty="0"/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 err="1"/>
              <a:t>Short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nails</a:t>
            </a: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6582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dirty="0" err="1">
                <a:solidFill>
                  <a:srgbClr val="002060"/>
                </a:solidFill>
              </a:rPr>
              <a:t>Moistener</a:t>
            </a:r>
            <a:endParaRPr lang="tr-TR" altLang="tr-TR" sz="4000" dirty="0">
              <a:solidFill>
                <a:srgbClr val="002060"/>
              </a:solidFill>
            </a:endParaRPr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1981200" y="1719264"/>
            <a:ext cx="8147248" cy="286186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tr-TR" i="1" dirty="0"/>
              <a:t>Hydrophobic-based preparations should be applied twice a day with a slightly moist skin after </a:t>
            </a:r>
            <a:r>
              <a:rPr lang="en-US" altLang="tr-TR" i="1" dirty="0"/>
              <a:t>bathing</a:t>
            </a:r>
            <a:endParaRPr lang="tr-TR" altLang="tr-TR" i="1" dirty="0"/>
          </a:p>
          <a:p>
            <a:pPr>
              <a:buFont typeface="Wingdings" pitchFamily="2" charset="2"/>
              <a:buChar char="q"/>
            </a:pPr>
            <a:r>
              <a:rPr lang="en-US" altLang="tr-TR" i="1" dirty="0"/>
              <a:t>If it is not applied after bathing, it will not be effective</a:t>
            </a:r>
            <a:r>
              <a:rPr lang="en-US" altLang="tr-TR" i="1" dirty="0"/>
              <a:t>.</a:t>
            </a:r>
            <a:endParaRPr lang="tr-TR" altLang="tr-TR" i="1" dirty="0"/>
          </a:p>
          <a:p>
            <a:pPr>
              <a:buFont typeface="Wingdings" pitchFamily="2" charset="2"/>
              <a:buChar char="q"/>
            </a:pPr>
            <a:r>
              <a:rPr lang="tr-TR" altLang="tr-TR" i="1" dirty="0" err="1"/>
              <a:t>More</a:t>
            </a:r>
            <a:r>
              <a:rPr lang="tr-TR" altLang="tr-TR" i="1" dirty="0"/>
              <a:t> </a:t>
            </a:r>
            <a:r>
              <a:rPr lang="tr-TR" altLang="tr-TR" i="1" dirty="0" err="1"/>
              <a:t>implementation</a:t>
            </a:r>
            <a:r>
              <a:rPr lang="tr-TR" altLang="tr-TR" i="1" dirty="0"/>
              <a:t> in </a:t>
            </a:r>
            <a:r>
              <a:rPr lang="tr-TR" altLang="tr-TR" i="1" dirty="0" err="1"/>
              <a:t>winter</a:t>
            </a:r>
            <a:endParaRPr lang="tr-TR" altLang="tr-TR" b="1" i="1" dirty="0"/>
          </a:p>
          <a:p>
            <a:pPr>
              <a:buFont typeface="Wingdings" pitchFamily="2" charset="2"/>
              <a:buNone/>
            </a:pPr>
            <a:endParaRPr lang="tr-TR" altLang="tr-TR" i="1" dirty="0"/>
          </a:p>
          <a:p>
            <a:pPr>
              <a:buFont typeface="Wingdings" pitchFamily="2" charset="2"/>
              <a:buNone/>
            </a:pPr>
            <a:endParaRPr lang="tr-TR" altLang="tr-TR" dirty="0" smtClean="0"/>
          </a:p>
        </p:txBody>
      </p:sp>
      <p:pic>
        <p:nvPicPr>
          <p:cNvPr id="4" name="Picture 10" descr="http://www.papaa.org/sites/default/files/Tube%20of%20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578" y="3714728"/>
            <a:ext cx="3946892" cy="314327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930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 idx="4294967295"/>
          </p:nvPr>
        </p:nvSpPr>
        <p:spPr>
          <a:xfrm>
            <a:off x="2037354" y="405408"/>
            <a:ext cx="7543800" cy="1295400"/>
          </a:xfrm>
        </p:spPr>
        <p:txBody>
          <a:bodyPr/>
          <a:lstStyle/>
          <a:p>
            <a:pPr eaLnBrk="1" hangingPunct="1"/>
            <a:r>
              <a:rPr lang="tr-TR" altLang="tr-TR" sz="2800" dirty="0" err="1">
                <a:solidFill>
                  <a:srgbClr val="002060"/>
                </a:solidFill>
                <a:latin typeface="Arial Black" pitchFamily="34" charset="0"/>
              </a:rPr>
              <a:t>Treatment</a:t>
            </a:r>
            <a:r>
              <a:rPr lang="tr-TR" altLang="tr-TR" sz="2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tr-TR" altLang="tr-TR" sz="2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tr-TR" altLang="tr-TR" sz="2800" i="1" dirty="0" err="1">
                <a:solidFill>
                  <a:schemeClr val="hlink"/>
                </a:solidFill>
              </a:rPr>
              <a:t>Topical</a:t>
            </a:r>
            <a:r>
              <a:rPr lang="tr-TR" altLang="tr-TR" sz="2800" i="1" dirty="0">
                <a:solidFill>
                  <a:schemeClr val="hlink"/>
                </a:solidFill>
              </a:rPr>
              <a:t> </a:t>
            </a:r>
            <a:r>
              <a:rPr lang="tr-TR" altLang="tr-TR" sz="2800" i="1" dirty="0" err="1">
                <a:solidFill>
                  <a:schemeClr val="hlink"/>
                </a:solidFill>
              </a:rPr>
              <a:t>corticosteroids</a:t>
            </a:r>
            <a:r>
              <a:rPr lang="tr-TR" altLang="tr-TR" sz="2800" i="1" dirty="0">
                <a:solidFill>
                  <a:schemeClr val="hlink"/>
                </a:solidFill>
              </a:rPr>
              <a:t/>
            </a:r>
            <a:br>
              <a:rPr lang="tr-TR" altLang="tr-TR" sz="2800" i="1" dirty="0">
                <a:solidFill>
                  <a:schemeClr val="hlink"/>
                </a:solidFill>
              </a:rPr>
            </a:br>
            <a:endParaRPr lang="en-GB" altLang="tr-TR" sz="2800" dirty="0">
              <a:latin typeface="Arial Black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08" y="1700808"/>
            <a:ext cx="7774292" cy="41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3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ical corticosteroids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 b="1962"/>
          <a:stretch/>
        </p:blipFill>
        <p:spPr bwMode="auto">
          <a:xfrm>
            <a:off x="4727849" y="188641"/>
            <a:ext cx="5616624" cy="65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ağ Ok 3"/>
          <p:cNvSpPr/>
          <p:nvPr/>
        </p:nvSpPr>
        <p:spPr>
          <a:xfrm>
            <a:off x="1703512" y="2564904"/>
            <a:ext cx="2448272" cy="151216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Topical</a:t>
            </a:r>
            <a:r>
              <a:rPr lang="tr-TR" dirty="0"/>
              <a:t> </a:t>
            </a:r>
            <a:r>
              <a:rPr lang="tr-TR" dirty="0" err="1"/>
              <a:t>corticosteroids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4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Topical</a:t>
            </a:r>
            <a:r>
              <a:rPr lang="tr-TR" altLang="tr-TR" dirty="0"/>
              <a:t> </a:t>
            </a:r>
            <a:r>
              <a:rPr lang="tr-TR" altLang="tr-TR" dirty="0" err="1"/>
              <a:t>corticosteroids</a:t>
            </a:r>
            <a:endParaRPr lang="tr-TR" altLang="tr-TR" dirty="0" smtClean="0"/>
          </a:p>
        </p:txBody>
      </p:sp>
      <p:pic>
        <p:nvPicPr>
          <p:cNvPr id="37891" name="Picture 2" descr="C:\Users\ASUS\Desktop\A-DATA UFD\23805 Demet Can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785938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4 Dikdörtgen"/>
          <p:cNvSpPr>
            <a:spLocks noChangeArrowheads="1"/>
          </p:cNvSpPr>
          <p:nvPr/>
        </p:nvSpPr>
        <p:spPr bwMode="auto">
          <a:xfrm>
            <a:off x="2381250" y="5286375"/>
            <a:ext cx="8001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altLang="tr-TR" sz="1600" b="1">
                <a:solidFill>
                  <a:srgbClr val="000000"/>
                </a:solidFill>
                <a:latin typeface="Verdana" pitchFamily="34" charset="0"/>
              </a:rPr>
              <a:t>Can D, Çoban A, Gülle S, Asilsoy S, Büyükinan M, Serdaroğlu E, Bak M. Topikal glikokortikoid kullanımına bağlı Cushing Sendromu. Astım Allerji İmmunoloji 2007; 5: 121-124. </a:t>
            </a:r>
          </a:p>
          <a:p>
            <a:pPr eaLnBrk="1" hangingPunct="1"/>
            <a:r>
              <a:rPr lang="tr-TR" altLang="tr-TR" sz="220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7893" name="Picture 8" descr="C:\Users\ASUS\Desktop\A-DATA UFD\23805 Demet Can\Resim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21456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İçerik Yer Tutucusu"/>
          <p:cNvSpPr>
            <a:spLocks noGrp="1"/>
          </p:cNvSpPr>
          <p:nvPr>
            <p:ph idx="1"/>
          </p:nvPr>
        </p:nvSpPr>
        <p:spPr>
          <a:xfrm>
            <a:off x="1697806" y="1276515"/>
            <a:ext cx="8286750" cy="421481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tr-TR" altLang="tr-TR" sz="2400" b="1" dirty="0"/>
          </a:p>
          <a:p>
            <a:pPr>
              <a:buFont typeface="Arial" pitchFamily="34" charset="0"/>
              <a:buNone/>
            </a:pPr>
            <a:endParaRPr lang="tr-TR" altLang="tr-TR" sz="2400" b="1" i="1" dirty="0"/>
          </a:p>
          <a:p>
            <a:pPr>
              <a:buFont typeface="Arial" pitchFamily="34" charset="0"/>
              <a:buNone/>
            </a:pPr>
            <a:endParaRPr lang="tr-TR" altLang="tr-TR" sz="2400" b="1" i="1" dirty="0"/>
          </a:p>
          <a:p>
            <a:pPr>
              <a:buFont typeface="Wingdings" pitchFamily="2" charset="2"/>
              <a:buChar char="§"/>
            </a:pPr>
            <a:endParaRPr lang="tr-TR" altLang="tr-TR" sz="2400" b="1" i="1" dirty="0"/>
          </a:p>
          <a:p>
            <a:pPr>
              <a:buFont typeface="Wingdings" pitchFamily="2" charset="2"/>
              <a:buChar char="§"/>
            </a:pPr>
            <a:endParaRPr lang="tr-TR" altLang="tr-TR" sz="2400" b="1" i="1" dirty="0"/>
          </a:p>
          <a:p>
            <a:pPr>
              <a:buFont typeface="Arial" pitchFamily="34" charset="0"/>
              <a:buNone/>
            </a:pPr>
            <a:endParaRPr lang="tr-TR" altLang="tr-TR" sz="2600" b="1" dirty="0"/>
          </a:p>
          <a:p>
            <a:pPr>
              <a:buFont typeface="Arial" pitchFamily="34" charset="0"/>
              <a:buNone/>
            </a:pPr>
            <a:endParaRPr lang="tr-TR" altLang="tr-TR" sz="2600" b="1" dirty="0"/>
          </a:p>
        </p:txBody>
      </p:sp>
      <p:pic>
        <p:nvPicPr>
          <p:cNvPr id="38916" name="Picture 5" descr="https://healthy.kaiserpermanente.org/static/drugency/images/A5202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941169"/>
            <a:ext cx="18335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http://leki-opinie.pl/wp-content/uploads/elidel-kre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4253364"/>
            <a:ext cx="2520280" cy="1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980729"/>
            <a:ext cx="8634363" cy="418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3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4"/>
            <a:ext cx="8229600" cy="5475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altLang="tr-TR" dirty="0" smtClean="0">
                <a:solidFill>
                  <a:srgbClr val="002060"/>
                </a:solidFill>
                <a:latin typeface="Comic Sans MS" pitchFamily="66" charset="0"/>
              </a:rPr>
              <a:t>Anti-</a:t>
            </a:r>
            <a:r>
              <a:rPr lang="tr-TR" altLang="tr-TR" dirty="0" err="1" smtClean="0">
                <a:solidFill>
                  <a:srgbClr val="002060"/>
                </a:solidFill>
                <a:latin typeface="Comic Sans MS" pitchFamily="66" charset="0"/>
              </a:rPr>
              <a:t>pruritus</a:t>
            </a:r>
            <a:endParaRPr lang="tr-TR" altLang="tr-T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altLang="tr-TR" dirty="0" smtClean="0">
              <a:solidFill>
                <a:srgbClr val="FF66FF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556793"/>
            <a:ext cx="6519466" cy="354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dirty="0" err="1">
                <a:solidFill>
                  <a:srgbClr val="002060"/>
                </a:solidFill>
                <a:latin typeface="Arial Black" pitchFamily="34" charset="0"/>
              </a:rPr>
              <a:t>Treatment</a:t>
            </a:r>
            <a:r>
              <a:rPr lang="tr-TR" altLang="tr-TR" sz="4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htekin.nacaroglu\Downloads\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69698"/>
            <a:ext cx="8064896" cy="4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czema action pl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32657"/>
            <a:ext cx="7143750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b="11134"/>
          <a:stretch/>
        </p:blipFill>
        <p:spPr bwMode="auto">
          <a:xfrm>
            <a:off x="2567608" y="498374"/>
            <a:ext cx="6696744" cy="54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1981200" y="642938"/>
            <a:ext cx="7467600" cy="774700"/>
          </a:xfrm>
        </p:spPr>
        <p:txBody>
          <a:bodyPr/>
          <a:lstStyle/>
          <a:p>
            <a:pPr algn="l" eaLnBrk="1" hangingPunct="1"/>
            <a:r>
              <a:rPr lang="tr-TR" altLang="tr-TR" sz="3600" b="1" dirty="0" err="1">
                <a:solidFill>
                  <a:srgbClr val="002060"/>
                </a:solidFill>
              </a:rPr>
              <a:t>Atopic</a:t>
            </a:r>
            <a:r>
              <a:rPr lang="tr-TR" altLang="tr-TR" sz="3600" b="1" dirty="0">
                <a:solidFill>
                  <a:srgbClr val="002060"/>
                </a:solidFill>
              </a:rPr>
              <a:t> </a:t>
            </a:r>
            <a:r>
              <a:rPr lang="tr-TR" altLang="tr-TR" sz="3600" b="1" dirty="0" err="1">
                <a:solidFill>
                  <a:srgbClr val="002060"/>
                </a:solidFill>
              </a:rPr>
              <a:t>Dermatitis</a:t>
            </a:r>
            <a:endParaRPr lang="tr-TR" altLang="tr-TR" sz="3600" b="1" dirty="0">
              <a:solidFill>
                <a:srgbClr val="002060"/>
              </a:solidFill>
            </a:endParaRPr>
          </a:p>
        </p:txBody>
      </p:sp>
      <p:sp>
        <p:nvSpPr>
          <p:cNvPr id="7171" name="2 İçerik Yer Tutucusu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endParaRPr lang="tr-TR" altLang="tr-TR" sz="2400" dirty="0">
              <a:solidFill>
                <a:srgbClr val="0000FF"/>
              </a:solidFill>
            </a:endParaRPr>
          </a:p>
          <a:p>
            <a:pPr eaLnBrk="1" hangingPunct="1"/>
            <a:endParaRPr lang="tr-TR" altLang="tr-TR" sz="2400" dirty="0"/>
          </a:p>
        </p:txBody>
      </p:sp>
      <p:pic>
        <p:nvPicPr>
          <p:cNvPr id="7172" name="Picture 6" descr="http://www.turknikon.com/wp-content/uploads/2013/02/yaris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941169"/>
            <a:ext cx="2154956" cy="17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www.esinbarak.com/wp-content/uploads/2015/04/atopik_dermat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60351"/>
            <a:ext cx="1583730" cy="128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allergicm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57989"/>
            <a:ext cx="3528392" cy="2436636"/>
          </a:xfrm>
          <a:prstGeom prst="rect">
            <a:avLst/>
          </a:prstGeom>
          <a:noFill/>
          <a:ln w="9525">
            <a:solidFill>
              <a:srgbClr val="99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2657989"/>
            <a:ext cx="4564171" cy="25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5524500" y="5786438"/>
            <a:ext cx="5435600" cy="908050"/>
          </a:xfrm>
        </p:spPr>
        <p:txBody>
          <a:bodyPr/>
          <a:lstStyle/>
          <a:p>
            <a:pPr eaLnBrk="1" hangingPunct="1"/>
            <a:r>
              <a:rPr lang="tr-TR" altLang="tr-TR" sz="2000" i="1"/>
              <a:t>Brown SJ. J Allergy Clin Immunol 2011</a:t>
            </a: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2024063" y="1571626"/>
            <a:ext cx="8147050" cy="20733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tr-TR" altLang="tr-TR" i="1" dirty="0" err="1"/>
              <a:t>Early</a:t>
            </a:r>
            <a:r>
              <a:rPr lang="tr-TR" altLang="tr-TR" i="1" dirty="0"/>
              <a:t> </a:t>
            </a:r>
            <a:r>
              <a:rPr lang="tr-TR" altLang="tr-TR" i="1" dirty="0" err="1"/>
              <a:t>onset</a:t>
            </a:r>
            <a:r>
              <a:rPr lang="tr-TR" altLang="tr-TR" i="1" dirty="0"/>
              <a:t> AD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r-TR" altLang="tr-TR" i="1" dirty="0"/>
              <a:t>S</a:t>
            </a:r>
            <a:r>
              <a:rPr lang="tr-TR" altLang="tr-TR" i="1" dirty="0"/>
              <a:t>evere AD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tr-TR" altLang="tr-TR" i="1" dirty="0" err="1"/>
              <a:t>Concomitant</a:t>
            </a:r>
            <a:r>
              <a:rPr lang="tr-TR" altLang="tr-TR" i="1" dirty="0"/>
              <a:t> </a:t>
            </a:r>
            <a:r>
              <a:rPr lang="tr-TR" altLang="tr-TR" i="1" dirty="0" err="1"/>
              <a:t>food</a:t>
            </a:r>
            <a:r>
              <a:rPr lang="tr-TR" altLang="tr-TR" i="1" dirty="0"/>
              <a:t> </a:t>
            </a:r>
            <a:r>
              <a:rPr lang="tr-TR" altLang="tr-TR" i="1" dirty="0" err="1"/>
              <a:t>allergy</a:t>
            </a:r>
            <a:endParaRPr lang="tr-TR" altLang="tr-TR" i="1" dirty="0"/>
          </a:p>
          <a:p>
            <a:pPr eaLnBrk="1" hangingPunct="1">
              <a:buFont typeface="Wingdings" pitchFamily="2" charset="2"/>
              <a:buChar char="§"/>
            </a:pPr>
            <a:r>
              <a:rPr lang="tr-TR" altLang="tr-TR" i="1" dirty="0"/>
              <a:t>FLG </a:t>
            </a:r>
            <a:r>
              <a:rPr lang="tr-TR" altLang="tr-TR" i="1" dirty="0" err="1"/>
              <a:t>mutation</a:t>
            </a:r>
            <a:r>
              <a:rPr lang="tr-TR" altLang="tr-TR" i="1" dirty="0"/>
              <a:t> </a:t>
            </a:r>
          </a:p>
          <a:p>
            <a:pPr eaLnBrk="1" hangingPunct="1">
              <a:buFont typeface="Arial" pitchFamily="34" charset="0"/>
              <a:buNone/>
            </a:pPr>
            <a:endParaRPr lang="tr-TR" altLang="tr-TR" b="1" i="1" dirty="0"/>
          </a:p>
          <a:p>
            <a:pPr eaLnBrk="1" hangingPunct="1">
              <a:buFont typeface="Arial" pitchFamily="34" charset="0"/>
              <a:buNone/>
            </a:pPr>
            <a:r>
              <a:rPr lang="tr-TR" altLang="tr-TR" sz="3600" b="1" dirty="0"/>
              <a:t>                        %100 ASTHMA</a:t>
            </a:r>
          </a:p>
        </p:txBody>
      </p:sp>
      <p:pic>
        <p:nvPicPr>
          <p:cNvPr id="10244" name="Picture 2" descr="http://www.topnews.in/health/files/ecz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57" y="4005064"/>
            <a:ext cx="295635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s://encrypted-tbn2.gstatic.com/images?q=tbn:ANd9GcQyTXicyJ1_Qt0LI34dPPV2TMQAw7iCDdW9tYC8o6mhi2-aleCJ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797426"/>
            <a:ext cx="3016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l"/>
            <a:r>
              <a:rPr lang="en-US" altLang="tr-TR" b="1" dirty="0" smtClean="0">
                <a:solidFill>
                  <a:srgbClr val="002060"/>
                </a:solidFill>
              </a:rPr>
              <a:t>Immunopathology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8FA14-437F-4A9A-848A-D508BD079F95}" type="slidenum">
              <a:rPr lang="tr-TR" altLang="tr-TR" smtClean="0"/>
              <a:pPr/>
              <a:t>5</a:t>
            </a:fld>
            <a:endParaRPr lang="tr-TR" alt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966035"/>
            <a:ext cx="7984257" cy="58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351584" y="908720"/>
            <a:ext cx="6948264" cy="508518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351585" y="332657"/>
            <a:ext cx="3332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3200" b="1" dirty="0">
                <a:solidFill>
                  <a:srgbClr val="002060"/>
                </a:solidFill>
              </a:rPr>
              <a:t>Immunopathology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0246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dirty="0" err="1">
                <a:solidFill>
                  <a:srgbClr val="002060"/>
                </a:solidFill>
              </a:rPr>
              <a:t>Atopic</a:t>
            </a:r>
            <a:r>
              <a:rPr lang="tr-TR" altLang="tr-TR" sz="3200" dirty="0">
                <a:solidFill>
                  <a:srgbClr val="002060"/>
                </a:solidFill>
              </a:rPr>
              <a:t> </a:t>
            </a:r>
            <a:r>
              <a:rPr lang="tr-TR" altLang="tr-TR" sz="3200" dirty="0" err="1">
                <a:solidFill>
                  <a:srgbClr val="002060"/>
                </a:solidFill>
              </a:rPr>
              <a:t>Dermatitis</a:t>
            </a:r>
            <a:r>
              <a:rPr lang="tr-TR" altLang="tr-TR" sz="3200" dirty="0">
                <a:solidFill>
                  <a:srgbClr val="002060"/>
                </a:solidFill>
              </a:rPr>
              <a:t> </a:t>
            </a:r>
            <a:br>
              <a:rPr lang="tr-TR" altLang="tr-TR" sz="3200" dirty="0">
                <a:solidFill>
                  <a:srgbClr val="002060"/>
                </a:solidFill>
              </a:rPr>
            </a:br>
            <a:r>
              <a:rPr lang="tr-TR" altLang="tr-TR" sz="3200" dirty="0" err="1">
                <a:solidFill>
                  <a:srgbClr val="002060"/>
                </a:solidFill>
              </a:rPr>
              <a:t>Triggers</a:t>
            </a:r>
            <a:endParaRPr lang="en-US" altLang="tr-TR" sz="3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3315" name="Picture 3" descr="atopik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557338"/>
            <a:ext cx="5905500" cy="508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5016500" y="3429001"/>
            <a:ext cx="1944688" cy="1223963"/>
          </a:xfrm>
          <a:prstGeom prst="ellipse">
            <a:avLst/>
          </a:prstGeom>
          <a:solidFill>
            <a:schemeClr val="accent2"/>
          </a:solidFill>
          <a:ln w="127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altLang="tr-TR" sz="1600" dirty="0" err="1">
                <a:solidFill>
                  <a:srgbClr val="BE1B0E"/>
                </a:solidFill>
                <a:latin typeface="Comic Sans MS" pitchFamily="66" charset="0"/>
              </a:rPr>
              <a:t>triggers</a:t>
            </a:r>
            <a:r>
              <a:rPr lang="tr-TR" altLang="tr-TR" sz="1600" dirty="0">
                <a:solidFill>
                  <a:srgbClr val="BE1B0E"/>
                </a:solidFill>
                <a:latin typeface="Comic Sans MS" pitchFamily="66" charset="0"/>
              </a:rPr>
              <a:t> </a:t>
            </a:r>
            <a:endParaRPr lang="en-US" altLang="tr-TR" sz="1600" dirty="0">
              <a:solidFill>
                <a:srgbClr val="BE1B0E"/>
              </a:solidFill>
              <a:latin typeface="Comic Sans MS" pitchFamily="66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59151" y="3789363"/>
            <a:ext cx="720725" cy="215900"/>
          </a:xfrm>
          <a:prstGeom prst="rect">
            <a:avLst/>
          </a:prstGeom>
          <a:solidFill>
            <a:schemeClr val="accent2"/>
          </a:solidFill>
          <a:ln w="1270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altLang="tr-TR" sz="1600" dirty="0" err="1">
                <a:solidFill>
                  <a:srgbClr val="000000"/>
                </a:solidFill>
                <a:latin typeface="Comic Sans MS" pitchFamily="66" charset="0"/>
              </a:rPr>
              <a:t>Stress</a:t>
            </a:r>
            <a:endParaRPr lang="en-US" altLang="tr-TR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295775" y="5661026"/>
            <a:ext cx="1150938" cy="432271"/>
          </a:xfrm>
          <a:prstGeom prst="rect">
            <a:avLst/>
          </a:prstGeom>
          <a:solidFill>
            <a:schemeClr val="accent2"/>
          </a:solidFill>
          <a:ln w="127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sz="1400" dirty="0" err="1"/>
              <a:t>Microbial</a:t>
            </a:r>
            <a:r>
              <a:rPr lang="tr-TR" sz="1400" dirty="0"/>
              <a:t> </a:t>
            </a:r>
            <a:endParaRPr lang="tr-TR" sz="1400" dirty="0"/>
          </a:p>
          <a:p>
            <a:pPr algn="ctr" eaLnBrk="1" hangingPunct="1"/>
            <a:r>
              <a:rPr lang="tr-TR" sz="1400" dirty="0" err="1"/>
              <a:t>agents</a:t>
            </a:r>
            <a:r>
              <a:rPr lang="tr-TR" sz="1400" dirty="0"/>
              <a:t> </a:t>
            </a:r>
            <a:endParaRPr lang="en-US" altLang="tr-TR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600826" y="5661026"/>
            <a:ext cx="1079351" cy="288925"/>
          </a:xfrm>
          <a:prstGeom prst="rect">
            <a:avLst/>
          </a:prstGeom>
          <a:solidFill>
            <a:schemeClr val="accent2"/>
          </a:solidFill>
          <a:ln w="127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altLang="tr-TR" sz="1600" dirty="0" err="1">
                <a:solidFill>
                  <a:srgbClr val="000000"/>
                </a:solidFill>
                <a:latin typeface="Comic Sans MS" pitchFamily="66" charset="0"/>
              </a:rPr>
              <a:t>Allergens</a:t>
            </a:r>
            <a:endParaRPr lang="en-US" altLang="tr-TR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967663" y="3716338"/>
            <a:ext cx="792633" cy="360362"/>
          </a:xfrm>
          <a:prstGeom prst="rect">
            <a:avLst/>
          </a:prstGeom>
          <a:solidFill>
            <a:schemeClr val="accent2"/>
          </a:solidFill>
          <a:ln w="12700" cap="sq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altLang="tr-TR" sz="1600" dirty="0" err="1">
                <a:solidFill>
                  <a:srgbClr val="000000"/>
                </a:solidFill>
                <a:latin typeface="Comic Sans MS" pitchFamily="66" charset="0"/>
              </a:rPr>
              <a:t>climate</a:t>
            </a:r>
            <a:endParaRPr lang="en-US" altLang="tr-TR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295775" y="1916114"/>
            <a:ext cx="865188" cy="288925"/>
          </a:xfrm>
          <a:prstGeom prst="rect">
            <a:avLst/>
          </a:prstGeom>
          <a:solidFill>
            <a:schemeClr val="accent2"/>
          </a:solidFill>
          <a:ln w="127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altLang="tr-TR" sz="1600" dirty="0" err="1">
                <a:solidFill>
                  <a:srgbClr val="000000"/>
                </a:solidFill>
                <a:latin typeface="Comic Sans MS" pitchFamily="66" charset="0"/>
              </a:rPr>
              <a:t>sweating</a:t>
            </a:r>
            <a:endParaRPr lang="en-US" altLang="tr-TR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672264" y="1844676"/>
            <a:ext cx="936625" cy="648221"/>
          </a:xfrm>
          <a:prstGeom prst="rect">
            <a:avLst/>
          </a:prstGeom>
          <a:solidFill>
            <a:schemeClr val="accent2"/>
          </a:solidFill>
          <a:ln w="127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r-TR" altLang="tr-TR" sz="1600" dirty="0" err="1">
                <a:solidFill>
                  <a:srgbClr val="000000"/>
                </a:solidFill>
                <a:latin typeface="Comic Sans MS" pitchFamily="66" charset="0"/>
              </a:rPr>
              <a:t>Contact</a:t>
            </a:r>
            <a:r>
              <a:rPr lang="tr-TR" altLang="tr-TR" sz="1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tr-TR" altLang="tr-T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tr-TR" altLang="tr-TR" sz="1600" dirty="0" err="1">
                <a:solidFill>
                  <a:srgbClr val="000000"/>
                </a:solidFill>
                <a:latin typeface="Comic Sans MS" pitchFamily="66" charset="0"/>
              </a:rPr>
              <a:t>irritants</a:t>
            </a:r>
            <a:r>
              <a:rPr lang="tr-TR" altLang="tr-TR" sz="1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altLang="tr-TR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836614"/>
            <a:ext cx="8229600" cy="5259387"/>
          </a:xfrm>
        </p:spPr>
        <p:txBody>
          <a:bodyPr/>
          <a:lstStyle/>
          <a:p>
            <a:pPr eaLnBrk="1" hangingPunct="1">
              <a:buNone/>
            </a:pPr>
            <a:r>
              <a:rPr lang="tr-TR" altLang="tr-TR" dirty="0" err="1">
                <a:solidFill>
                  <a:srgbClr val="002060"/>
                </a:solidFill>
                <a:latin typeface="Comic Sans MS" pitchFamily="66" charset="0"/>
              </a:rPr>
              <a:t>Allergens</a:t>
            </a:r>
            <a:endParaRPr lang="tr-TR" altLang="tr-TR" dirty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tr-T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/>
            <a:r>
              <a:rPr lang="tr-TR" altLang="tr-TR" dirty="0" smtClean="0">
                <a:latin typeface="Comic Sans MS" pitchFamily="66" charset="0"/>
              </a:rPr>
              <a:t>&lt;3 </a:t>
            </a:r>
            <a:r>
              <a:rPr lang="tr-TR" altLang="tr-TR" dirty="0" err="1" smtClean="0">
                <a:latin typeface="Comic Sans MS" pitchFamily="66" charset="0"/>
              </a:rPr>
              <a:t>age</a:t>
            </a:r>
            <a:endParaRPr lang="tr-TR" altLang="tr-TR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altLang="tr-TR" dirty="0" smtClean="0">
                <a:latin typeface="Comic Sans MS" pitchFamily="66" charset="0"/>
              </a:rPr>
              <a:t>cow's </a:t>
            </a:r>
            <a:r>
              <a:rPr lang="en-US" altLang="tr-TR" dirty="0">
                <a:latin typeface="Comic Sans MS" pitchFamily="66" charset="0"/>
              </a:rPr>
              <a:t>milk, soy, wheat, eggs, fish and peanuts</a:t>
            </a:r>
            <a:endParaRPr lang="tr-TR" altLang="tr-TR" dirty="0" smtClean="0">
              <a:latin typeface="Comic Sans MS" pitchFamily="66" charset="0"/>
            </a:endParaRPr>
          </a:p>
          <a:p>
            <a:pPr eaLnBrk="1" hangingPunct="1"/>
            <a:r>
              <a:rPr lang="tr-TR" altLang="tr-TR" dirty="0" smtClean="0">
                <a:latin typeface="Comic Sans MS" pitchFamily="66" charset="0"/>
              </a:rPr>
              <a:t>&gt;3 </a:t>
            </a:r>
            <a:r>
              <a:rPr lang="tr-TR" altLang="tr-TR" dirty="0" err="1" smtClean="0">
                <a:latin typeface="Comic Sans MS" pitchFamily="66" charset="0"/>
              </a:rPr>
              <a:t>age</a:t>
            </a:r>
            <a:r>
              <a:rPr lang="tr-TR" altLang="tr-TR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tr-TR" altLang="tr-TR" dirty="0" err="1" smtClean="0">
                <a:latin typeface="Comic Sans MS" pitchFamily="66" charset="0"/>
              </a:rPr>
              <a:t>Aeroallergens</a:t>
            </a:r>
            <a:r>
              <a:rPr lang="tr-TR" altLang="tr-TR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tr-TR" altLang="tr-TR" dirty="0" smtClean="0">
                <a:latin typeface="Comic Sans MS" pitchFamily="66" charset="0"/>
              </a:rPr>
              <a:t>(</a:t>
            </a:r>
            <a:r>
              <a:rPr lang="tr-TR" altLang="tr-TR" dirty="0" err="1">
                <a:latin typeface="Comic Sans MS" pitchFamily="66" charset="0"/>
              </a:rPr>
              <a:t>eg</a:t>
            </a:r>
            <a:r>
              <a:rPr lang="tr-TR" altLang="tr-TR" dirty="0">
                <a:latin typeface="Comic Sans MS" pitchFamily="66" charset="0"/>
              </a:rPr>
              <a:t>, </a:t>
            </a:r>
            <a:r>
              <a:rPr lang="tr-TR" altLang="tr-TR" dirty="0" err="1">
                <a:latin typeface="Comic Sans MS" pitchFamily="66" charset="0"/>
              </a:rPr>
              <a:t>house</a:t>
            </a:r>
            <a:r>
              <a:rPr lang="tr-TR" altLang="tr-TR" dirty="0">
                <a:latin typeface="Comic Sans MS" pitchFamily="66" charset="0"/>
              </a:rPr>
              <a:t> </a:t>
            </a:r>
            <a:r>
              <a:rPr lang="tr-TR" altLang="tr-TR" dirty="0" err="1">
                <a:latin typeface="Comic Sans MS" pitchFamily="66" charset="0"/>
              </a:rPr>
              <a:t>dust</a:t>
            </a:r>
            <a:r>
              <a:rPr lang="tr-TR" altLang="tr-TR" dirty="0">
                <a:latin typeface="Comic Sans MS" pitchFamily="66" charset="0"/>
              </a:rPr>
              <a:t> mite, </a:t>
            </a:r>
            <a:r>
              <a:rPr lang="tr-TR" altLang="tr-TR" dirty="0" err="1">
                <a:latin typeface="Comic Sans MS" pitchFamily="66" charset="0"/>
              </a:rPr>
              <a:t>molds</a:t>
            </a:r>
            <a:r>
              <a:rPr lang="tr-TR" altLang="tr-TR" dirty="0">
                <a:latin typeface="Comic Sans MS" pitchFamily="66" charset="0"/>
              </a:rPr>
              <a:t>, </a:t>
            </a:r>
            <a:r>
              <a:rPr lang="tr-TR" altLang="tr-TR" dirty="0" err="1">
                <a:latin typeface="Comic Sans MS" pitchFamily="66" charset="0"/>
              </a:rPr>
              <a:t>pollen</a:t>
            </a:r>
            <a:r>
              <a:rPr lang="tr-TR" altLang="tr-TR" dirty="0">
                <a:latin typeface="Comic Sans MS" pitchFamily="66" charset="0"/>
              </a:rPr>
              <a:t>, </a:t>
            </a:r>
            <a:r>
              <a:rPr lang="tr-TR" altLang="tr-TR" dirty="0" err="1">
                <a:latin typeface="Comic Sans MS" pitchFamily="66" charset="0"/>
              </a:rPr>
              <a:t>dander</a:t>
            </a:r>
            <a:r>
              <a:rPr lang="tr-TR" altLang="tr-TR" dirty="0">
                <a:latin typeface="Comic Sans MS" pitchFamily="66" charset="0"/>
              </a:rPr>
              <a:t>)</a:t>
            </a:r>
            <a:endParaRPr lang="tr-TR" altLang="tr-TR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404813"/>
            <a:ext cx="5622925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6 İçerik Yer Tutucusu"/>
          <p:cNvSpPr>
            <a:spLocks noGrp="1"/>
          </p:cNvSpPr>
          <p:nvPr>
            <p:ph idx="1"/>
          </p:nvPr>
        </p:nvSpPr>
        <p:spPr>
          <a:xfrm>
            <a:off x="1881188" y="3978276"/>
            <a:ext cx="7796212" cy="2879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tr-TR" altLang="tr-TR" sz="2400" b="1" i="1" dirty="0"/>
          </a:p>
          <a:p>
            <a:pPr marL="457200" indent="-457200">
              <a:buFont typeface="Arial" pitchFamily="34" charset="0"/>
              <a:buAutoNum type="alphaLcPeriod"/>
            </a:pPr>
            <a:r>
              <a:rPr lang="tr-TR" altLang="tr-TR" sz="2400" b="1" i="1" dirty="0" err="1"/>
              <a:t>Lichenification</a:t>
            </a:r>
            <a:endParaRPr lang="tr-TR" altLang="tr-TR" sz="2400" b="1" i="1" dirty="0"/>
          </a:p>
          <a:p>
            <a:pPr marL="457200" indent="-457200">
              <a:buFont typeface="Arial" pitchFamily="34" charset="0"/>
              <a:buAutoNum type="alphaLcPeriod"/>
            </a:pPr>
            <a:r>
              <a:rPr lang="tr-TR" altLang="tr-TR" sz="2400" b="1" i="1" dirty="0" err="1"/>
              <a:t>Erythema</a:t>
            </a:r>
            <a:endParaRPr lang="tr-TR" altLang="tr-TR" sz="2400" b="1" i="1" dirty="0"/>
          </a:p>
          <a:p>
            <a:pPr marL="457200" indent="-457200">
              <a:buFont typeface="Arial" pitchFamily="34" charset="0"/>
              <a:buAutoNum type="alphaLcPeriod"/>
            </a:pPr>
            <a:r>
              <a:rPr lang="tr-TR" altLang="tr-TR" sz="2400" b="1" i="1" dirty="0" err="1"/>
              <a:t>Erythema</a:t>
            </a:r>
            <a:r>
              <a:rPr lang="tr-TR" altLang="tr-TR" sz="2400" b="1" i="1" dirty="0"/>
              <a:t>, </a:t>
            </a:r>
            <a:r>
              <a:rPr lang="tr-TR" altLang="tr-TR" sz="2400" b="1" i="1" dirty="0" err="1"/>
              <a:t>excoriation</a:t>
            </a:r>
            <a:r>
              <a:rPr lang="tr-TR" altLang="tr-TR" sz="2400" b="1" i="1" dirty="0"/>
              <a:t>, </a:t>
            </a:r>
            <a:r>
              <a:rPr lang="tr-TR" altLang="tr-TR" sz="2400" b="1" i="1" dirty="0" err="1"/>
              <a:t>Lichenification</a:t>
            </a:r>
            <a:endParaRPr lang="tr-TR" altLang="tr-TR" sz="2400" b="1" i="1" dirty="0"/>
          </a:p>
          <a:p>
            <a:pPr marL="457200" indent="-457200">
              <a:buFont typeface="Arial" pitchFamily="34" charset="0"/>
              <a:buAutoNum type="alphaLcPeriod"/>
            </a:pPr>
            <a:r>
              <a:rPr lang="tr-TR" altLang="tr-TR" sz="2400" b="1" i="1" dirty="0" err="1"/>
              <a:t>Infected</a:t>
            </a:r>
            <a:r>
              <a:rPr lang="tr-TR" altLang="tr-TR" sz="2400" b="1" i="1" dirty="0"/>
              <a:t> </a:t>
            </a:r>
            <a:r>
              <a:rPr lang="tr-TR" altLang="tr-TR" sz="2400" b="1" i="1" dirty="0" err="1"/>
              <a:t>eczema</a:t>
            </a:r>
            <a:endParaRPr lang="tr-TR" altLang="tr-TR" dirty="0" smtClean="0"/>
          </a:p>
        </p:txBody>
      </p:sp>
      <p:pic>
        <p:nvPicPr>
          <p:cNvPr id="18436" name="Picture 12" descr="http://babyeczematreatment.co.cc/wp-content/uploads/2011/04/Baby_Eczem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00213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03512" y="32007"/>
            <a:ext cx="4245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 err="1">
                <a:solidFill>
                  <a:srgbClr val="002060"/>
                </a:solidFill>
                <a:latin typeface="Comic Sans MS" pitchFamily="66" charset="0"/>
              </a:rPr>
              <a:t>Physical</a:t>
            </a:r>
            <a:r>
              <a:rPr lang="tr-TR" altLang="tr-TR" sz="2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altLang="tr-TR" sz="2800" b="1" dirty="0" err="1">
                <a:solidFill>
                  <a:srgbClr val="002060"/>
                </a:solidFill>
                <a:latin typeface="Comic Sans MS" pitchFamily="66" charset="0"/>
              </a:rPr>
              <a:t>Examination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436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Geniş ekran</PresentationFormat>
  <Paragraphs>156</Paragraphs>
  <Slides>29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Comic Sans MS</vt:lpstr>
      <vt:lpstr>Times New Roman</vt:lpstr>
      <vt:lpstr>Verdana</vt:lpstr>
      <vt:lpstr>Wingdings</vt:lpstr>
      <vt:lpstr>Office Teması</vt:lpstr>
      <vt:lpstr>Atopic Dermatitis</vt:lpstr>
      <vt:lpstr>Atopic Dermatitis</vt:lpstr>
      <vt:lpstr>Atopic Dermatitis</vt:lpstr>
      <vt:lpstr>Brown SJ. J Allergy Clin Immunol 2011</vt:lpstr>
      <vt:lpstr>Immunopathology</vt:lpstr>
      <vt:lpstr>PowerPoint Sunusu</vt:lpstr>
      <vt:lpstr>Atopic Dermatitis  Triggers</vt:lpstr>
      <vt:lpstr>PowerPoint Sunusu</vt:lpstr>
      <vt:lpstr>PowerPoint Sunusu</vt:lpstr>
      <vt:lpstr>Physical Examination </vt:lpstr>
      <vt:lpstr>Physical Examination</vt:lpstr>
      <vt:lpstr>Diagnosis of Atopic Dermatitis</vt:lpstr>
      <vt:lpstr>Minor criteria</vt:lpstr>
      <vt:lpstr>Infantile Phase ( 0-2 years )</vt:lpstr>
      <vt:lpstr>Infantile Phase ( 0-2 years )</vt:lpstr>
      <vt:lpstr>Childhood Phase ( 2-12 years ) </vt:lpstr>
      <vt:lpstr>Laboratory Studies</vt:lpstr>
      <vt:lpstr>All That Itches Is Not AD</vt:lpstr>
      <vt:lpstr>PowerPoint Sunusu</vt:lpstr>
      <vt:lpstr>Treatment </vt:lpstr>
      <vt:lpstr>Moistener</vt:lpstr>
      <vt:lpstr>Treatment Topical corticosteroids </vt:lpstr>
      <vt:lpstr>PowerPoint Sunusu</vt:lpstr>
      <vt:lpstr>Topical corticosteroids</vt:lpstr>
      <vt:lpstr>PowerPoint Sunusu</vt:lpstr>
      <vt:lpstr>PowerPoint Sunusu</vt:lpstr>
      <vt:lpstr>Treatment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Atopic Dermatitis</dc:title>
  <dc:creator>Tekin NACAROĞLU</dc:creator>
  <cp:lastModifiedBy>Tekin NACAROĞLU</cp:lastModifiedBy>
  <cp:revision>1</cp:revision>
  <dcterms:created xsi:type="dcterms:W3CDTF">2019-04-18T06:26:23Z</dcterms:created>
  <dcterms:modified xsi:type="dcterms:W3CDTF">2019-04-18T06:26:38Z</dcterms:modified>
</cp:coreProperties>
</file>